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256" r:id="rId2"/>
    <p:sldId id="259" r:id="rId3"/>
    <p:sldId id="260" r:id="rId4"/>
    <p:sldId id="276" r:id="rId5"/>
    <p:sldId id="277" r:id="rId6"/>
    <p:sldId id="278" r:id="rId7"/>
    <p:sldId id="280" r:id="rId8"/>
    <p:sldId id="295" r:id="rId9"/>
    <p:sldId id="296" r:id="rId10"/>
    <p:sldId id="279" r:id="rId11"/>
    <p:sldId id="261" r:id="rId12"/>
    <p:sldId id="266" r:id="rId13"/>
    <p:sldId id="267" r:id="rId14"/>
    <p:sldId id="268" r:id="rId15"/>
    <p:sldId id="262" r:id="rId16"/>
    <p:sldId id="263" r:id="rId17"/>
    <p:sldId id="269" r:id="rId18"/>
    <p:sldId id="270" r:id="rId19"/>
    <p:sldId id="271" r:id="rId20"/>
    <p:sldId id="272" r:id="rId21"/>
    <p:sldId id="273" r:id="rId22"/>
    <p:sldId id="274" r:id="rId23"/>
    <p:sldId id="264" r:id="rId24"/>
    <p:sldId id="281" r:id="rId25"/>
    <p:sldId id="282" r:id="rId26"/>
    <p:sldId id="283" r:id="rId27"/>
    <p:sldId id="284" r:id="rId28"/>
    <p:sldId id="285" r:id="rId29"/>
    <p:sldId id="286" r:id="rId30"/>
    <p:sldId id="265" r:id="rId31"/>
    <p:sldId id="287" r:id="rId32"/>
    <p:sldId id="288" r:id="rId33"/>
    <p:sldId id="289" r:id="rId34"/>
    <p:sldId id="290" r:id="rId35"/>
    <p:sldId id="275" r:id="rId36"/>
    <p:sldId id="294" r:id="rId37"/>
    <p:sldId id="291" r:id="rId38"/>
    <p:sldId id="292" r:id="rId39"/>
    <p:sldId id="293" r:id="rId40"/>
    <p:sldId id="297" r:id="rId41"/>
    <p:sldId id="298" r:id="rId42"/>
    <p:sldId id="299" r:id="rId43"/>
    <p:sldId id="300" r:id="rId44"/>
    <p:sldId id="301" r:id="rId45"/>
    <p:sldId id="302" r:id="rId46"/>
    <p:sldId id="303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9" autoAdjust="0"/>
    <p:restoredTop sz="94660"/>
  </p:normalViewPr>
  <p:slideViewPr>
    <p:cSldViewPr snapToGrid="0">
      <p:cViewPr>
        <p:scale>
          <a:sx n="81" d="100"/>
          <a:sy n="81" d="100"/>
        </p:scale>
        <p:origin x="-1266" y="-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DF2988-3991-4F8E-B44F-D283AF35C2F4}" type="datetimeFigureOut">
              <a:rPr lang="en-CA" smtClean="0"/>
              <a:t>2013-06-20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E056B6-CB15-4BCB-B5AA-CA61AF702A9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00184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5448FB-9119-4647-8B44-146DCCE6C7EC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650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5448FB-9119-4647-8B44-146DCCE6C7EC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5565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5448FB-9119-4647-8B44-146DCCE6C7EC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6158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5448FB-9119-4647-8B44-146DCCE6C7EC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9821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5448FB-9119-4647-8B44-146DCCE6C7EC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2232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5448FB-9119-4647-8B44-146DCCE6C7EC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4399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A6FFB69-CB76-4E31-8DB8-D494E5F9AB8E}" type="slidenum">
              <a:rPr lang="en-US"/>
              <a:pPr/>
              <a:t>24</a:t>
            </a:fld>
            <a:endParaRPr lang="en-US"/>
          </a:p>
        </p:txBody>
      </p:sp>
      <p:sp>
        <p:nvSpPr>
          <p:cNvPr id="122882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7051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13E3FD-C2EE-47F0-BC58-3B1AA8C1D43A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6353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DA61CA5-C04A-48AF-A36B-9B0BDB5B37C1}" type="slidenum">
              <a:rPr lang="en-US"/>
              <a:pPr/>
              <a:t>26</a:t>
            </a:fld>
            <a:endParaRPr lang="en-US"/>
          </a:p>
        </p:txBody>
      </p:sp>
      <p:sp>
        <p:nvSpPr>
          <p:cNvPr id="124930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5119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22C9824-4EC2-4F71-96CA-06BE6E01B756}" type="slidenum">
              <a:rPr lang="en-US"/>
              <a:pPr/>
              <a:t>27</a:t>
            </a:fld>
            <a:endParaRPr lang="en-US"/>
          </a:p>
        </p:txBody>
      </p:sp>
      <p:sp>
        <p:nvSpPr>
          <p:cNvPr id="126978" name="Rectangle 1026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6979" name="Rectangle 1027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68991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13E3FD-C2EE-47F0-BC58-3B1AA8C1D43A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9444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13E3FD-C2EE-47F0-BC58-3B1AA8C1D43A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33224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8732514-CBC8-4FD9-B811-FF23677DDCE6}" type="slidenum">
              <a:rPr lang="en-US"/>
              <a:pPr/>
              <a:t>31</a:t>
            </a:fld>
            <a:endParaRPr lang="en-US"/>
          </a:p>
        </p:txBody>
      </p:sp>
      <p:sp>
        <p:nvSpPr>
          <p:cNvPr id="129026" name="Rectangle 1026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9027" name="Rectangle 1027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8130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5448FB-9119-4647-8B44-146DCCE6C7EC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524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97F52-FFEF-410F-878B-A9F324D2A5F5}" type="datetimeFigureOut">
              <a:rPr lang="en-CA" smtClean="0"/>
              <a:t>2013-06-19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33FCE-EA79-4076-9323-99D87133CCE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5023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97F52-FFEF-410F-878B-A9F324D2A5F5}" type="datetimeFigureOut">
              <a:rPr lang="en-CA" smtClean="0"/>
              <a:t>2013-06-19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33FCE-EA79-4076-9323-99D87133CCE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97740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97F52-FFEF-410F-878B-A9F324D2A5F5}" type="datetimeFigureOut">
              <a:rPr lang="en-CA" smtClean="0"/>
              <a:t>2013-06-19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33FCE-EA79-4076-9323-99D87133CCE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24563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97F52-FFEF-410F-878B-A9F324D2A5F5}" type="datetimeFigureOut">
              <a:rPr lang="en-CA" smtClean="0"/>
              <a:t>2013-06-19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33FCE-EA79-4076-9323-99D87133CCE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66803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97F52-FFEF-410F-878B-A9F324D2A5F5}" type="datetimeFigureOut">
              <a:rPr lang="en-CA" smtClean="0"/>
              <a:t>2013-06-19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33FCE-EA79-4076-9323-99D87133CCE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52342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97F52-FFEF-410F-878B-A9F324D2A5F5}" type="datetimeFigureOut">
              <a:rPr lang="en-CA" smtClean="0"/>
              <a:t>2013-06-19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33FCE-EA79-4076-9323-99D87133CCE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0180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97F52-FFEF-410F-878B-A9F324D2A5F5}" type="datetimeFigureOut">
              <a:rPr lang="en-CA" smtClean="0"/>
              <a:t>2013-06-19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33FCE-EA79-4076-9323-99D87133CCE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38395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97F52-FFEF-410F-878B-A9F324D2A5F5}" type="datetimeFigureOut">
              <a:rPr lang="en-CA" smtClean="0"/>
              <a:t>2013-06-19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33FCE-EA79-4076-9323-99D87133CCE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04584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97F52-FFEF-410F-878B-A9F324D2A5F5}" type="datetimeFigureOut">
              <a:rPr lang="en-CA" smtClean="0"/>
              <a:t>2013-06-19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33FCE-EA79-4076-9323-99D87133CCE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362172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97F52-FFEF-410F-878B-A9F324D2A5F5}" type="datetimeFigureOut">
              <a:rPr lang="en-CA" smtClean="0"/>
              <a:t>2013-06-19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33FCE-EA79-4076-9323-99D87133CCE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67842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97F52-FFEF-410F-878B-A9F324D2A5F5}" type="datetimeFigureOut">
              <a:rPr lang="en-CA" smtClean="0"/>
              <a:t>2013-06-19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33FCE-EA79-4076-9323-99D87133CCE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28839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97F52-FFEF-410F-878B-A9F324D2A5F5}" type="datetimeFigureOut">
              <a:rPr lang="en-CA" smtClean="0"/>
              <a:t>2013-06-19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433FCE-EA79-4076-9323-99D87133CCE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07830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late.com/articles/technology/technology/2013/06/how_people_read_online_why_you_won_t_finish_this_article.single.html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x28newblog.blog.uni-heidelberg.de/2008/09/06/cck08-first-impressions/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cogdogblog.com/2009/06/29/arrff/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mylifeismylab.wordpress.com/2008/05/01/may-is-social-networking-month-at-the-lifelong-learning-lab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otl.curtin.edu.au/professional_development/conferences/tlf/tlf2005/refereed/stauble.html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annekcam.blogspot.ca/2011/09/reflecting-on-e-learning-theories-and.html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otl.curtin.edu.au/professional_development/conferences/tlf/tlf2005/refereed/stauble.html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otl.curtin.edu.au/professional_development/conferences/tlf/tlf2005/refereed/stauble.html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sarahgraphic.wordpress.com/2008/03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NLlGopyXT_g&amp;noredirect=1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mazon.com/gp/product/0198752482/qid=1135300636/sr=2-1/ref=pd_bbs_b_2_1/104-2666027-6354322?s=books&amp;v=glance&amp;n=283155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image" Target="../media/image23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hyperlink" Target="http://chronicle.com/article/My-Modern-MOOC-Experience/138781/" TargetMode="Externa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buzzmachine.com/2007/11/12/glam-the-success-of-the-network/" TargetMode="External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/ads/displaynetwork/success-stories.html" TargetMode="External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ckr.com/photos/64419960@N00/3436188161" TargetMode="External"/><Relationship Id="rId2" Type="http://schemas.openxmlformats.org/officeDocument/2006/relationships/hyperlink" Target="http://andrea-zak.com/2010/12/08/network-of-peeps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tt.com/gen/press-room?pid=2949" TargetMode="External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networkingexchangeblog.att.com/enterprise-business/5-keys-to-innovation-your-business-needs-to-succeed/" TargetMode="Externa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08548"/>
            <a:ext cx="12192000" cy="7475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38649" y="950236"/>
            <a:ext cx="9144000" cy="1003320"/>
          </a:xfrm>
        </p:spPr>
        <p:txBody>
          <a:bodyPr>
            <a:noAutofit/>
          </a:bodyPr>
          <a:lstStyle/>
          <a:p>
            <a:r>
              <a:rPr lang="en-CA" sz="7200" dirty="0" smtClean="0">
                <a:solidFill>
                  <a:schemeClr val="bg1"/>
                </a:solidFill>
              </a:rPr>
              <a:t>What Constitutes Student Success?</a:t>
            </a:r>
            <a:endParaRPr lang="en-CA" sz="7200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5216" y="3949319"/>
            <a:ext cx="4508665" cy="1655762"/>
          </a:xfrm>
        </p:spPr>
        <p:txBody>
          <a:bodyPr>
            <a:normAutofit lnSpcReduction="10000"/>
          </a:bodyPr>
          <a:lstStyle/>
          <a:p>
            <a:pPr algn="l"/>
            <a:r>
              <a:rPr lang="en-CA" dirty="0" smtClean="0">
                <a:solidFill>
                  <a:schemeClr val="bg1"/>
                </a:solidFill>
              </a:rPr>
              <a:t>Stephen Downes</a:t>
            </a:r>
          </a:p>
          <a:p>
            <a:pPr algn="l"/>
            <a:r>
              <a:rPr lang="en-CA" dirty="0" smtClean="0">
                <a:solidFill>
                  <a:schemeClr val="bg1"/>
                </a:solidFill>
              </a:rPr>
              <a:t>Online Teaching Conference 2013</a:t>
            </a:r>
          </a:p>
          <a:p>
            <a:pPr algn="l"/>
            <a:r>
              <a:rPr lang="en-CA" dirty="0" smtClean="0">
                <a:solidFill>
                  <a:schemeClr val="bg1"/>
                </a:solidFill>
              </a:rPr>
              <a:t>Long Beach, California</a:t>
            </a:r>
          </a:p>
          <a:p>
            <a:pPr algn="l"/>
            <a:r>
              <a:rPr lang="en-CA" dirty="0" smtClean="0">
                <a:solidFill>
                  <a:schemeClr val="bg1"/>
                </a:solidFill>
              </a:rPr>
              <a:t>20 June 2013</a:t>
            </a:r>
            <a:endParaRPr lang="en-CA" dirty="0" smtClean="0">
              <a:solidFill>
                <a:schemeClr val="bg1"/>
              </a:solidFill>
            </a:endParaRPr>
          </a:p>
          <a:p>
            <a:pPr algn="l"/>
            <a:endParaRPr lang="en-CA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2115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2574" y="602467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sz="3600" dirty="0" smtClean="0"/>
              <a:t>The question I’d like to put today: what happens to courses when there are no more tests?</a:t>
            </a:r>
            <a:endParaRPr lang="en-CA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649" y="1826736"/>
            <a:ext cx="6893069" cy="4535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673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36163"/>
          </a:xfrm>
        </p:spPr>
        <p:txBody>
          <a:bodyPr>
            <a:normAutofit/>
          </a:bodyPr>
          <a:lstStyle/>
          <a:p>
            <a:r>
              <a:rPr lang="en-CA" dirty="0"/>
              <a:t>T</a:t>
            </a:r>
            <a:r>
              <a:rPr lang="en-CA" dirty="0" smtClean="0"/>
              <a:t>he </a:t>
            </a:r>
            <a:r>
              <a:rPr lang="en-CA" dirty="0"/>
              <a:t>course as a support system for a </a:t>
            </a:r>
            <a:r>
              <a:rPr lang="en-CA" dirty="0" smtClean="0"/>
              <a:t>test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526974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sz="3200" dirty="0" smtClean="0"/>
              <a:t>Two criteria for success:</a:t>
            </a:r>
          </a:p>
          <a:p>
            <a:r>
              <a:rPr lang="en-CA" sz="3200" dirty="0" smtClean="0"/>
              <a:t>The student </a:t>
            </a:r>
            <a:r>
              <a:rPr lang="en-CA" sz="3200" i="1" dirty="0" smtClean="0"/>
              <a:t>finishes</a:t>
            </a:r>
            <a:r>
              <a:rPr lang="en-CA" sz="3200" dirty="0" smtClean="0"/>
              <a:t> the course, and</a:t>
            </a:r>
          </a:p>
          <a:p>
            <a:r>
              <a:rPr lang="en-CA" sz="3200" dirty="0" smtClean="0"/>
              <a:t>A passing grade on the evaluation or test</a:t>
            </a:r>
            <a:endParaRPr lang="en-CA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2662" y="1825624"/>
            <a:ext cx="3771727" cy="488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900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The passion for </a:t>
            </a:r>
            <a:r>
              <a:rPr lang="en-CA" i="1" dirty="0"/>
              <a:t>finishing</a:t>
            </a:r>
            <a:r>
              <a:rPr lang="en-CA" dirty="0" smtClean="0"/>
              <a:t>…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CA" sz="3200" dirty="0" smtClean="0"/>
              <a:t>“Finish your supper, there are starving children in…”</a:t>
            </a:r>
          </a:p>
          <a:p>
            <a:pPr lvl="1"/>
            <a:r>
              <a:rPr lang="en-CA" sz="3200" dirty="0" smtClean="0"/>
              <a:t>“It </a:t>
            </a:r>
            <a:r>
              <a:rPr lang="en-CA" sz="3200" dirty="0" err="1" smtClean="0"/>
              <a:t>ain’t</a:t>
            </a:r>
            <a:r>
              <a:rPr lang="en-CA" sz="3200" dirty="0" smtClean="0"/>
              <a:t> over ‘till it’s over…”</a:t>
            </a:r>
          </a:p>
          <a:p>
            <a:pPr lvl="1"/>
            <a:r>
              <a:rPr lang="en-CA" sz="3200" dirty="0" smtClean="0"/>
              <a:t>“Giving up” on a book, “walking out” of a movie or a play</a:t>
            </a:r>
            <a:endParaRPr lang="en-CA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8672" y="3512004"/>
            <a:ext cx="8429625" cy="375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829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The passion for </a:t>
            </a:r>
            <a:r>
              <a:rPr lang="en-CA" i="1" dirty="0" smtClean="0"/>
              <a:t>testing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CA" sz="3200" dirty="0" smtClean="0"/>
              <a:t>Outcomes based… - “The proof is in the pudding”</a:t>
            </a:r>
          </a:p>
          <a:p>
            <a:pPr lvl="1"/>
            <a:r>
              <a:rPr lang="en-CA" sz="3200" dirty="0" smtClean="0"/>
              <a:t>The need for a resolution of competition – the “best”</a:t>
            </a:r>
          </a:p>
          <a:p>
            <a:pPr lvl="1"/>
            <a:r>
              <a:rPr lang="en-CA" sz="3200" dirty="0" smtClean="0"/>
              <a:t>Getting the right answer – the whodunit, the victor</a:t>
            </a:r>
          </a:p>
          <a:p>
            <a:pPr lvl="1"/>
            <a:endParaRPr lang="en-CA" sz="2800" dirty="0" smtClean="0"/>
          </a:p>
          <a:p>
            <a:pPr lvl="1"/>
            <a:endParaRPr lang="en-CA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5662" y="3493315"/>
            <a:ext cx="5249079" cy="3210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803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An alternative reality</a:t>
            </a:r>
            <a:r>
              <a:rPr lang="en-CA" dirty="0" smtClean="0"/>
              <a:t>…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1322" y="1469365"/>
            <a:ext cx="10515600" cy="4351338"/>
          </a:xfrm>
        </p:spPr>
        <p:txBody>
          <a:bodyPr>
            <a:normAutofit/>
          </a:bodyPr>
          <a:lstStyle/>
          <a:p>
            <a:pPr lvl="1"/>
            <a:r>
              <a:rPr lang="en-CA" sz="3200" dirty="0" smtClean="0"/>
              <a:t>To </a:t>
            </a:r>
            <a:r>
              <a:rPr lang="en-CA" sz="3200" i="1" dirty="0" smtClean="0"/>
              <a:t>taste</a:t>
            </a:r>
            <a:r>
              <a:rPr lang="en-CA" sz="3200" dirty="0" smtClean="0"/>
              <a:t> instead of simply </a:t>
            </a:r>
            <a:r>
              <a:rPr lang="en-CA" sz="3200" i="1" dirty="0" smtClean="0"/>
              <a:t>consuming</a:t>
            </a:r>
          </a:p>
          <a:p>
            <a:pPr lvl="1"/>
            <a:r>
              <a:rPr lang="en-CA" sz="3200" dirty="0" smtClean="0"/>
              <a:t>The idea of </a:t>
            </a:r>
            <a:r>
              <a:rPr lang="en-CA" sz="3200" i="1" dirty="0" smtClean="0"/>
              <a:t>experiencing</a:t>
            </a:r>
            <a:r>
              <a:rPr lang="en-CA" sz="3200" dirty="0" smtClean="0"/>
              <a:t> rather than merely </a:t>
            </a:r>
            <a:r>
              <a:rPr lang="en-CA" sz="3200" i="1" dirty="0" smtClean="0"/>
              <a:t>attending</a:t>
            </a:r>
            <a:endParaRPr lang="en-CA" sz="3200" dirty="0" smtClean="0"/>
          </a:p>
          <a:p>
            <a:pPr lvl="1"/>
            <a:r>
              <a:rPr lang="en-CA" sz="3200" i="1" dirty="0" smtClean="0"/>
              <a:t>Browsing</a:t>
            </a:r>
            <a:r>
              <a:rPr lang="en-CA" sz="3200" dirty="0" smtClean="0"/>
              <a:t> rather than </a:t>
            </a:r>
            <a:r>
              <a:rPr lang="en-CA" sz="3200" i="1" dirty="0" smtClean="0"/>
              <a:t>absorbing</a:t>
            </a:r>
            <a:r>
              <a:rPr lang="en-CA" sz="3200" dirty="0" smtClean="0"/>
              <a:t> everything </a:t>
            </a:r>
            <a:endParaRPr lang="en-CA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0094" y="2975068"/>
            <a:ext cx="6293922" cy="378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631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The complexity of it all</a:t>
            </a:r>
            <a:r>
              <a:rPr lang="en-CA" dirty="0" smtClean="0"/>
              <a:t>…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78123"/>
            <a:ext cx="4743203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sz="3200" dirty="0" smtClean="0"/>
              <a:t>We </a:t>
            </a:r>
            <a:r>
              <a:rPr lang="en-CA" sz="3200" i="1" dirty="0" smtClean="0"/>
              <a:t>could not</a:t>
            </a:r>
            <a:r>
              <a:rPr lang="en-CA" sz="3200" dirty="0" smtClean="0"/>
              <a:t> eat all the food in the world – and we have multiple criteria for success in eating (taste, nourishment, safety…)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9345" y="1563101"/>
            <a:ext cx="6212650" cy="4781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724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89245" y="721219"/>
            <a:ext cx="4845257" cy="4351338"/>
          </a:xfrm>
        </p:spPr>
        <p:txBody>
          <a:bodyPr/>
          <a:lstStyle/>
          <a:p>
            <a:pPr marL="0" lvl="1" indent="0">
              <a:spcBef>
                <a:spcPts val="1000"/>
              </a:spcBef>
              <a:buNone/>
            </a:pPr>
            <a:r>
              <a:rPr lang="en-CA" sz="3200" dirty="0"/>
              <a:t>We </a:t>
            </a:r>
            <a:r>
              <a:rPr lang="en-CA" sz="3200" i="1" dirty="0"/>
              <a:t>cannot</a:t>
            </a:r>
            <a:r>
              <a:rPr lang="en-CA" sz="3200" dirty="0"/>
              <a:t> watch everything in a sport – not even in a single game – and even a win can be a ‘bad game’</a:t>
            </a:r>
          </a:p>
          <a:p>
            <a:endParaRPr lang="en-C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642" y="1797566"/>
            <a:ext cx="6610350" cy="4133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567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0699" y="495588"/>
            <a:ext cx="5170714" cy="4729555"/>
          </a:xfrm>
        </p:spPr>
        <p:txBody>
          <a:bodyPr>
            <a:normAutofit/>
          </a:bodyPr>
          <a:lstStyle/>
          <a:p>
            <a:pPr marL="0" lvl="1" indent="0">
              <a:spcBef>
                <a:spcPts val="1000"/>
              </a:spcBef>
              <a:buNone/>
            </a:pPr>
            <a:r>
              <a:rPr lang="en-CA" sz="3200" dirty="0"/>
              <a:t>We </a:t>
            </a:r>
            <a:r>
              <a:rPr lang="en-CA" sz="3200" i="1" dirty="0"/>
              <a:t>don’t have time</a:t>
            </a:r>
            <a:r>
              <a:rPr lang="en-CA" sz="3200" dirty="0"/>
              <a:t> to read all the books in a library, or all the articles in the NY Times – criteria for success include salience, interest and avocations, prurience…</a:t>
            </a:r>
          </a:p>
          <a:p>
            <a:endParaRPr lang="en-CA" dirty="0"/>
          </a:p>
        </p:txBody>
      </p:sp>
      <p:pic>
        <p:nvPicPr>
          <p:cNvPr id="1026" name="Picture 2" descr="This is a similar histogram for a large number of sites tracked by Chartbeat.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003" y="495588"/>
            <a:ext cx="5410200" cy="497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790698" y="5674909"/>
            <a:ext cx="526571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dirty="0">
                <a:hlinkClick r:id="rId3"/>
              </a:rPr>
              <a:t>http://</a:t>
            </a:r>
            <a:r>
              <a:rPr lang="en-CA" dirty="0" smtClean="0">
                <a:hlinkClick r:id="rId3"/>
              </a:rPr>
              <a:t>www.slate.com/articles/technology/technology/2013/06/how_people_read_online_why_you_won_t_finish_this_article.single.html</a:t>
            </a:r>
            <a:r>
              <a:rPr lang="en-CA" dirty="0" smtClean="0"/>
              <a:t>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29422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The challenge</a:t>
            </a:r>
            <a:r>
              <a:rPr lang="en-CA" dirty="0" smtClean="0"/>
              <a:t>…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346369"/>
            <a:ext cx="10515600" cy="1830594"/>
          </a:xfrm>
        </p:spPr>
        <p:txBody>
          <a:bodyPr/>
          <a:lstStyle/>
          <a:p>
            <a:pPr marL="0" indent="0">
              <a:buNone/>
            </a:pPr>
            <a:endParaRPr lang="en-CA" dirty="0"/>
          </a:p>
          <a:p>
            <a:pPr>
              <a:buFontTx/>
              <a:buChar char="-"/>
            </a:pPr>
            <a:r>
              <a:rPr lang="en-CA" sz="3200" dirty="0" smtClean="0"/>
              <a:t>How do we </a:t>
            </a:r>
            <a:r>
              <a:rPr lang="en-CA" sz="3200" i="1" dirty="0" smtClean="0"/>
              <a:t>learn</a:t>
            </a:r>
            <a:r>
              <a:rPr lang="en-CA" sz="3200" dirty="0" smtClean="0"/>
              <a:t> in this alternative reality?</a:t>
            </a:r>
          </a:p>
          <a:p>
            <a:pPr>
              <a:buFontTx/>
              <a:buChar char="-"/>
            </a:pPr>
            <a:r>
              <a:rPr lang="en-CA" sz="3200" dirty="0" smtClean="0"/>
              <a:t>How do we </a:t>
            </a:r>
            <a:r>
              <a:rPr lang="en-CA" sz="3200" i="1" dirty="0" smtClean="0"/>
              <a:t>know</a:t>
            </a:r>
            <a:r>
              <a:rPr lang="en-CA" sz="3200" dirty="0" smtClean="0"/>
              <a:t> this learning has been a success?</a:t>
            </a:r>
            <a:endParaRPr lang="en-CA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8828" y="1591293"/>
            <a:ext cx="5810841" cy="3037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584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The First MOOC – </a:t>
            </a:r>
            <a:r>
              <a:rPr lang="en-CA" dirty="0" smtClean="0"/>
              <a:t>CCK08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CA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5985" y="1413165"/>
            <a:ext cx="7105896" cy="4995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9249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4800" dirty="0" smtClean="0"/>
              <a:t>What are MOOCs</a:t>
            </a:r>
            <a:endParaRPr lang="en-CA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4000" dirty="0" smtClean="0"/>
              <a:t>Massive – by design</a:t>
            </a:r>
          </a:p>
          <a:p>
            <a:r>
              <a:rPr lang="en-CA" sz="4000" dirty="0" smtClean="0"/>
              <a:t>Open – gratis and </a:t>
            </a:r>
            <a:r>
              <a:rPr lang="en-CA" sz="4000" dirty="0" err="1" smtClean="0"/>
              <a:t>libre</a:t>
            </a:r>
            <a:endParaRPr lang="en-CA" sz="4000" dirty="0" smtClean="0"/>
          </a:p>
          <a:p>
            <a:r>
              <a:rPr lang="en-CA" sz="4000" dirty="0" smtClean="0"/>
              <a:t>Online – vs. blended and wrapped</a:t>
            </a:r>
          </a:p>
          <a:p>
            <a:r>
              <a:rPr lang="en-CA" sz="4000" dirty="0" smtClean="0"/>
              <a:t>Courses – vs. communities, websites, video collections, </a:t>
            </a:r>
            <a:r>
              <a:rPr lang="en-CA" sz="4000" dirty="0" err="1" smtClean="0"/>
              <a:t>etc</a:t>
            </a:r>
            <a:endParaRPr lang="en-CA" sz="4000" dirty="0"/>
          </a:p>
        </p:txBody>
      </p:sp>
    </p:spTree>
    <p:extLst>
      <p:ext uri="{BB962C8B-B14F-4D97-AF65-F5344CB8AC3E}">
        <p14:creationId xmlns:p14="http://schemas.microsoft.com/office/powerpoint/2010/main" val="2761464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4800" dirty="0" err="1" smtClean="0"/>
              <a:t>cMOOCs</a:t>
            </a:r>
            <a:r>
              <a:rPr lang="en-CA" sz="4800" dirty="0" smtClean="0"/>
              <a:t> </a:t>
            </a:r>
            <a:r>
              <a:rPr lang="en-CA" sz="4800" dirty="0" err="1" smtClean="0"/>
              <a:t>vs</a:t>
            </a:r>
            <a:r>
              <a:rPr lang="en-CA" sz="4800" dirty="0" smtClean="0"/>
              <a:t> </a:t>
            </a:r>
            <a:r>
              <a:rPr lang="en-CA" sz="4800" dirty="0" err="1" smtClean="0"/>
              <a:t>xMOOCs</a:t>
            </a:r>
            <a:endParaRPr lang="en-CA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4000" dirty="0" err="1" smtClean="0"/>
              <a:t>xMOOCs</a:t>
            </a:r>
            <a:r>
              <a:rPr lang="en-CA" sz="4000" dirty="0" smtClean="0"/>
              <a:t> – the Big Elite Universities Way</a:t>
            </a:r>
          </a:p>
          <a:p>
            <a:pPr lvl="1"/>
            <a:r>
              <a:rPr lang="en-CA" sz="3600" dirty="0" smtClean="0"/>
              <a:t>Collections of centralized resources</a:t>
            </a:r>
          </a:p>
          <a:p>
            <a:pPr lvl="1"/>
            <a:r>
              <a:rPr lang="en-CA" sz="3600" dirty="0" smtClean="0"/>
              <a:t>Mass events (like videos, live events)</a:t>
            </a:r>
          </a:p>
          <a:p>
            <a:pPr lvl="1"/>
            <a:r>
              <a:rPr lang="en-CA" sz="3600" dirty="0" smtClean="0"/>
              <a:t>Automated grading etc.</a:t>
            </a:r>
          </a:p>
          <a:p>
            <a:r>
              <a:rPr lang="en-CA" sz="4000" dirty="0" err="1" smtClean="0"/>
              <a:t>cMOOCs</a:t>
            </a:r>
            <a:r>
              <a:rPr lang="en-CA" sz="4000" dirty="0" smtClean="0"/>
              <a:t> – the </a:t>
            </a:r>
            <a:r>
              <a:rPr lang="en-CA" sz="4000" dirty="0" err="1" smtClean="0"/>
              <a:t>Connectivist</a:t>
            </a:r>
            <a:r>
              <a:rPr lang="en-CA" sz="4000" dirty="0" smtClean="0"/>
              <a:t> Way</a:t>
            </a:r>
          </a:p>
          <a:p>
            <a:pPr lvl="1"/>
            <a:r>
              <a:rPr lang="en-CA" sz="3600" dirty="0" smtClean="0"/>
              <a:t>Based on community, conversation, culture</a:t>
            </a:r>
          </a:p>
          <a:p>
            <a:pPr lvl="1"/>
            <a:r>
              <a:rPr lang="en-CA" sz="3600" dirty="0" smtClean="0"/>
              <a:t>Most importantly, are </a:t>
            </a:r>
            <a:r>
              <a:rPr lang="en-CA" sz="3600" i="1" dirty="0" smtClean="0"/>
              <a:t>distributed</a:t>
            </a:r>
            <a:endParaRPr lang="en-CA" sz="3600" dirty="0" smtClean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11328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4800" dirty="0" smtClean="0"/>
              <a:t>The Connected Application</a:t>
            </a:r>
            <a:endParaRPr lang="en-CA" sz="4800" dirty="0"/>
          </a:p>
        </p:txBody>
      </p:sp>
      <p:pic>
        <p:nvPicPr>
          <p:cNvPr id="1026" name="Picture 2" descr="http://www.rzuser.uni-heidelberg.de/~x28/en/172/ccken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7093" y="1454728"/>
            <a:ext cx="7865672" cy="4580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546765" y="6171153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CA" sz="1400" dirty="0" smtClean="0">
                <a:hlinkClick r:id="rId3"/>
              </a:rPr>
              <a:t>http://x28newblog.blog.uni-heidelberg.de/2008/09/06/cck08-first-impressions/</a:t>
            </a:r>
            <a:r>
              <a:rPr lang="en-CA" sz="1400" dirty="0" smtClean="0"/>
              <a:t> </a:t>
            </a:r>
            <a:endParaRPr lang="en-CA" sz="1400" dirty="0"/>
          </a:p>
        </p:txBody>
      </p:sp>
    </p:spTree>
    <p:extLst>
      <p:ext uri="{BB962C8B-B14F-4D97-AF65-F5344CB8AC3E}">
        <p14:creationId xmlns:p14="http://schemas.microsoft.com/office/powerpoint/2010/main" val="3952675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 smtClean="0"/>
              <a:t>Design principles of the MOOC – autonomy, diversity, openness, interactivity</a:t>
            </a:r>
            <a:endParaRPr lang="en-C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1386" y="2877344"/>
            <a:ext cx="8644603" cy="3434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830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6319" y="55496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CA" dirty="0" smtClean="0"/>
              <a:t>Pedagogy of the MOOC – aggregate, remix, repurpose, feed forward</a:t>
            </a:r>
            <a:endParaRPr lang="en-CA" dirty="0"/>
          </a:p>
        </p:txBody>
      </p:sp>
      <p:sp>
        <p:nvSpPr>
          <p:cNvPr id="4" name="Rectangle 3"/>
          <p:cNvSpPr/>
          <p:nvPr/>
        </p:nvSpPr>
        <p:spPr>
          <a:xfrm>
            <a:off x="530753" y="6260666"/>
            <a:ext cx="42007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>
                <a:hlinkClick r:id="rId2"/>
              </a:rPr>
              <a:t>http://cogdogblog.com/2009/06/29/arrff</a:t>
            </a:r>
            <a:r>
              <a:rPr lang="en-CA" dirty="0" smtClean="0">
                <a:hlinkClick r:id="rId2"/>
              </a:rPr>
              <a:t>/</a:t>
            </a:r>
            <a:r>
              <a:rPr lang="en-CA" dirty="0" smtClean="0"/>
              <a:t> </a:t>
            </a:r>
            <a:endParaRPr lang="en-CA" dirty="0"/>
          </a:p>
        </p:txBody>
      </p:sp>
      <p:pic>
        <p:nvPicPr>
          <p:cNvPr id="4098" name="Picture 2" descr="arrf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4584" y="1132670"/>
            <a:ext cx="6473742" cy="4790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1217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525780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en-US" sz="3200" dirty="0"/>
              <a:t>What do we think of when we think of life-long learning? Classrooms? 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381001"/>
            <a:ext cx="8229600" cy="452596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026" name="Picture 2" descr="http://mylifeismylab.files.wordpress.com/2008/05/networ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3296" y="762000"/>
            <a:ext cx="5819775" cy="4067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81200" y="6376973"/>
            <a:ext cx="8112826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50" dirty="0"/>
              <a:t>Image: Judy </a:t>
            </a:r>
            <a:r>
              <a:rPr lang="en-US" sz="1050" dirty="0" err="1"/>
              <a:t>Loftin</a:t>
            </a:r>
            <a:r>
              <a:rPr lang="en-US" sz="1050" dirty="0"/>
              <a:t> </a:t>
            </a:r>
            <a:r>
              <a:rPr lang="en-US" sz="1050" dirty="0">
                <a:hlinkClick r:id="rId4"/>
              </a:rPr>
              <a:t>http://mylifeismylab.wordpress.com/2008/05/01/may-is-social-networking-month-at-the-lifelong-learning-lab/</a:t>
            </a:r>
            <a:r>
              <a:rPr lang="en-US" sz="1050" dirty="0"/>
              <a:t> 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2685573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525780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en-US" sz="3200" dirty="0"/>
              <a:t>We think of life-long learning as an ongoing process, not a static event.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381001"/>
            <a:ext cx="8229600" cy="45259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981200" y="6376973"/>
            <a:ext cx="888472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50" dirty="0"/>
              <a:t>Image, adapted from Garrison, Barbara </a:t>
            </a:r>
            <a:r>
              <a:rPr lang="en-US" sz="1050" dirty="0" err="1"/>
              <a:t>Stäuble</a:t>
            </a:r>
            <a:r>
              <a:rPr lang="en-US" sz="1050" dirty="0"/>
              <a:t> </a:t>
            </a:r>
            <a:r>
              <a:rPr lang="en-US" sz="1050" dirty="0">
                <a:hlinkClick r:id="rId3"/>
              </a:rPr>
              <a:t>http://otl.curtin.edu.au/professional_development/conferences/tlf/tlf2005/refereed/stauble.html</a:t>
            </a:r>
            <a:r>
              <a:rPr lang="en-US" sz="1050" dirty="0"/>
              <a:t> </a:t>
            </a:r>
            <a:endParaRPr lang="en-US" sz="1050" dirty="0"/>
          </a:p>
        </p:txBody>
      </p:sp>
      <p:pic>
        <p:nvPicPr>
          <p:cNvPr id="2050" name="Picture 2" descr="Fig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8774" y="1066801"/>
            <a:ext cx="6449640" cy="3829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1980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510540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en-US" sz="3200" dirty="0"/>
              <a:t>We think of learning as an active process where we try things out and make sense of the experience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381001"/>
            <a:ext cx="8229600" cy="45259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981200" y="6376973"/>
            <a:ext cx="6324600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50" dirty="0"/>
              <a:t>Image: </a:t>
            </a:r>
            <a:r>
              <a:rPr lang="en-US" sz="1050" dirty="0">
                <a:hlinkClick r:id="rId3"/>
              </a:rPr>
              <a:t>http://annekcam.blogspot.ca/2011/09/reflecting-on-e-learning-theories-and.html</a:t>
            </a:r>
            <a:r>
              <a:rPr lang="en-US" sz="1050" dirty="0"/>
              <a:t> </a:t>
            </a:r>
            <a:endParaRPr lang="en-US" sz="1050" dirty="0"/>
          </a:p>
        </p:txBody>
      </p:sp>
      <p:pic>
        <p:nvPicPr>
          <p:cNvPr id="4098" name="Picture 2" descr="http://1.bp.blogspot.com/-ZNKB83Z_yBI/TnfXs3O11hI/AAAAAAAABXw/-7sO8lMXyJ4/s1600/Gibb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762001"/>
            <a:ext cx="7162800" cy="4199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9629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525780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en-US" sz="3200" dirty="0"/>
              <a:t>To teach is to model and demonstrate, to learn is to practice and reflect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381001"/>
            <a:ext cx="8229600" cy="45259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981199" y="6376973"/>
            <a:ext cx="890847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/>
              <a:t>Image, adapted from Garrison, Barbara </a:t>
            </a:r>
            <a:r>
              <a:rPr lang="en-US" sz="1000" dirty="0" err="1"/>
              <a:t>Stäuble</a:t>
            </a:r>
            <a:r>
              <a:rPr lang="en-US" sz="1000" dirty="0"/>
              <a:t> </a:t>
            </a:r>
            <a:r>
              <a:rPr lang="en-US" sz="1000" dirty="0">
                <a:hlinkClick r:id="rId3"/>
              </a:rPr>
              <a:t>http://otl.curtin.edu.au/professional_development/conferences/tlf/tlf2005/refereed/stauble.html</a:t>
            </a:r>
            <a:r>
              <a:rPr lang="en-US" sz="1000" dirty="0"/>
              <a:t> </a:t>
            </a:r>
            <a:endParaRPr lang="en-US" sz="1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3905" y="672921"/>
            <a:ext cx="6905625" cy="4313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406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525780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en-US" sz="3200" dirty="0"/>
              <a:t>There are two sides to the learning equation; this presentation is focused on learning</a:t>
            </a:r>
            <a:endParaRPr lang="en-US" sz="3200" dirty="0"/>
          </a:p>
        </p:txBody>
      </p:sp>
      <p:sp>
        <p:nvSpPr>
          <p:cNvPr id="4" name="Rectangle 3"/>
          <p:cNvSpPr/>
          <p:nvPr/>
        </p:nvSpPr>
        <p:spPr>
          <a:xfrm>
            <a:off x="1981200" y="6376973"/>
            <a:ext cx="972787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/>
              <a:t>Image, adapted from Garrison, Barbara </a:t>
            </a:r>
            <a:r>
              <a:rPr lang="en-US" sz="1000" dirty="0" err="1"/>
              <a:t>Stäuble</a:t>
            </a:r>
            <a:r>
              <a:rPr lang="en-US" sz="1000" dirty="0"/>
              <a:t> </a:t>
            </a:r>
            <a:r>
              <a:rPr lang="en-US" sz="1000" dirty="0">
                <a:hlinkClick r:id="rId3"/>
              </a:rPr>
              <a:t>http://otl.curtin.edu.au/professional_development/conferences/tlf/tlf2005/refereed/stauble.html</a:t>
            </a:r>
            <a:r>
              <a:rPr lang="en-US" sz="1000" dirty="0"/>
              <a:t> </a:t>
            </a:r>
            <a:endParaRPr lang="en-US" sz="1000" dirty="0"/>
          </a:p>
        </p:txBody>
      </p:sp>
      <p:sp>
        <p:nvSpPr>
          <p:cNvPr id="5" name="Curved Down Arrow 4"/>
          <p:cNvSpPr/>
          <p:nvPr/>
        </p:nvSpPr>
        <p:spPr>
          <a:xfrm>
            <a:off x="3733800" y="626772"/>
            <a:ext cx="4722254" cy="175260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Curved Up Arrow 5"/>
          <p:cNvSpPr/>
          <p:nvPr/>
        </p:nvSpPr>
        <p:spPr>
          <a:xfrm flipH="1">
            <a:off x="3541690" y="2668073"/>
            <a:ext cx="4764110" cy="182880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4600" y="762000"/>
            <a:ext cx="1981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Open Courses</a:t>
            </a:r>
            <a:endParaRPr lang="en-US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7924800" y="3886201"/>
            <a:ext cx="1981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Personal Learning</a:t>
            </a:r>
            <a:endParaRPr 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4818577" y="1026019"/>
            <a:ext cx="25527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Bradley Hand ITC" pitchFamily="66" charset="0"/>
              </a:rPr>
              <a:t>Model and demonstrate</a:t>
            </a:r>
            <a:endParaRPr lang="en-US" sz="2800" dirty="0">
              <a:latin typeface="Bradley Hand ITC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43500" y="3256209"/>
            <a:ext cx="18097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Bradley Hand ITC" pitchFamily="66" charset="0"/>
              </a:rPr>
              <a:t>Practice and reflect</a:t>
            </a:r>
            <a:endParaRPr lang="en-US" sz="2800" dirty="0">
              <a:latin typeface="Bradley Hand ITC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077200" y="838200"/>
            <a:ext cx="2209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3">
                    <a:lumMod val="50000"/>
                  </a:schemeClr>
                </a:solidFill>
              </a:rPr>
              <a:t>MOOC</a:t>
            </a:r>
          </a:p>
          <a:p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(gRSShopper)</a:t>
            </a:r>
            <a:endParaRPr lang="en-US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105150" y="3660735"/>
            <a:ext cx="12573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3">
                    <a:lumMod val="50000"/>
                  </a:schemeClr>
                </a:solidFill>
              </a:rPr>
              <a:t>PLE</a:t>
            </a:r>
          </a:p>
          <a:p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(Plearn)</a:t>
            </a:r>
            <a:endParaRPr lang="en-US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0957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525780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en-US" sz="3200" dirty="0"/>
              <a:t>In this presentation, I invite you to think about how </a:t>
            </a:r>
            <a:r>
              <a:rPr lang="en-US" sz="3200" i="1" dirty="0"/>
              <a:t>you</a:t>
            </a:r>
            <a:r>
              <a:rPr lang="en-US" sz="3200" dirty="0"/>
              <a:t> learn</a:t>
            </a:r>
            <a:endParaRPr lang="en-US" sz="3200" dirty="0"/>
          </a:p>
        </p:txBody>
      </p:sp>
      <p:sp>
        <p:nvSpPr>
          <p:cNvPr id="4" name="Rectangle 3"/>
          <p:cNvSpPr/>
          <p:nvPr/>
        </p:nvSpPr>
        <p:spPr>
          <a:xfrm>
            <a:off x="1981200" y="6376973"/>
            <a:ext cx="6324600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700" dirty="0"/>
              <a:t>Image: </a:t>
            </a:r>
            <a:r>
              <a:rPr lang="en-US" sz="700" dirty="0">
                <a:hlinkClick r:id="rId3"/>
              </a:rPr>
              <a:t>http://sarahgraphic.wordpress.com/2008/03/</a:t>
            </a:r>
            <a:r>
              <a:rPr lang="en-US" sz="700" dirty="0"/>
              <a:t> </a:t>
            </a:r>
            <a:endParaRPr lang="en-US" sz="700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609600"/>
            <a:ext cx="4445000" cy="430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7064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What is knowledge</a:t>
            </a:r>
            <a:r>
              <a:rPr lang="en-CA" dirty="0" smtClean="0"/>
              <a:t>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C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9661" y="1538845"/>
            <a:ext cx="8267700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307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9" name="Text Box 3"/>
          <p:cNvSpPr txBox="1">
            <a:spLocks noChangeArrowheads="1"/>
          </p:cNvSpPr>
          <p:nvPr/>
        </p:nvSpPr>
        <p:spPr bwMode="auto">
          <a:xfrm>
            <a:off x="1337953" y="1558440"/>
            <a:ext cx="813855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3200" dirty="0"/>
              <a:t>the knowledge is in the network</a:t>
            </a:r>
          </a:p>
        </p:txBody>
      </p:sp>
      <p:sp>
        <p:nvSpPr>
          <p:cNvPr id="121860" name="Text Box 4"/>
          <p:cNvSpPr txBox="1">
            <a:spLocks noChangeArrowheads="1"/>
          </p:cNvSpPr>
          <p:nvPr/>
        </p:nvSpPr>
        <p:spPr bwMode="auto">
          <a:xfrm>
            <a:off x="5154880" y="5715001"/>
            <a:ext cx="55626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3200" dirty="0"/>
              <a:t>the knowledge </a:t>
            </a:r>
            <a:r>
              <a:rPr lang="en-US" sz="3200" i="1" dirty="0"/>
              <a:t>is</a:t>
            </a:r>
            <a:r>
              <a:rPr lang="en-US" sz="3200" dirty="0"/>
              <a:t> the network</a:t>
            </a:r>
          </a:p>
        </p:txBody>
      </p:sp>
      <p:sp>
        <p:nvSpPr>
          <p:cNvPr id="121861" name="Text Box 5"/>
          <p:cNvSpPr txBox="1">
            <a:spLocks noChangeArrowheads="1"/>
          </p:cNvSpPr>
          <p:nvPr/>
        </p:nvSpPr>
        <p:spPr bwMode="auto">
          <a:xfrm>
            <a:off x="7633732" y="624722"/>
            <a:ext cx="4344389" cy="3570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4400" dirty="0">
                <a:solidFill>
                  <a:srgbClr val="CC3300"/>
                </a:solidFill>
              </a:rPr>
              <a:t>Old: universals </a:t>
            </a:r>
          </a:p>
          <a:p>
            <a:pPr eaLnBrk="1" hangingPunct="1"/>
            <a:r>
              <a:rPr lang="en-US" sz="2800" dirty="0">
                <a:solidFill>
                  <a:srgbClr val="CC3300"/>
                </a:solidFill>
              </a:rPr>
              <a:t>	– rules </a:t>
            </a:r>
          </a:p>
          <a:p>
            <a:pPr eaLnBrk="1" hangingPunct="1"/>
            <a:r>
              <a:rPr lang="en-US" sz="2800" dirty="0">
                <a:solidFill>
                  <a:srgbClr val="CC3300"/>
                </a:solidFill>
              </a:rPr>
              <a:t>	– categories </a:t>
            </a:r>
          </a:p>
          <a:p>
            <a:pPr eaLnBrk="1" hangingPunct="1">
              <a:spcBef>
                <a:spcPct val="50000"/>
              </a:spcBef>
            </a:pPr>
            <a:r>
              <a:rPr lang="en-US" sz="4400" dirty="0">
                <a:solidFill>
                  <a:srgbClr val="CC3300"/>
                </a:solidFill>
              </a:rPr>
              <a:t>New: patterns</a:t>
            </a:r>
          </a:p>
          <a:p>
            <a:pPr eaLnBrk="1" hangingPunct="1"/>
            <a:r>
              <a:rPr lang="en-US" sz="2800" dirty="0">
                <a:solidFill>
                  <a:srgbClr val="CC3300"/>
                </a:solidFill>
              </a:rPr>
              <a:t>	– </a:t>
            </a:r>
            <a:r>
              <a:rPr lang="en-US" sz="2800" dirty="0">
                <a:solidFill>
                  <a:srgbClr val="CC3300"/>
                </a:solidFill>
              </a:rPr>
              <a:t>similarities </a:t>
            </a:r>
            <a:endParaRPr lang="en-US" sz="2800" dirty="0">
              <a:solidFill>
                <a:srgbClr val="CC3300"/>
              </a:solidFill>
            </a:endParaRPr>
          </a:p>
          <a:p>
            <a:pPr eaLnBrk="1" hangingPunct="1"/>
            <a:r>
              <a:rPr lang="en-US" sz="2800" dirty="0">
                <a:solidFill>
                  <a:srgbClr val="CC3300"/>
                </a:solidFill>
              </a:rPr>
              <a:t>	– </a:t>
            </a:r>
            <a:r>
              <a:rPr lang="en-US" sz="2800" dirty="0">
                <a:solidFill>
                  <a:srgbClr val="CC3300"/>
                </a:solidFill>
              </a:rPr>
              <a:t>coherences</a:t>
            </a:r>
            <a:r>
              <a:rPr lang="en-US" sz="3200" dirty="0">
                <a:solidFill>
                  <a:srgbClr val="CC3300"/>
                </a:solidFill>
              </a:rPr>
              <a:t> </a:t>
            </a:r>
            <a:endParaRPr lang="en-US" sz="3200" dirty="0">
              <a:solidFill>
                <a:srgbClr val="CC3300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28650" y="705644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What ‘Knowing’ Is…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521489" y="6343793"/>
            <a:ext cx="88939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/>
              <a:t>The Machine is Us/</a:t>
            </a:r>
            <a:r>
              <a:rPr lang="en-CA" dirty="0" err="1"/>
              <a:t>ing</a:t>
            </a:r>
            <a:r>
              <a:rPr lang="en-CA" dirty="0"/>
              <a:t> </a:t>
            </a:r>
            <a:r>
              <a:rPr lang="en-CA" dirty="0" smtClean="0"/>
              <a:t>Us </a:t>
            </a:r>
            <a:r>
              <a:rPr lang="en-CA" dirty="0"/>
              <a:t>- </a:t>
            </a:r>
            <a:r>
              <a:rPr lang="en-CA" dirty="0">
                <a:hlinkClick r:id="rId3"/>
              </a:rPr>
              <a:t>http://</a:t>
            </a:r>
            <a:r>
              <a:rPr lang="en-CA" dirty="0" smtClean="0">
                <a:hlinkClick r:id="rId3"/>
              </a:rPr>
              <a:t>www.youtube.com/watch?v=NLlGopyXT_g&amp;noredirect=1</a:t>
            </a:r>
            <a:r>
              <a:rPr lang="en-CA" dirty="0" smtClean="0"/>
              <a:t>    </a:t>
            </a:r>
            <a:endParaRPr lang="en-CA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2830" y="2409826"/>
            <a:ext cx="5038725" cy="3305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769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Emergence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How we perceive patterns of connectivity</a:t>
            </a:r>
          </a:p>
          <a:p>
            <a:pPr lvl="1"/>
            <a:r>
              <a:rPr lang="en-US" sz="2800" dirty="0" smtClean="0"/>
              <a:t>Take the actual connections, and interpret them as a distinct whole</a:t>
            </a:r>
          </a:p>
          <a:p>
            <a:pPr lvl="1"/>
            <a:r>
              <a:rPr lang="en-US" sz="2800" dirty="0" smtClean="0"/>
              <a:t>Take the distinct whole, and interpret as a set of connections</a:t>
            </a:r>
            <a:endParaRPr lang="en-US" sz="2800" dirty="0"/>
          </a:p>
          <a:p>
            <a:r>
              <a:rPr lang="en-US" sz="3200" dirty="0"/>
              <a:t>As </a:t>
            </a:r>
            <a:r>
              <a:rPr lang="en-US" sz="3200" dirty="0">
                <a:hlinkClick r:id="rId3"/>
              </a:rPr>
              <a:t>Hume</a:t>
            </a:r>
            <a:r>
              <a:rPr lang="en-US" sz="3200" dirty="0"/>
              <a:t> would say, our 'perception' of a causal relationship between two events is more a matter of 'custom and habit' than it is of observation.</a:t>
            </a:r>
          </a:p>
        </p:txBody>
      </p:sp>
    </p:spTree>
    <p:extLst>
      <p:ext uri="{BB962C8B-B14F-4D97-AF65-F5344CB8AC3E}">
        <p14:creationId xmlns:p14="http://schemas.microsoft.com/office/powerpoint/2010/main" val="4252759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1" y="533401"/>
            <a:ext cx="6537325" cy="348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90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505200"/>
            <a:ext cx="1779588" cy="236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3908" name="Text Box 4"/>
          <p:cNvSpPr txBox="1">
            <a:spLocks noChangeArrowheads="1"/>
          </p:cNvSpPr>
          <p:nvPr/>
        </p:nvSpPr>
        <p:spPr bwMode="auto">
          <a:xfrm>
            <a:off x="2286000" y="1371601"/>
            <a:ext cx="1905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>
                <a:solidFill>
                  <a:srgbClr val="CC3300"/>
                </a:solidFill>
              </a:rPr>
              <a:t>stands for?</a:t>
            </a:r>
          </a:p>
        </p:txBody>
      </p:sp>
      <p:sp>
        <p:nvSpPr>
          <p:cNvPr id="123909" name="Text Box 5"/>
          <p:cNvSpPr txBox="1">
            <a:spLocks noChangeArrowheads="1"/>
          </p:cNvSpPr>
          <p:nvPr/>
        </p:nvSpPr>
        <p:spPr bwMode="auto">
          <a:xfrm>
            <a:off x="4495800" y="4343401"/>
            <a:ext cx="1905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>
                <a:solidFill>
                  <a:srgbClr val="CC3300"/>
                </a:solidFill>
              </a:rPr>
              <a:t>Or is caused by?</a:t>
            </a:r>
          </a:p>
        </p:txBody>
      </p:sp>
      <p:sp>
        <p:nvSpPr>
          <p:cNvPr id="123910" name="Line 6"/>
          <p:cNvSpPr>
            <a:spLocks noChangeShapeType="1"/>
          </p:cNvSpPr>
          <p:nvPr/>
        </p:nvSpPr>
        <p:spPr bwMode="auto">
          <a:xfrm flipH="1">
            <a:off x="2895600" y="2057400"/>
            <a:ext cx="990600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911" name="Line 7"/>
          <p:cNvSpPr>
            <a:spLocks noChangeShapeType="1"/>
          </p:cNvSpPr>
          <p:nvPr/>
        </p:nvSpPr>
        <p:spPr bwMode="auto">
          <a:xfrm flipV="1">
            <a:off x="3962400" y="3810000"/>
            <a:ext cx="121920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912" name="Text Box 8"/>
          <p:cNvSpPr txBox="1">
            <a:spLocks noChangeArrowheads="1"/>
          </p:cNvSpPr>
          <p:nvPr/>
        </p:nvSpPr>
        <p:spPr bwMode="auto">
          <a:xfrm>
            <a:off x="4038600" y="4953000"/>
            <a:ext cx="6096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3600">
                <a:solidFill>
                  <a:srgbClr val="006600"/>
                </a:solidFill>
              </a:rPr>
              <a:t>Distributed Representation</a:t>
            </a:r>
          </a:p>
        </p:txBody>
      </p:sp>
      <p:sp>
        <p:nvSpPr>
          <p:cNvPr id="123913" name="Text Box 9"/>
          <p:cNvSpPr txBox="1">
            <a:spLocks noChangeArrowheads="1"/>
          </p:cNvSpPr>
          <p:nvPr/>
        </p:nvSpPr>
        <p:spPr bwMode="auto">
          <a:xfrm>
            <a:off x="4648200" y="5867400"/>
            <a:ext cx="5257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>
                <a:solidFill>
                  <a:srgbClr val="FF0066"/>
                </a:solidFill>
              </a:rPr>
              <a:t>= a pattern of connectivity</a:t>
            </a:r>
          </a:p>
        </p:txBody>
      </p:sp>
      <p:pic>
        <p:nvPicPr>
          <p:cNvPr id="123914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6401" y="990601"/>
            <a:ext cx="82867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3915" name="Text Box 11"/>
          <p:cNvSpPr txBox="1">
            <a:spLocks noChangeArrowheads="1"/>
          </p:cNvSpPr>
          <p:nvPr/>
        </p:nvSpPr>
        <p:spPr bwMode="auto">
          <a:xfrm>
            <a:off x="9220200" y="2133601"/>
            <a:ext cx="1143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/>
              <a:t>Hopfield</a:t>
            </a:r>
          </a:p>
        </p:txBody>
      </p:sp>
    </p:spTree>
    <p:extLst>
      <p:ext uri="{BB962C8B-B14F-4D97-AF65-F5344CB8AC3E}">
        <p14:creationId xmlns:p14="http://schemas.microsoft.com/office/powerpoint/2010/main" val="116453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1" y="381001"/>
            <a:ext cx="6537325" cy="348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595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4038600"/>
            <a:ext cx="1779588" cy="236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595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4267200"/>
            <a:ext cx="2438400" cy="1824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595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4572000"/>
            <a:ext cx="3048000" cy="181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5958" name="Line 6"/>
          <p:cNvSpPr>
            <a:spLocks noChangeShapeType="1"/>
          </p:cNvSpPr>
          <p:nvPr/>
        </p:nvSpPr>
        <p:spPr bwMode="auto">
          <a:xfrm flipV="1">
            <a:off x="3810000" y="3581400"/>
            <a:ext cx="3048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5959" name="Line 7"/>
          <p:cNvSpPr>
            <a:spLocks noChangeShapeType="1"/>
          </p:cNvSpPr>
          <p:nvPr/>
        </p:nvSpPr>
        <p:spPr bwMode="auto">
          <a:xfrm flipV="1">
            <a:off x="6172200" y="3505200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5960" name="Line 8"/>
          <p:cNvSpPr>
            <a:spLocks noChangeShapeType="1"/>
          </p:cNvSpPr>
          <p:nvPr/>
        </p:nvSpPr>
        <p:spPr bwMode="auto">
          <a:xfrm flipH="1" flipV="1">
            <a:off x="8077200" y="3581400"/>
            <a:ext cx="10668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1481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Meaning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Traditionalist theories – ‘meaning’ is the state of affairs represented or described</a:t>
            </a:r>
          </a:p>
          <a:p>
            <a:r>
              <a:rPr lang="en-US" dirty="0" smtClean="0"/>
              <a:t>But what about ‘redness’, or ‘17’, or ‘power law</a:t>
            </a:r>
            <a:r>
              <a:rPr lang="en-US" dirty="0" smtClean="0"/>
              <a:t>?’ (Or ‘one’ as in ‘one tree’, ‘one puppy’, ‘one couch’?)</a:t>
            </a:r>
            <a:endParaRPr lang="en-US" dirty="0" smtClean="0"/>
          </a:p>
          <a:p>
            <a:r>
              <a:rPr lang="en-US" dirty="0" smtClean="0"/>
              <a:t>These are </a:t>
            </a:r>
            <a:r>
              <a:rPr lang="en-US" i="1" dirty="0" smtClean="0"/>
              <a:t>complex </a:t>
            </a:r>
            <a:r>
              <a:rPr lang="en-US" dirty="0" smtClean="0"/>
              <a:t>phenomena we can’t simply grasp</a:t>
            </a:r>
          </a:p>
          <a:p>
            <a:pPr lvl="1"/>
            <a:r>
              <a:rPr lang="en-US" sz="2800" dirty="0" smtClean="0"/>
              <a:t>They are composed </a:t>
            </a:r>
            <a:r>
              <a:rPr lang="en-US" sz="2800" dirty="0" smtClean="0"/>
              <a:t>of the organization of low-level non-meaningful </a:t>
            </a:r>
            <a:r>
              <a:rPr lang="en-US" sz="2800" dirty="0" smtClean="0"/>
              <a:t>entities</a:t>
            </a:r>
          </a:p>
          <a:p>
            <a:pPr lvl="1"/>
            <a:r>
              <a:rPr lang="en-US" sz="2800" dirty="0" smtClean="0"/>
              <a:t>We need to experience multiple phenomena multiple times</a:t>
            </a: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3867175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Organization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sz="3200" dirty="0"/>
              <a:t>Personal knowledge: The organization of neurons</a:t>
            </a:r>
          </a:p>
          <a:p>
            <a:pPr lvl="1"/>
            <a:r>
              <a:rPr lang="en-US" sz="3200" dirty="0"/>
              <a:t>Public Knowledge: The organization of artifacts</a:t>
            </a:r>
          </a:p>
          <a:p>
            <a:endParaRPr lang="en-US" sz="3000" dirty="0"/>
          </a:p>
          <a:p>
            <a:r>
              <a:rPr lang="en-US" sz="3000" dirty="0"/>
              <a:t>A common underlying logic: graph theory, connectionism, social network theory, etc.</a:t>
            </a:r>
          </a:p>
          <a:p>
            <a:r>
              <a:rPr lang="en-US" sz="3000" dirty="0"/>
              <a:t>If </a:t>
            </a:r>
            <a:r>
              <a:rPr lang="en-US" sz="3000" dirty="0"/>
              <a:t>a human mind can come to 'know', and if a human mind is, essentially, a network, then any network can come to 'know', and for that matter, so can a society. </a:t>
            </a:r>
            <a:endParaRPr lang="en-US" sz="3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3885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What is learning</a:t>
            </a:r>
            <a:r>
              <a:rPr lang="en-CA" dirty="0" smtClean="0"/>
              <a:t>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C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193" y="1456644"/>
            <a:ext cx="8186805" cy="5181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143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Text Box 1026"/>
          <p:cNvSpPr txBox="1">
            <a:spLocks noChangeArrowheads="1"/>
          </p:cNvSpPr>
          <p:nvPr/>
        </p:nvSpPr>
        <p:spPr bwMode="auto">
          <a:xfrm>
            <a:off x="2286000" y="1828800"/>
            <a:ext cx="6858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3200">
                <a:solidFill>
                  <a:srgbClr val="009900"/>
                </a:solidFill>
              </a:rPr>
              <a:t>Network Learning…</a:t>
            </a:r>
          </a:p>
        </p:txBody>
      </p:sp>
      <p:sp>
        <p:nvSpPr>
          <p:cNvPr id="128003" name="Text Box 1027"/>
          <p:cNvSpPr txBox="1">
            <a:spLocks noChangeArrowheads="1"/>
          </p:cNvSpPr>
          <p:nvPr/>
        </p:nvSpPr>
        <p:spPr bwMode="auto">
          <a:xfrm>
            <a:off x="2362200" y="2819401"/>
            <a:ext cx="6934200" cy="3062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>
                <a:solidFill>
                  <a:srgbClr val="800080"/>
                </a:solidFill>
              </a:rPr>
              <a:t> </a:t>
            </a:r>
            <a:r>
              <a:rPr lang="en-US" sz="2800">
                <a:solidFill>
                  <a:srgbClr val="800080"/>
                </a:solidFill>
              </a:rPr>
              <a:t>Hebbian associationism</a:t>
            </a:r>
          </a:p>
          <a:p>
            <a:pPr lvl="1" eaLnBrk="1" hangingPunct="1">
              <a:spcBef>
                <a:spcPct val="50000"/>
              </a:spcBef>
              <a:buFontTx/>
              <a:buChar char="•"/>
            </a:pPr>
            <a:r>
              <a:rPr lang="en-US">
                <a:solidFill>
                  <a:srgbClr val="800080"/>
                </a:solidFill>
              </a:rPr>
              <a:t> based on concurrency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sz="2800">
                <a:solidFill>
                  <a:srgbClr val="800080"/>
                </a:solidFill>
              </a:rPr>
              <a:t> Back propagation</a:t>
            </a:r>
          </a:p>
          <a:p>
            <a:pPr lvl="1" eaLnBrk="1" hangingPunct="1">
              <a:spcBef>
                <a:spcPct val="50000"/>
              </a:spcBef>
              <a:buFontTx/>
              <a:buChar char="•"/>
            </a:pPr>
            <a:r>
              <a:rPr lang="en-US">
                <a:solidFill>
                  <a:srgbClr val="800080"/>
                </a:solidFill>
              </a:rPr>
              <a:t> based on desired outcome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sz="2800">
                <a:solidFill>
                  <a:srgbClr val="800080"/>
                </a:solidFill>
              </a:rPr>
              <a:t> Boltzman</a:t>
            </a:r>
          </a:p>
          <a:p>
            <a:pPr lvl="1" eaLnBrk="1" hangingPunct="1">
              <a:spcBef>
                <a:spcPct val="50000"/>
              </a:spcBef>
              <a:buFontTx/>
              <a:buChar char="•"/>
            </a:pPr>
            <a:r>
              <a:rPr lang="en-US">
                <a:solidFill>
                  <a:srgbClr val="800080"/>
                </a:solidFill>
              </a:rPr>
              <a:t> based on ‘settling’, annealing</a:t>
            </a:r>
          </a:p>
        </p:txBody>
      </p:sp>
      <p:pic>
        <p:nvPicPr>
          <p:cNvPr id="128004" name="Picture 10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228601"/>
            <a:ext cx="6605588" cy="5502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8005" name="Picture 102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1905000"/>
            <a:ext cx="1150938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838200" y="365126"/>
            <a:ext cx="5004460" cy="105251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Learning Theories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7007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‘Downes Theory’ of Pedagogy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1752601"/>
            <a:ext cx="6280150" cy="392573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7425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Personal Learning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259" y="1481331"/>
            <a:ext cx="5129151" cy="3069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939141" y="4618017"/>
            <a:ext cx="492727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2800" dirty="0"/>
              <a:t>We are using one of these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3407" y="2233632"/>
            <a:ext cx="4921333" cy="3010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8"/>
          <p:cNvSpPr txBox="1">
            <a:spLocks noChangeArrowheads="1"/>
          </p:cNvSpPr>
          <p:nvPr/>
        </p:nvSpPr>
        <p:spPr bwMode="auto">
          <a:xfrm>
            <a:off x="7139048" y="5448795"/>
            <a:ext cx="400000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2800" dirty="0"/>
              <a:t>To create one of these</a:t>
            </a:r>
          </a:p>
        </p:txBody>
      </p:sp>
    </p:spTree>
    <p:extLst>
      <p:ext uri="{BB962C8B-B14F-4D97-AF65-F5344CB8AC3E}">
        <p14:creationId xmlns:p14="http://schemas.microsoft.com/office/powerpoint/2010/main" val="1948658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581" y="1214944"/>
            <a:ext cx="4240419" cy="4962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953992" y="1027906"/>
            <a:ext cx="4876800" cy="2554545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3200" dirty="0">
                <a:latin typeface="+mn-lt"/>
              </a:rPr>
              <a:t>Developing personal </a:t>
            </a:r>
            <a:r>
              <a:rPr lang="en-US" sz="3200" dirty="0">
                <a:latin typeface="+mn-lt"/>
              </a:rPr>
              <a:t>knowledge is more like </a:t>
            </a:r>
            <a:r>
              <a:rPr lang="en-US" sz="3200" i="1" dirty="0">
                <a:latin typeface="+mn-lt"/>
              </a:rPr>
              <a:t>exercising</a:t>
            </a:r>
            <a:r>
              <a:rPr lang="en-US" sz="3200" dirty="0">
                <a:latin typeface="+mn-lt"/>
              </a:rPr>
              <a:t> than like inputting, absorbing or remembering</a:t>
            </a:r>
          </a:p>
        </p:txBody>
      </p:sp>
    </p:spTree>
    <p:extLst>
      <p:ext uri="{BB962C8B-B14F-4D97-AF65-F5344CB8AC3E}">
        <p14:creationId xmlns:p14="http://schemas.microsoft.com/office/powerpoint/2010/main" val="3529396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5161" y="5105400"/>
            <a:ext cx="7162800" cy="1143000"/>
          </a:xfrm>
        </p:spPr>
        <p:txBody>
          <a:bodyPr>
            <a:noAutofit/>
          </a:bodyPr>
          <a:lstStyle/>
          <a:p>
            <a:pPr algn="l"/>
            <a:r>
              <a:rPr lang="en-US" sz="3200" dirty="0"/>
              <a:t>Keep in mind </a:t>
            </a:r>
            <a:r>
              <a:rPr lang="en-US" sz="3200" i="1" dirty="0"/>
              <a:t>how</a:t>
            </a:r>
            <a:r>
              <a:rPr lang="en-US" sz="3200" dirty="0"/>
              <a:t> we learn: repeated exposure, formation of habits</a:t>
            </a:r>
            <a:endParaRPr lang="en-US" sz="3200" dirty="0"/>
          </a:p>
        </p:txBody>
      </p:sp>
      <p:sp>
        <p:nvSpPr>
          <p:cNvPr id="4" name="Rectangle 3"/>
          <p:cNvSpPr/>
          <p:nvPr/>
        </p:nvSpPr>
        <p:spPr>
          <a:xfrm>
            <a:off x="1981200" y="6376973"/>
            <a:ext cx="6324600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700" dirty="0"/>
              <a:t>Image, http://www.skillsconverged.com/TrainingTutorials/TraintheTrainer/WhatisTryPracticeDemonstrate.aspx</a:t>
            </a:r>
            <a:endParaRPr lang="en-US" sz="7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057400" y="1219201"/>
            <a:ext cx="6934200" cy="3764968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9458" name="Picture 2" descr="Try Practice Demonstrate Neuroscienc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762001"/>
            <a:ext cx="3276600" cy="1566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Try Practice Demonstrate Spaced Repetiti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1350" y="2328812"/>
            <a:ext cx="4762500" cy="2609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8068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62781"/>
          </a:xfrm>
        </p:spPr>
        <p:txBody>
          <a:bodyPr>
            <a:normAutofit fontScale="90000"/>
          </a:bodyPr>
          <a:lstStyle/>
          <a:p>
            <a:r>
              <a:rPr lang="en-CA" dirty="0" smtClean="0"/>
              <a:t>What is it to ‘finish’ exercising?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794" y="1027906"/>
            <a:ext cx="7616042" cy="5664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3117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Network-Based Assessment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454" y="1401288"/>
            <a:ext cx="4662629" cy="285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929244" y="4337705"/>
            <a:ext cx="40386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2800" dirty="0"/>
              <a:t>We recognize this</a:t>
            </a:r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2322" y="2291938"/>
            <a:ext cx="4853726" cy="2904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8"/>
          <p:cNvSpPr txBox="1">
            <a:spLocks noChangeArrowheads="1"/>
          </p:cNvSpPr>
          <p:nvPr/>
        </p:nvSpPr>
        <p:spPr bwMode="auto">
          <a:xfrm>
            <a:off x="6379027" y="5425044"/>
            <a:ext cx="40118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2800" dirty="0"/>
              <a:t>By </a:t>
            </a:r>
            <a:r>
              <a:rPr lang="en-US" sz="2800" dirty="0" err="1"/>
              <a:t>perfomance</a:t>
            </a:r>
            <a:r>
              <a:rPr lang="en-US" sz="2800" dirty="0"/>
              <a:t> in this</a:t>
            </a:r>
          </a:p>
        </p:txBody>
      </p:sp>
    </p:spTree>
    <p:extLst>
      <p:ext uri="{BB962C8B-B14F-4D97-AF65-F5344CB8AC3E}">
        <p14:creationId xmlns:p14="http://schemas.microsoft.com/office/powerpoint/2010/main" val="2077784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Personal Learning Environment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6422572" y="1440667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Clr>
                <a:srgbClr val="984807"/>
              </a:buClr>
            </a:pPr>
            <a:r>
              <a:rPr lang="en-US" sz="3600" dirty="0">
                <a:solidFill>
                  <a:srgbClr val="403152"/>
                </a:solidFill>
              </a:rPr>
              <a:t>A PLE is a tool intended to </a:t>
            </a:r>
            <a:r>
              <a:rPr lang="en-US" sz="3600" i="1" dirty="0">
                <a:solidFill>
                  <a:srgbClr val="403152"/>
                </a:solidFill>
              </a:rPr>
              <a:t>immerse yourself</a:t>
            </a:r>
            <a:r>
              <a:rPr lang="en-US" sz="3600" dirty="0">
                <a:solidFill>
                  <a:srgbClr val="403152"/>
                </a:solidFill>
              </a:rPr>
              <a:t> into the workings of a community</a:t>
            </a:r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0625" r="-17519"/>
          <a:stretch>
            <a:fillRect/>
          </a:stretch>
        </p:blipFill>
        <p:spPr>
          <a:xfrm>
            <a:off x="-876300" y="1384465"/>
            <a:ext cx="8229600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404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err="1" smtClean="0"/>
              <a:t>gRSShopper</a:t>
            </a:r>
            <a:endParaRPr lang="en-US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5257800"/>
            <a:ext cx="8229600" cy="12954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200" dirty="0" smtClean="0"/>
              <a:t>A tool for managing connections</a:t>
            </a:r>
          </a:p>
          <a:p>
            <a:pPr eaLnBrk="1" hangingPunct="1"/>
            <a:r>
              <a:rPr lang="en-US" sz="3200" dirty="0" smtClean="0"/>
              <a:t>Used in </a:t>
            </a:r>
            <a:r>
              <a:rPr lang="en-US" sz="3200" dirty="0" err="1" smtClean="0"/>
              <a:t>Connectivism</a:t>
            </a:r>
            <a:r>
              <a:rPr lang="en-US" sz="3200" dirty="0" smtClean="0"/>
              <a:t> course</a:t>
            </a:r>
          </a:p>
        </p:txBody>
      </p:sp>
      <p:pic>
        <p:nvPicPr>
          <p:cNvPr id="2150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1" y="1600201"/>
            <a:ext cx="5178425" cy="3509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1600200"/>
            <a:ext cx="1981200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966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What constitutes success in a network?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rmAutofit/>
          </a:bodyPr>
          <a:lstStyle/>
          <a:p>
            <a:r>
              <a:rPr lang="en-CA" sz="3200" dirty="0"/>
              <a:t>“I was astonished at the level of activity. </a:t>
            </a:r>
            <a:endParaRPr lang="en-CA" sz="3200" dirty="0" smtClean="0"/>
          </a:p>
          <a:p>
            <a:r>
              <a:rPr lang="en-CA" sz="3200" dirty="0" smtClean="0"/>
              <a:t>“Study </a:t>
            </a:r>
            <a:r>
              <a:rPr lang="en-CA" sz="3200" dirty="0"/>
              <a:t>groups were forming based on language and geography. There were Spanish and Portuguese groups, study units forming in Bulgaria and Russia, Boston and India</a:t>
            </a:r>
            <a:r>
              <a:rPr lang="en-CA" sz="3200" dirty="0" smtClean="0"/>
              <a:t>.”</a:t>
            </a:r>
            <a:endParaRPr lang="en-CA" sz="3200" dirty="0"/>
          </a:p>
        </p:txBody>
      </p:sp>
      <p:sp>
        <p:nvSpPr>
          <p:cNvPr id="4" name="Rectangle 3"/>
          <p:cNvSpPr/>
          <p:nvPr/>
        </p:nvSpPr>
        <p:spPr>
          <a:xfrm>
            <a:off x="838200" y="6311900"/>
            <a:ext cx="105086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dirty="0"/>
              <a:t>Michael S. </a:t>
            </a:r>
            <a:r>
              <a:rPr lang="en-CA" dirty="0" smtClean="0"/>
              <a:t>Roth -  </a:t>
            </a:r>
            <a:r>
              <a:rPr lang="en-CA" dirty="0">
                <a:hlinkClick r:id="rId2"/>
              </a:rPr>
              <a:t>http://chronicle.com/article/My-Modern-MOOC-Experience/138781</a:t>
            </a:r>
            <a:r>
              <a:rPr lang="en-CA" dirty="0" smtClean="0">
                <a:hlinkClick r:id="rId2"/>
              </a:rPr>
              <a:t>/</a:t>
            </a:r>
            <a:r>
              <a:rPr lang="en-CA" dirty="0" smtClean="0"/>
              <a:t>   </a:t>
            </a:r>
            <a:endParaRPr lang="en-CA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3954483"/>
            <a:ext cx="2889888" cy="206061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088" y="3954483"/>
            <a:ext cx="2889888" cy="206061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3625" y="3954483"/>
            <a:ext cx="2889889" cy="2060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761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1. Actually being in a network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83926" y="1825625"/>
            <a:ext cx="4869873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sz="3200" dirty="0" smtClean="0"/>
              <a:t>Compare with ‘old media’, which tries to swallow visitors whole (when all they want is their horoscope)</a:t>
            </a:r>
            <a:endParaRPr lang="en-CA" sz="3200" dirty="0"/>
          </a:p>
        </p:txBody>
      </p:sp>
      <p:pic>
        <p:nvPicPr>
          <p:cNvPr id="3074" name="Picture 2" descr="glamchart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95" y="1825624"/>
            <a:ext cx="5925787" cy="3803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838200" y="6211669"/>
            <a:ext cx="98258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dirty="0" smtClean="0"/>
              <a:t>Jeff Jarvis - </a:t>
            </a:r>
            <a:r>
              <a:rPr lang="en-CA" dirty="0" smtClean="0">
                <a:hlinkClick r:id="rId3"/>
              </a:rPr>
              <a:t>http</a:t>
            </a:r>
            <a:r>
              <a:rPr lang="en-CA" dirty="0">
                <a:hlinkClick r:id="rId3"/>
              </a:rPr>
              <a:t>://buzzmachine.com/2007/11/12/glam-the-success-of-the-network</a:t>
            </a:r>
            <a:r>
              <a:rPr lang="en-CA" dirty="0" smtClean="0">
                <a:hlinkClick r:id="rId3"/>
              </a:rPr>
              <a:t>/</a:t>
            </a:r>
            <a:r>
              <a:rPr lang="en-CA" dirty="0" smtClean="0"/>
              <a:t>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44783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2. Network Metrics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CA" sz="3200" dirty="0" smtClean="0"/>
              <a:t>For example:</a:t>
            </a:r>
            <a:endParaRPr lang="en-CA" sz="3200" dirty="0"/>
          </a:p>
          <a:p>
            <a:r>
              <a:rPr lang="en-CA" sz="3200" dirty="0" smtClean="0"/>
              <a:t>Generating awareness</a:t>
            </a:r>
          </a:p>
          <a:p>
            <a:r>
              <a:rPr lang="en-CA" sz="3200" dirty="0" smtClean="0"/>
              <a:t>Increasing sales</a:t>
            </a:r>
          </a:p>
          <a:p>
            <a:r>
              <a:rPr lang="en-CA" sz="3200" dirty="0" smtClean="0"/>
              <a:t>Driving loyalty</a:t>
            </a:r>
            <a:endParaRPr lang="en-CA" sz="3200" dirty="0"/>
          </a:p>
        </p:txBody>
      </p:sp>
      <p:sp>
        <p:nvSpPr>
          <p:cNvPr id="4" name="Rectangle 3"/>
          <p:cNvSpPr/>
          <p:nvPr/>
        </p:nvSpPr>
        <p:spPr>
          <a:xfrm>
            <a:off x="5577444" y="5388570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CA" dirty="0"/>
              <a:t>Legacy Learning drives sales online using the GDN, by increasing the volume of clicks and conversions while maintain a steady CPA.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3951" y="1360219"/>
            <a:ext cx="6381750" cy="37338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38200" y="5388570"/>
            <a:ext cx="37446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dirty="0" smtClean="0"/>
              <a:t>Google: </a:t>
            </a:r>
            <a:r>
              <a:rPr lang="en-CA" dirty="0" smtClean="0">
                <a:hlinkClick r:id="rId3"/>
              </a:rPr>
              <a:t>http</a:t>
            </a:r>
            <a:r>
              <a:rPr lang="en-CA" dirty="0">
                <a:hlinkClick r:id="rId3"/>
              </a:rPr>
              <a:t>://</a:t>
            </a:r>
            <a:r>
              <a:rPr lang="en-CA" dirty="0" smtClean="0">
                <a:hlinkClick r:id="rId3"/>
              </a:rPr>
              <a:t>www.google.com/ads/displaynetwork/success-stories.html</a:t>
            </a:r>
            <a:r>
              <a:rPr lang="en-CA" dirty="0" smtClean="0"/>
              <a:t>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69269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3. Support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70990"/>
            <a:ext cx="3876302" cy="3829166"/>
          </a:xfrm>
        </p:spPr>
        <p:txBody>
          <a:bodyPr>
            <a:normAutofit/>
          </a:bodyPr>
          <a:lstStyle/>
          <a:p>
            <a:r>
              <a:rPr lang="en-CA" dirty="0" smtClean="0"/>
              <a:t>Not just likes or clicks</a:t>
            </a:r>
          </a:p>
          <a:p>
            <a:r>
              <a:rPr lang="en-CA" dirty="0" smtClean="0"/>
              <a:t>‘Support’ is tangible – but not measurable</a:t>
            </a:r>
          </a:p>
          <a:p>
            <a:r>
              <a:rPr lang="en-CA" dirty="0" smtClean="0"/>
              <a:t>Be able to ‘cull links’ to increase support</a:t>
            </a:r>
            <a:endParaRPr lang="en-CA" dirty="0"/>
          </a:p>
        </p:txBody>
      </p:sp>
      <p:sp>
        <p:nvSpPr>
          <p:cNvPr id="4" name="Rectangle 3"/>
          <p:cNvSpPr/>
          <p:nvPr/>
        </p:nvSpPr>
        <p:spPr>
          <a:xfrm>
            <a:off x="838200" y="6377539"/>
            <a:ext cx="425449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dirty="0">
                <a:hlinkClick r:id="rId2"/>
              </a:rPr>
              <a:t>http://andrea-zak.com/2010/12/08/network-of-peeps</a:t>
            </a:r>
            <a:r>
              <a:rPr lang="en-CA" sz="1400" dirty="0" smtClean="0">
                <a:hlinkClick r:id="rId2"/>
              </a:rPr>
              <a:t>/</a:t>
            </a:r>
            <a:r>
              <a:rPr lang="en-CA" sz="1400" dirty="0" smtClean="0"/>
              <a:t> </a:t>
            </a:r>
            <a:endParaRPr lang="en-CA" sz="1400" dirty="0"/>
          </a:p>
        </p:txBody>
      </p:sp>
      <p:sp>
        <p:nvSpPr>
          <p:cNvPr id="5" name="Rectangle 4"/>
          <p:cNvSpPr/>
          <p:nvPr/>
        </p:nvSpPr>
        <p:spPr>
          <a:xfrm>
            <a:off x="6667980" y="6377538"/>
            <a:ext cx="521091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400" dirty="0" smtClean="0"/>
              <a:t>Photo: </a:t>
            </a:r>
            <a:r>
              <a:rPr lang="en-CA" sz="1400" dirty="0" smtClean="0">
                <a:hlinkClick r:id="rId3"/>
              </a:rPr>
              <a:t>http</a:t>
            </a:r>
            <a:r>
              <a:rPr lang="en-CA" sz="1400" dirty="0">
                <a:hlinkClick r:id="rId3"/>
              </a:rPr>
              <a:t>://</a:t>
            </a:r>
            <a:r>
              <a:rPr lang="en-CA" sz="1400" dirty="0" smtClean="0">
                <a:hlinkClick r:id="rId3"/>
              </a:rPr>
              <a:t>www.flickr.com/photos/64419960@N00/3436188161</a:t>
            </a:r>
            <a:r>
              <a:rPr lang="en-CA" sz="1400" dirty="0" smtClean="0"/>
              <a:t>  </a:t>
            </a:r>
            <a:endParaRPr lang="en-CA" sz="1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1399" y="623613"/>
            <a:ext cx="5438898" cy="4196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656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4. Network Perspective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13369" y="1607561"/>
            <a:ext cx="4256314" cy="4351338"/>
          </a:xfrm>
        </p:spPr>
        <p:txBody>
          <a:bodyPr>
            <a:normAutofit/>
          </a:bodyPr>
          <a:lstStyle/>
          <a:p>
            <a:r>
              <a:rPr lang="en-CA" sz="3200" dirty="0" smtClean="0"/>
              <a:t>Complexity of input parameters</a:t>
            </a:r>
          </a:p>
          <a:p>
            <a:r>
              <a:rPr lang="en-CA" sz="3200" dirty="0" smtClean="0"/>
              <a:t>Complexity of project outcomes</a:t>
            </a:r>
            <a:endParaRPr lang="en-CA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006" y="1607561"/>
            <a:ext cx="6089246" cy="400946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38200" y="5958899"/>
            <a:ext cx="59034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 smtClean="0"/>
              <a:t>Wu and Tang - http</a:t>
            </a:r>
            <a:r>
              <a:rPr lang="en-CA"/>
              <a:t>://</a:t>
            </a:r>
            <a:r>
              <a:rPr lang="en-CA" smtClean="0"/>
              <a:t>www.pacis-net.org/file/2007/1189.pdf</a:t>
            </a:r>
            <a:r>
              <a:rPr lang="en-CA" dirty="0" smtClean="0"/>
              <a:t>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88307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5. Innovation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731327" cy="4351338"/>
          </a:xfrm>
        </p:spPr>
        <p:txBody>
          <a:bodyPr>
            <a:normAutofit/>
          </a:bodyPr>
          <a:lstStyle/>
          <a:p>
            <a:r>
              <a:rPr lang="en-CA" sz="3200" dirty="0" smtClean="0"/>
              <a:t>That ‘something new’ feeling</a:t>
            </a:r>
          </a:p>
          <a:p>
            <a:r>
              <a:rPr lang="en-CA" sz="3200" dirty="0" smtClean="0"/>
              <a:t>The concept of “radical openness”</a:t>
            </a:r>
          </a:p>
          <a:p>
            <a:r>
              <a:rPr lang="en-CA" sz="3200" dirty="0" err="1" smtClean="0"/>
              <a:t>Eg</a:t>
            </a:r>
            <a:r>
              <a:rPr lang="en-CA" sz="3200" dirty="0" smtClean="0"/>
              <a:t>. AT&amp;T “Foundry”</a:t>
            </a:r>
            <a:endParaRPr lang="en-CA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9527" y="1825625"/>
            <a:ext cx="6488752" cy="413050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455280" y="6090092"/>
            <a:ext cx="47069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>
                <a:hlinkClick r:id="rId3"/>
              </a:rPr>
              <a:t>http://</a:t>
            </a:r>
            <a:r>
              <a:rPr lang="en-CA" dirty="0" smtClean="0">
                <a:hlinkClick r:id="rId3"/>
              </a:rPr>
              <a:t>www.att.com/gen/press-room?pid=2949</a:t>
            </a:r>
            <a:r>
              <a:rPr lang="en-CA" dirty="0" smtClean="0"/>
              <a:t> </a:t>
            </a:r>
            <a:endParaRPr lang="en-CA" dirty="0"/>
          </a:p>
        </p:txBody>
      </p:sp>
      <p:sp>
        <p:nvSpPr>
          <p:cNvPr id="6" name="Rectangle 5"/>
          <p:cNvSpPr/>
          <p:nvPr/>
        </p:nvSpPr>
        <p:spPr>
          <a:xfrm>
            <a:off x="838200" y="4435871"/>
            <a:ext cx="43384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dirty="0">
                <a:hlinkClick r:id="rId4"/>
              </a:rPr>
              <a:t>http://networkingexchangeblog.att.com/enterprise-business/5-keys-to-innovation-your-business-needs-to-succeed</a:t>
            </a:r>
            <a:r>
              <a:rPr lang="en-CA" dirty="0" smtClean="0">
                <a:hlinkClick r:id="rId4"/>
              </a:rPr>
              <a:t>/</a:t>
            </a:r>
            <a:r>
              <a:rPr lang="en-CA" dirty="0" smtClean="0"/>
              <a:t>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11146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farm4.staticflickr.com/3707/8872459759_e655b695d2_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6626" y="-152400"/>
            <a:ext cx="10581736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0200" y="685800"/>
            <a:ext cx="5105400" cy="1066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solidFill>
                  <a:schemeClr val="bg1"/>
                </a:solidFill>
              </a:rPr>
              <a:t>Stephen Downes</a:t>
            </a:r>
          </a:p>
          <a:p>
            <a:pPr marL="0" indent="0">
              <a:buNone/>
            </a:pPr>
            <a:r>
              <a:rPr lang="en-US" dirty="0" smtClean="0">
                <a:solidFill>
                  <a:schemeClr val="bg1"/>
                </a:solidFill>
              </a:rPr>
              <a:t>http://www.downes.ca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694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949</TotalTime>
  <Words>1158</Words>
  <Application>Microsoft Office PowerPoint</Application>
  <PresentationFormat>Widescreen</PresentationFormat>
  <Paragraphs>174</Paragraphs>
  <Slides>46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1" baseType="lpstr">
      <vt:lpstr>Arial</vt:lpstr>
      <vt:lpstr>Bradley Hand ITC</vt:lpstr>
      <vt:lpstr>Calibri</vt:lpstr>
      <vt:lpstr>Calibri Light</vt:lpstr>
      <vt:lpstr>Office Theme</vt:lpstr>
      <vt:lpstr>What Constitutes Student Success?</vt:lpstr>
      <vt:lpstr>PowerPoint Presentation</vt:lpstr>
      <vt:lpstr>The course as a support system for a test</vt:lpstr>
      <vt:lpstr>The passion for finishing…</vt:lpstr>
      <vt:lpstr>The passion for testing</vt:lpstr>
      <vt:lpstr>An alternative reality…</vt:lpstr>
      <vt:lpstr>The complexity of it all…</vt:lpstr>
      <vt:lpstr>PowerPoint Presentation</vt:lpstr>
      <vt:lpstr>PowerPoint Presentation</vt:lpstr>
      <vt:lpstr>The challenge…</vt:lpstr>
      <vt:lpstr>The First MOOC – CCK08</vt:lpstr>
      <vt:lpstr>What are MOOCs</vt:lpstr>
      <vt:lpstr>cMOOCs vs xMOOCs</vt:lpstr>
      <vt:lpstr>The Connected Application</vt:lpstr>
      <vt:lpstr>PowerPoint Presentation</vt:lpstr>
      <vt:lpstr>PowerPoint Presentation</vt:lpstr>
      <vt:lpstr>What do we think of when we think of life-long learning? Classrooms? </vt:lpstr>
      <vt:lpstr>We think of life-long learning as an ongoing process, not a static event.</vt:lpstr>
      <vt:lpstr>We think of learning as an active process where we try things out and make sense of the experience</vt:lpstr>
      <vt:lpstr>To teach is to model and demonstrate, to learn is to practice and reflect</vt:lpstr>
      <vt:lpstr>There are two sides to the learning equation; this presentation is focused on learning</vt:lpstr>
      <vt:lpstr>In this presentation, I invite you to think about how you learn</vt:lpstr>
      <vt:lpstr>What is knowledge?</vt:lpstr>
      <vt:lpstr>PowerPoint Presentation</vt:lpstr>
      <vt:lpstr>Emergence</vt:lpstr>
      <vt:lpstr>PowerPoint Presentation</vt:lpstr>
      <vt:lpstr>PowerPoint Presentation</vt:lpstr>
      <vt:lpstr>Meaning</vt:lpstr>
      <vt:lpstr>Organization</vt:lpstr>
      <vt:lpstr>What is learning?</vt:lpstr>
      <vt:lpstr>PowerPoint Presentation</vt:lpstr>
      <vt:lpstr>‘Downes Theory’ of Pedagogy</vt:lpstr>
      <vt:lpstr>Personal Learning</vt:lpstr>
      <vt:lpstr>PowerPoint Presentation</vt:lpstr>
      <vt:lpstr>Keep in mind how we learn: repeated exposure, formation of habits</vt:lpstr>
      <vt:lpstr>What is it to ‘finish’ exercising?</vt:lpstr>
      <vt:lpstr>Network-Based Assessment</vt:lpstr>
      <vt:lpstr>Personal Learning Environment</vt:lpstr>
      <vt:lpstr>gRSShopper</vt:lpstr>
      <vt:lpstr>What constitutes success in a network?</vt:lpstr>
      <vt:lpstr>1. Actually being in a network</vt:lpstr>
      <vt:lpstr>2. Network Metrics</vt:lpstr>
      <vt:lpstr>3. Support</vt:lpstr>
      <vt:lpstr>4. Network Perspective</vt:lpstr>
      <vt:lpstr>5. Innovation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Constitutes Student Success?</dc:title>
  <dc:creator>Stephen Downes</dc:creator>
  <cp:lastModifiedBy>Stephen Downes</cp:lastModifiedBy>
  <cp:revision>21</cp:revision>
  <dcterms:created xsi:type="dcterms:W3CDTF">2013-06-20T02:16:20Z</dcterms:created>
  <dcterms:modified xsi:type="dcterms:W3CDTF">2013-06-20T18:07:55Z</dcterms:modified>
</cp:coreProperties>
</file>