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8" r:id="rId14"/>
    <p:sldId id="267" r:id="rId15"/>
    <p:sldId id="270" r:id="rId16"/>
    <p:sldId id="271" r:id="rId17"/>
    <p:sldId id="272" r:id="rId18"/>
    <p:sldId id="273" r:id="rId19"/>
    <p:sldId id="285" r:id="rId20"/>
    <p:sldId id="274" r:id="rId21"/>
    <p:sldId id="275" r:id="rId22"/>
    <p:sldId id="276" r:id="rId23"/>
    <p:sldId id="283" r:id="rId24"/>
    <p:sldId id="277" r:id="rId25"/>
    <p:sldId id="278" r:id="rId26"/>
    <p:sldId id="279" r:id="rId27"/>
    <p:sldId id="280"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D95"/>
    <a:srgbClr val="D7B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94660"/>
  </p:normalViewPr>
  <p:slideViewPr>
    <p:cSldViewPr>
      <p:cViewPr varScale="1">
        <p:scale>
          <a:sx n="94" d="100"/>
          <a:sy n="94" d="100"/>
        </p:scale>
        <p:origin x="-11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05AF2-09C5-4697-94E7-29A1FC068BA2}" type="datetimeFigureOut">
              <a:rPr lang="en-CA" smtClean="0"/>
              <a:t>25/05/2013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481262-0BB3-4E5A-9242-9F3BFBBD1F0E}" type="slidenum">
              <a:rPr lang="en-CA" smtClean="0"/>
              <a:t>‹#›</a:t>
            </a:fld>
            <a:endParaRPr lang="en-CA"/>
          </a:p>
        </p:txBody>
      </p:sp>
    </p:spTree>
    <p:extLst>
      <p:ext uri="{BB962C8B-B14F-4D97-AF65-F5344CB8AC3E}">
        <p14:creationId xmlns:p14="http://schemas.microsoft.com/office/powerpoint/2010/main" val="373864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F6A2DE-5163-45B6-B72C-CCB0301DF40B}" type="slidenum">
              <a:rPr lang="en-US" smtClean="0"/>
              <a:t>29</a:t>
            </a:fld>
            <a:endParaRPr lang="en-US"/>
          </a:p>
        </p:txBody>
      </p:sp>
    </p:spTree>
    <p:extLst>
      <p:ext uri="{BB962C8B-B14F-4D97-AF65-F5344CB8AC3E}">
        <p14:creationId xmlns:p14="http://schemas.microsoft.com/office/powerpoint/2010/main" val="189299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21C3C0C-6682-4711-B12C-E7673880939B}" type="datetimeFigureOut">
              <a:rPr lang="en-CA" smtClean="0"/>
              <a:t>25/05/2013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122725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21C3C0C-6682-4711-B12C-E7673880939B}" type="datetimeFigureOut">
              <a:rPr lang="en-CA" smtClean="0"/>
              <a:t>25/05/2013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115804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21C3C0C-6682-4711-B12C-E7673880939B}" type="datetimeFigureOut">
              <a:rPr lang="en-CA" smtClean="0"/>
              <a:t>25/05/2013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407901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21C3C0C-6682-4711-B12C-E7673880939B}" type="datetimeFigureOut">
              <a:rPr lang="en-CA" smtClean="0"/>
              <a:t>25/05/2013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223364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C3C0C-6682-4711-B12C-E7673880939B}" type="datetimeFigureOut">
              <a:rPr lang="en-CA" smtClean="0"/>
              <a:t>25/05/2013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357171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21C3C0C-6682-4711-B12C-E7673880939B}" type="datetimeFigureOut">
              <a:rPr lang="en-CA" smtClean="0"/>
              <a:t>25/05/2013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318552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21C3C0C-6682-4711-B12C-E7673880939B}" type="datetimeFigureOut">
              <a:rPr lang="en-CA" smtClean="0"/>
              <a:t>25/05/2013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358926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21C3C0C-6682-4711-B12C-E7673880939B}" type="datetimeFigureOut">
              <a:rPr lang="en-CA" smtClean="0"/>
              <a:t>25/05/2013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277251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C3C0C-6682-4711-B12C-E7673880939B}" type="datetimeFigureOut">
              <a:rPr lang="en-CA" smtClean="0"/>
              <a:t>25/05/2013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206793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3C0C-6682-4711-B12C-E7673880939B}" type="datetimeFigureOut">
              <a:rPr lang="en-CA" smtClean="0"/>
              <a:t>25/05/2013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185281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C3C0C-6682-4711-B12C-E7673880939B}" type="datetimeFigureOut">
              <a:rPr lang="en-CA" smtClean="0"/>
              <a:t>25/05/2013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3086AFB-61D3-4CE3-9D8A-E66DB2EE8CAD}" type="slidenum">
              <a:rPr lang="en-CA" smtClean="0"/>
              <a:t>‹#›</a:t>
            </a:fld>
            <a:endParaRPr lang="en-CA"/>
          </a:p>
        </p:txBody>
      </p:sp>
    </p:spTree>
    <p:extLst>
      <p:ext uri="{BB962C8B-B14F-4D97-AF65-F5344CB8AC3E}">
        <p14:creationId xmlns:p14="http://schemas.microsoft.com/office/powerpoint/2010/main" val="40163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DD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C3C0C-6682-4711-B12C-E7673880939B}" type="datetimeFigureOut">
              <a:rPr lang="en-CA" smtClean="0"/>
              <a:t>25/05/2013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86AFB-61D3-4CE3-9D8A-E66DB2EE8CAD}" type="slidenum">
              <a:rPr lang="en-CA" smtClean="0"/>
              <a:t>‹#›</a:t>
            </a:fld>
            <a:endParaRPr lang="en-CA"/>
          </a:p>
        </p:txBody>
      </p:sp>
    </p:spTree>
    <p:extLst>
      <p:ext uri="{BB962C8B-B14F-4D97-AF65-F5344CB8AC3E}">
        <p14:creationId xmlns:p14="http://schemas.microsoft.com/office/powerpoint/2010/main" val="380421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ol.org/resources/crsMaterials/Pages/OCW-OER.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hyperlink" Target="http://www.open.edu/openlearn/" TargetMode="External"/><Relationship Id="rId1" Type="http://schemas.openxmlformats.org/officeDocument/2006/relationships/slideLayout" Target="../slideLayouts/slideLayout2.xml"/><Relationship Id="rId6" Type="http://schemas.openxmlformats.org/officeDocument/2006/relationships/hyperlink" Target="http://oerqualityproject.wordpress.com/2012/10/22/directory-of-oer-repositories/" TargetMode="External"/><Relationship Id="rId5" Type="http://schemas.openxmlformats.org/officeDocument/2006/relationships/hyperlink" Target="http://www.jocw.jp/" TargetMode="External"/><Relationship Id="rId4" Type="http://schemas.openxmlformats.org/officeDocument/2006/relationships/hyperlink" Target="http://www.core.org.cn/e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creativecommons.org/choose/zero/" TargetMode="External"/><Relationship Id="rId7" Type="http://schemas.openxmlformats.org/officeDocument/2006/relationships/image" Target="../media/image14.png"/><Relationship Id="rId2" Type="http://schemas.openxmlformats.org/officeDocument/2006/relationships/hyperlink" Target="http://creativecommons.org/"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freedomdefined.org/Licenses/CC-B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slideshare.net/SCORE/finding-and-evaluating-oer-score-workshop-activity-non-scantlebury" TargetMode="External"/><Relationship Id="rId2" Type="http://schemas.openxmlformats.org/officeDocument/2006/relationships/hyperlink" Target="http://search.creativecommons.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oecd.org/edu/ceri/36781698.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hare.net/Downes/the-role-of-open-educational-resources-in-personal-learning-environment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hyperlink" Target="https://www.ai-class.com/" TargetMode="External"/><Relationship Id="rId2" Type="http://schemas.openxmlformats.org/officeDocument/2006/relationships/hyperlink" Target="http://lisahistory.net/wordpress/2012/08/three-kinds-of-moocs/"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ds106.us/history/" TargetMode="External"/><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hyperlink" Target="https://www.coursera.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itforum.coe.uga.edu/paper92/paper92.html"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ownes.ca/post/5366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n.wikipedia.org/wiki/Open_educational_resour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lt.lse.ac.uk/digital-and-information-literacy/OERs.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nesco.org/new/en/communication-and-information/access-to-knowledge/open-educational-re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99392"/>
            <a:ext cx="12625579"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96799" y="5134350"/>
            <a:ext cx="7705699" cy="830997"/>
          </a:xfrm>
          <a:prstGeom prst="rect">
            <a:avLst/>
          </a:prstGeom>
        </p:spPr>
        <p:txBody>
          <a:bodyPr wrap="none">
            <a:spAutoFit/>
          </a:bodyPr>
          <a:lstStyle/>
          <a:p>
            <a:r>
              <a:rPr lang="en-CA" sz="4800" dirty="0" smtClean="0">
                <a:solidFill>
                  <a:schemeClr val="bg1"/>
                </a:solidFill>
              </a:rPr>
              <a:t>OERS, MOOCs, and the Future</a:t>
            </a:r>
            <a:endParaRPr lang="en-CA" sz="4800" dirty="0">
              <a:solidFill>
                <a:schemeClr val="bg1"/>
              </a:solidFill>
            </a:endParaRPr>
          </a:p>
        </p:txBody>
      </p:sp>
      <p:sp>
        <p:nvSpPr>
          <p:cNvPr id="5" name="TextBox 4"/>
          <p:cNvSpPr txBox="1"/>
          <p:nvPr/>
        </p:nvSpPr>
        <p:spPr>
          <a:xfrm>
            <a:off x="899592" y="5965347"/>
            <a:ext cx="6480720" cy="523220"/>
          </a:xfrm>
          <a:prstGeom prst="rect">
            <a:avLst/>
          </a:prstGeom>
          <a:noFill/>
        </p:spPr>
        <p:txBody>
          <a:bodyPr wrap="square" rtlCol="0">
            <a:spAutoFit/>
          </a:bodyPr>
          <a:lstStyle/>
          <a:p>
            <a:r>
              <a:rPr lang="en-CA" sz="2800" dirty="0" smtClean="0">
                <a:solidFill>
                  <a:schemeClr val="bg1"/>
                </a:solidFill>
              </a:rPr>
              <a:t>Stephen </a:t>
            </a:r>
            <a:r>
              <a:rPr lang="en-CA" sz="2800" dirty="0" err="1" smtClean="0">
                <a:solidFill>
                  <a:schemeClr val="bg1"/>
                </a:solidFill>
              </a:rPr>
              <a:t>Downes</a:t>
            </a:r>
            <a:r>
              <a:rPr lang="en-CA" sz="2800" dirty="0" smtClean="0">
                <a:solidFill>
                  <a:schemeClr val="bg1"/>
                </a:solidFill>
              </a:rPr>
              <a:t>  --  May 25, 2013</a:t>
            </a:r>
            <a:endParaRPr lang="en-CA" sz="2800" dirty="0">
              <a:solidFill>
                <a:schemeClr val="bg1"/>
              </a:solidFill>
            </a:endParaRPr>
          </a:p>
        </p:txBody>
      </p:sp>
      <p:sp>
        <p:nvSpPr>
          <p:cNvPr id="6" name="Rectangle 5"/>
          <p:cNvSpPr/>
          <p:nvPr/>
        </p:nvSpPr>
        <p:spPr>
          <a:xfrm>
            <a:off x="1043608" y="332656"/>
            <a:ext cx="1671355" cy="369332"/>
          </a:xfrm>
          <a:prstGeom prst="rect">
            <a:avLst/>
          </a:prstGeom>
        </p:spPr>
        <p:txBody>
          <a:bodyPr wrap="none">
            <a:spAutoFit/>
          </a:bodyPr>
          <a:lstStyle/>
          <a:p>
            <a:r>
              <a:rPr lang="en-CA" dirty="0" smtClean="0"/>
              <a:t>OLTD 505: OERs</a:t>
            </a:r>
            <a:endParaRPr lang="en-CA" dirty="0"/>
          </a:p>
        </p:txBody>
      </p:sp>
      <p:sp>
        <p:nvSpPr>
          <p:cNvPr id="7" name="Rectangle 6"/>
          <p:cNvSpPr/>
          <p:nvPr/>
        </p:nvSpPr>
        <p:spPr>
          <a:xfrm>
            <a:off x="1057300" y="0"/>
            <a:ext cx="7470576" cy="369332"/>
          </a:xfrm>
          <a:prstGeom prst="rect">
            <a:avLst/>
          </a:prstGeom>
        </p:spPr>
        <p:txBody>
          <a:bodyPr wrap="square">
            <a:spAutoFit/>
          </a:bodyPr>
          <a:lstStyle/>
          <a:p>
            <a:r>
              <a:rPr lang="en-CA" dirty="0" smtClean="0"/>
              <a:t>Vancouver Island University's Online Learning and Teaching Diploma</a:t>
            </a:r>
            <a:endParaRPr lang="en-CA" dirty="0"/>
          </a:p>
        </p:txBody>
      </p:sp>
    </p:spTree>
    <p:extLst>
      <p:ext uri="{BB962C8B-B14F-4D97-AF65-F5344CB8AC3E}">
        <p14:creationId xmlns:p14="http://schemas.microsoft.com/office/powerpoint/2010/main" val="4132380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Definitions (4)</a:t>
            </a:r>
            <a:endParaRPr lang="en-CA" dirty="0"/>
          </a:p>
        </p:txBody>
      </p:sp>
      <p:sp>
        <p:nvSpPr>
          <p:cNvPr id="3" name="Content Placeholder 2"/>
          <p:cNvSpPr>
            <a:spLocks noGrp="1"/>
          </p:cNvSpPr>
          <p:nvPr>
            <p:ph idx="1"/>
          </p:nvPr>
        </p:nvSpPr>
        <p:spPr/>
        <p:txBody>
          <a:bodyPr/>
          <a:lstStyle/>
          <a:p>
            <a:pPr marL="0" indent="0">
              <a:buNone/>
            </a:pPr>
            <a:r>
              <a:rPr lang="en-CA" dirty="0" smtClean="0"/>
              <a:t>“(Open Educational Resources are) materials offered freely and openly to use and adapt for teaching, learning, development and research.” Commonwealth of Learning </a:t>
            </a:r>
            <a:r>
              <a:rPr lang="en-CA" sz="1600" dirty="0" smtClean="0">
                <a:hlinkClick r:id="rId2"/>
              </a:rPr>
              <a:t>http://www.col.org/resources/crsMaterials/Pages/OCW-OER.aspx</a:t>
            </a:r>
            <a:r>
              <a:rPr lang="en-CA" sz="1600" dirty="0" smtClean="0"/>
              <a:t> </a:t>
            </a:r>
            <a:endParaRPr lang="en-CA"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91000"/>
            <a:ext cx="2118320" cy="211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19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Repositories</a:t>
            </a:r>
            <a:endParaRPr lang="en-CA" dirty="0"/>
          </a:p>
        </p:txBody>
      </p:sp>
      <p:sp>
        <p:nvSpPr>
          <p:cNvPr id="3" name="Content Placeholder 2"/>
          <p:cNvSpPr>
            <a:spLocks noGrp="1"/>
          </p:cNvSpPr>
          <p:nvPr>
            <p:ph idx="1"/>
          </p:nvPr>
        </p:nvSpPr>
        <p:spPr/>
        <p:txBody>
          <a:bodyPr/>
          <a:lstStyle/>
          <a:p>
            <a:r>
              <a:rPr lang="en-CA" dirty="0" err="1" smtClean="0"/>
              <a:t>OpenLearn</a:t>
            </a:r>
            <a:r>
              <a:rPr lang="en-CA" dirty="0" smtClean="0"/>
              <a:t> (OU) - </a:t>
            </a:r>
            <a:r>
              <a:rPr lang="en-CA" sz="2000" dirty="0" smtClean="0">
                <a:hlinkClick r:id="rId2"/>
              </a:rPr>
              <a:t>http://www.open.edu/openlearn/</a:t>
            </a:r>
            <a:r>
              <a:rPr lang="en-CA" sz="2000" dirty="0" smtClean="0"/>
              <a:t> </a:t>
            </a:r>
          </a:p>
          <a:p>
            <a:r>
              <a:rPr lang="en-CA" dirty="0" smtClean="0"/>
              <a:t>Open Courseware (MIT) - </a:t>
            </a:r>
            <a:r>
              <a:rPr lang="en-CA" sz="2400" dirty="0" smtClean="0">
                <a:hlinkClick r:id="rId3"/>
              </a:rPr>
              <a:t>http://ocw.mit.edu/</a:t>
            </a:r>
            <a:r>
              <a:rPr lang="en-CA" sz="2400" dirty="0" smtClean="0"/>
              <a:t> </a:t>
            </a:r>
          </a:p>
          <a:p>
            <a:r>
              <a:rPr lang="en-CA" dirty="0" smtClean="0"/>
              <a:t>China Quality Open Courseware - </a:t>
            </a:r>
            <a:r>
              <a:rPr lang="en-CA" sz="1400" dirty="0" smtClean="0">
                <a:hlinkClick r:id="rId4"/>
              </a:rPr>
              <a:t>http://www.core.org.cn/en/</a:t>
            </a:r>
            <a:r>
              <a:rPr lang="en-CA" sz="1400" dirty="0" smtClean="0"/>
              <a:t> </a:t>
            </a:r>
          </a:p>
          <a:p>
            <a:r>
              <a:rPr lang="en-CA" dirty="0" smtClean="0"/>
              <a:t>Japan Open Courseware Consortium - </a:t>
            </a:r>
            <a:r>
              <a:rPr lang="en-CA" sz="1400" dirty="0" smtClean="0">
                <a:hlinkClick r:id="rId5"/>
              </a:rPr>
              <a:t>http://www.jocw.jp/</a:t>
            </a:r>
            <a:r>
              <a:rPr lang="en-CA" sz="1400" dirty="0" smtClean="0"/>
              <a:t> </a:t>
            </a:r>
          </a:p>
          <a:p>
            <a:r>
              <a:rPr lang="en-CA" dirty="0" smtClean="0"/>
              <a:t>Directory of OER Repositories </a:t>
            </a:r>
            <a:r>
              <a:rPr lang="en-CA" sz="1400" dirty="0" smtClean="0">
                <a:hlinkClick r:id="rId6"/>
              </a:rPr>
              <a:t>http://oerqualityproject.wordpress.com/2012/10/22/directory-of-oer-repositories/</a:t>
            </a:r>
            <a:r>
              <a:rPr lang="en-CA" sz="1400" dirty="0" smtClean="0"/>
              <a:t> </a:t>
            </a:r>
            <a:endParaRPr lang="en-CA" sz="1400" dirty="0"/>
          </a:p>
        </p:txBody>
      </p:sp>
    </p:spTree>
    <p:extLst>
      <p:ext uri="{BB962C8B-B14F-4D97-AF65-F5344CB8AC3E}">
        <p14:creationId xmlns:p14="http://schemas.microsoft.com/office/powerpoint/2010/main" val="164879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Licensing</a:t>
            </a:r>
            <a:endParaRPr lang="en-CA" dirty="0"/>
          </a:p>
        </p:txBody>
      </p:sp>
      <p:sp>
        <p:nvSpPr>
          <p:cNvPr id="3" name="Content Placeholder 2"/>
          <p:cNvSpPr>
            <a:spLocks noGrp="1"/>
          </p:cNvSpPr>
          <p:nvPr>
            <p:ph idx="1"/>
          </p:nvPr>
        </p:nvSpPr>
        <p:spPr/>
        <p:txBody>
          <a:bodyPr>
            <a:normAutofit/>
          </a:bodyPr>
          <a:lstStyle/>
          <a:p>
            <a:r>
              <a:rPr lang="en-CA" dirty="0" smtClean="0"/>
              <a:t>Creative Commons CC  - </a:t>
            </a:r>
            <a:r>
              <a:rPr lang="en-CA" sz="2400" dirty="0" smtClean="0">
                <a:hlinkClick r:id="rId2"/>
              </a:rPr>
              <a:t>http://creativecommons.org/</a:t>
            </a:r>
            <a:r>
              <a:rPr lang="en-CA" sz="2400" dirty="0" smtClean="0"/>
              <a:t> </a:t>
            </a:r>
          </a:p>
          <a:p>
            <a:pPr lvl="1"/>
            <a:r>
              <a:rPr lang="en-CA" dirty="0" smtClean="0"/>
              <a:t>By – Attribution</a:t>
            </a:r>
          </a:p>
          <a:p>
            <a:pPr lvl="1"/>
            <a:r>
              <a:rPr lang="en-CA" dirty="0" smtClean="0"/>
              <a:t>NC – Non-commercial</a:t>
            </a:r>
          </a:p>
          <a:p>
            <a:pPr lvl="1"/>
            <a:r>
              <a:rPr lang="en-CA" dirty="0" smtClean="0"/>
              <a:t>ND – No Derivatives</a:t>
            </a:r>
          </a:p>
          <a:p>
            <a:pPr lvl="1"/>
            <a:r>
              <a:rPr lang="en-CA" dirty="0" smtClean="0"/>
              <a:t>SA – Share Alike</a:t>
            </a:r>
          </a:p>
          <a:p>
            <a:pPr lvl="1"/>
            <a:r>
              <a:rPr lang="en-CA" dirty="0" smtClean="0"/>
              <a:t>CC-0 – Public Domain                </a:t>
            </a:r>
            <a:r>
              <a:rPr lang="en-CA" sz="1050" dirty="0" smtClean="0">
                <a:hlinkClick r:id="rId3"/>
              </a:rPr>
              <a:t>http://creativecommons.org/choose/zero/</a:t>
            </a:r>
            <a:r>
              <a:rPr lang="en-CA" sz="1050" dirty="0" smtClean="0"/>
              <a:t> </a:t>
            </a:r>
          </a:p>
          <a:p>
            <a:pPr lvl="1"/>
            <a:r>
              <a:rPr lang="en-CA" dirty="0" smtClean="0"/>
              <a:t>‘Free Culture License’ - </a:t>
            </a:r>
            <a:r>
              <a:rPr lang="en-CA" sz="1600" dirty="0" smtClean="0">
                <a:hlinkClick r:id="rId4"/>
              </a:rPr>
              <a:t>http://freedomdefined.org/Licenses/CC-BY</a:t>
            </a:r>
            <a:r>
              <a:rPr lang="en-CA" sz="1600" dirty="0" smtClean="0"/>
              <a:t> </a:t>
            </a:r>
            <a:endParaRPr lang="en-CA" dirty="0" smtClean="0"/>
          </a:p>
          <a:p>
            <a:pPr lvl="1"/>
            <a:r>
              <a:rPr lang="en-CA" dirty="0" smtClean="0"/>
              <a:t>No-DRM </a:t>
            </a:r>
          </a:p>
          <a:p>
            <a:pPr lvl="1"/>
            <a:endParaRPr lang="en-CA"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373216"/>
            <a:ext cx="60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Fd sq icon by grn.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072" y="213285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4365104"/>
            <a:ext cx="936106" cy="39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2492896"/>
            <a:ext cx="2262788" cy="15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2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a:t>
            </a:r>
            <a:endParaRPr lang="en-CA" dirty="0"/>
          </a:p>
        </p:txBody>
      </p:sp>
      <p:sp>
        <p:nvSpPr>
          <p:cNvPr id="3" name="Content Placeholder 2"/>
          <p:cNvSpPr>
            <a:spLocks noGrp="1"/>
          </p:cNvSpPr>
          <p:nvPr>
            <p:ph idx="1"/>
          </p:nvPr>
        </p:nvSpPr>
        <p:spPr/>
        <p:txBody>
          <a:bodyPr/>
          <a:lstStyle/>
          <a:p>
            <a:pPr marL="0" indent="0">
              <a:buNone/>
            </a:pPr>
            <a:r>
              <a:rPr lang="en-CA" dirty="0" smtClean="0"/>
              <a:t>Finding CC Resources - </a:t>
            </a:r>
            <a:r>
              <a:rPr lang="en-CA" sz="2000" dirty="0" smtClean="0">
                <a:hlinkClick r:id="rId2"/>
              </a:rPr>
              <a:t>http://search.creativecommons.org/</a:t>
            </a:r>
            <a:endParaRPr lang="en-CA" sz="2000" dirty="0" smtClean="0"/>
          </a:p>
          <a:p>
            <a:pPr marL="0" indent="0">
              <a:buNone/>
            </a:pPr>
            <a:r>
              <a:rPr lang="en-CA" dirty="0" smtClean="0"/>
              <a:t>Evaluating OERs - </a:t>
            </a:r>
            <a:r>
              <a:rPr lang="en-CA" sz="1400" dirty="0" smtClean="0">
                <a:hlinkClick r:id="rId3"/>
              </a:rPr>
              <a:t>http://www.slideshare.net/SCORE/finding-and-evaluating-oer-score-workshop-activity-non-scantlebury</a:t>
            </a:r>
            <a:r>
              <a:rPr lang="en-CA" sz="1400" dirty="0" smtClean="0"/>
              <a:t> </a:t>
            </a:r>
          </a:p>
          <a:p>
            <a:pPr marL="0" indent="0">
              <a:buNone/>
            </a:pPr>
            <a:r>
              <a:rPr lang="en-CA" sz="2800" dirty="0" smtClean="0"/>
              <a:t>What criteria would you consider?</a:t>
            </a:r>
            <a:endParaRPr lang="en-CA" sz="4000" dirty="0"/>
          </a:p>
        </p:txBody>
      </p:sp>
    </p:spTree>
    <p:extLst>
      <p:ext uri="{BB962C8B-B14F-4D97-AF65-F5344CB8AC3E}">
        <p14:creationId xmlns:p14="http://schemas.microsoft.com/office/powerpoint/2010/main" val="41874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Sustainability</a:t>
            </a:r>
            <a:endParaRPr lang="en-CA" dirty="0"/>
          </a:p>
        </p:txBody>
      </p:sp>
      <p:sp>
        <p:nvSpPr>
          <p:cNvPr id="3" name="Content Placeholder 2"/>
          <p:cNvSpPr>
            <a:spLocks noGrp="1"/>
          </p:cNvSpPr>
          <p:nvPr>
            <p:ph idx="1"/>
          </p:nvPr>
        </p:nvSpPr>
        <p:spPr/>
        <p:txBody>
          <a:bodyPr/>
          <a:lstStyle/>
          <a:p>
            <a:pPr marL="0" indent="0">
              <a:buNone/>
            </a:pPr>
            <a:r>
              <a:rPr lang="en-CA" dirty="0" smtClean="0"/>
              <a:t>Who makes OERs? How do we pay for them?</a:t>
            </a:r>
            <a:endParaRPr lang="en-CA" dirty="0"/>
          </a:p>
        </p:txBody>
      </p:sp>
      <p:sp>
        <p:nvSpPr>
          <p:cNvPr id="4" name="Rectangle 3"/>
          <p:cNvSpPr/>
          <p:nvPr/>
        </p:nvSpPr>
        <p:spPr>
          <a:xfrm>
            <a:off x="467544" y="6093296"/>
            <a:ext cx="5440848" cy="369332"/>
          </a:xfrm>
          <a:prstGeom prst="rect">
            <a:avLst/>
          </a:prstGeom>
        </p:spPr>
        <p:txBody>
          <a:bodyPr wrap="none">
            <a:spAutoFit/>
          </a:bodyPr>
          <a:lstStyle/>
          <a:p>
            <a:r>
              <a:rPr lang="en-CA" dirty="0" err="1" smtClean="0"/>
              <a:t>Downes</a:t>
            </a:r>
            <a:r>
              <a:rPr lang="en-CA" dirty="0" smtClean="0"/>
              <a:t>: </a:t>
            </a:r>
            <a:r>
              <a:rPr lang="en-CA" dirty="0" smtClean="0">
                <a:hlinkClick r:id="rId2"/>
              </a:rPr>
              <a:t>http://www.oecd.org/edu/ceri/36781698.pdf</a:t>
            </a:r>
            <a:r>
              <a:rPr lang="en-CA" dirty="0" smtClean="0"/>
              <a:t>  </a:t>
            </a:r>
            <a:endParaRPr lang="en-C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3" y="-11013"/>
            <a:ext cx="9170005" cy="686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73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Massive Open Online Course</a:t>
            </a:r>
            <a:endParaRPr lang="en-CA" dirty="0"/>
          </a:p>
        </p:txBody>
      </p:sp>
      <p:sp>
        <p:nvSpPr>
          <p:cNvPr id="3" name="Content Placeholder 2"/>
          <p:cNvSpPr>
            <a:spLocks noGrp="1"/>
          </p:cNvSpPr>
          <p:nvPr>
            <p:ph idx="1"/>
          </p:nvPr>
        </p:nvSpPr>
        <p:spPr/>
        <p:txBody>
          <a:bodyPr/>
          <a:lstStyle/>
          <a:p>
            <a:pPr marL="0" indent="0">
              <a:buNone/>
            </a:pPr>
            <a:r>
              <a:rPr lang="en-CA" dirty="0" smtClean="0"/>
              <a:t>The original conception: an open course made up of OERs</a:t>
            </a:r>
            <a:endParaRPr lang="en-C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852936"/>
            <a:ext cx="460886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6124391"/>
            <a:ext cx="8334672" cy="646331"/>
          </a:xfrm>
          <a:prstGeom prst="rect">
            <a:avLst/>
          </a:prstGeom>
        </p:spPr>
        <p:txBody>
          <a:bodyPr wrap="square">
            <a:spAutoFit/>
          </a:bodyPr>
          <a:lstStyle/>
          <a:p>
            <a:r>
              <a:rPr lang="en-CA" dirty="0" smtClean="0">
                <a:hlinkClick r:id="rId3"/>
              </a:rPr>
              <a:t>http://www.slideshare.net/Downes/the-role-of-open-educational-resources-in-personal-learning-environments</a:t>
            </a:r>
            <a:r>
              <a:rPr lang="en-CA" dirty="0" smtClean="0"/>
              <a:t> </a:t>
            </a:r>
            <a:endParaRPr lang="en-CA" dirty="0"/>
          </a:p>
        </p:txBody>
      </p:sp>
    </p:spTree>
    <p:extLst>
      <p:ext uri="{BB962C8B-B14F-4D97-AF65-F5344CB8AC3E}">
        <p14:creationId xmlns:p14="http://schemas.microsoft.com/office/powerpoint/2010/main" val="147959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MOOC? (1)</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‘Massive’…</a:t>
            </a:r>
          </a:p>
          <a:p>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76"/>
            <a:ext cx="9144000" cy="684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23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MOOC? (2)</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‘Open’…</a:t>
            </a:r>
          </a:p>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24"/>
            <a:ext cx="9144000" cy="684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452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MOOC? (3)</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‘Online’…</a:t>
            </a:r>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3" y="0"/>
            <a:ext cx="9129768" cy="688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1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2" y="5472"/>
            <a:ext cx="9133408" cy="679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095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OERs, MOOCs and the Future</a:t>
            </a:r>
            <a:endParaRPr lang="en-CA" dirty="0"/>
          </a:p>
        </p:txBody>
      </p:sp>
      <p:sp>
        <p:nvSpPr>
          <p:cNvPr id="3" name="Content Placeholder 2"/>
          <p:cNvSpPr>
            <a:spLocks noGrp="1"/>
          </p:cNvSpPr>
          <p:nvPr>
            <p:ph idx="1"/>
          </p:nvPr>
        </p:nvSpPr>
        <p:spPr/>
        <p:txBody>
          <a:bodyPr/>
          <a:lstStyle/>
          <a:p>
            <a:r>
              <a:rPr lang="en-CA" dirty="0" smtClean="0"/>
              <a:t>OERs: Open Educational Resources</a:t>
            </a:r>
          </a:p>
          <a:p>
            <a:r>
              <a:rPr lang="en-CA" dirty="0" smtClean="0"/>
              <a:t>MOOCs: Massive Open Online Courses</a:t>
            </a:r>
          </a:p>
          <a:p>
            <a:r>
              <a:rPr lang="en-CA" dirty="0" smtClean="0"/>
              <a:t>The Future: stuff that hasn’t happened yet</a:t>
            </a:r>
            <a:endParaRPr lang="en-CA" dirty="0"/>
          </a:p>
        </p:txBody>
      </p:sp>
    </p:spTree>
    <p:extLst>
      <p:ext uri="{BB962C8B-B14F-4D97-AF65-F5344CB8AC3E}">
        <p14:creationId xmlns:p14="http://schemas.microsoft.com/office/powerpoint/2010/main" val="556070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MOOC? (4)</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‘Course’…</a:t>
            </a:r>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4" y="8037"/>
            <a:ext cx="9124796" cy="684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68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Learning Networks</a:t>
            </a:r>
            <a:endParaRPr lang="en-CA" dirty="0"/>
          </a:p>
        </p:txBody>
      </p:sp>
      <p:sp>
        <p:nvSpPr>
          <p:cNvPr id="3" name="Content Placeholder 2"/>
          <p:cNvSpPr>
            <a:spLocks noGrp="1"/>
          </p:cNvSpPr>
          <p:nvPr>
            <p:ph idx="1"/>
          </p:nvPr>
        </p:nvSpPr>
        <p:spPr/>
        <p:txBody>
          <a:bodyPr/>
          <a:lstStyle/>
          <a:p>
            <a:endParaRPr lang="en-CA"/>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l="-20625" r="-17519"/>
          <a:stretch>
            <a:fillRect/>
          </a:stretch>
        </p:blipFill>
        <p:spPr>
          <a:xfrm>
            <a:off x="609600" y="1752600"/>
            <a:ext cx="8229600" cy="4525963"/>
          </a:xfrm>
          <a:prstGeom prst="rect">
            <a:avLst/>
          </a:prstGeom>
        </p:spPr>
      </p:pic>
    </p:spTree>
    <p:extLst>
      <p:ext uri="{BB962C8B-B14F-4D97-AF65-F5344CB8AC3E}">
        <p14:creationId xmlns:p14="http://schemas.microsoft.com/office/powerpoint/2010/main" val="82096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Course as Network</a:t>
            </a:r>
            <a:endParaRPr lang="en-CA" dirty="0"/>
          </a:p>
        </p:txBody>
      </p:sp>
      <p:sp>
        <p:nvSpPr>
          <p:cNvPr id="3" name="Content Placeholder 2"/>
          <p:cNvSpPr>
            <a:spLocks noGrp="1"/>
          </p:cNvSpPr>
          <p:nvPr>
            <p:ph idx="1"/>
          </p:nvPr>
        </p:nvSpPr>
        <p:spPr/>
        <p:txBody>
          <a:bodyPr/>
          <a:lstStyle/>
          <a:p>
            <a:endParaRPr lang="en-CA"/>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00200"/>
            <a:ext cx="814705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272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MOOC</a:t>
            </a:r>
            <a:r>
              <a:rPr lang="en-US" dirty="0" smtClean="0"/>
              <a:t> </a:t>
            </a:r>
            <a:r>
              <a:rPr lang="en-US" dirty="0" err="1" smtClean="0"/>
              <a:t>vs</a:t>
            </a:r>
            <a:r>
              <a:rPr lang="en-US" dirty="0" smtClean="0"/>
              <a:t> </a:t>
            </a:r>
            <a:r>
              <a:rPr lang="en-US" dirty="0" err="1" smtClean="0"/>
              <a:t>xMOOC</a:t>
            </a:r>
            <a:endParaRPr lang="en-US" dirty="0"/>
          </a:p>
        </p:txBody>
      </p:sp>
      <p:cxnSp>
        <p:nvCxnSpPr>
          <p:cNvPr id="5" name="Straight Arrow Connector 4"/>
          <p:cNvCxnSpPr/>
          <p:nvPr/>
        </p:nvCxnSpPr>
        <p:spPr>
          <a:xfrm>
            <a:off x="971600" y="1700808"/>
            <a:ext cx="6840760" cy="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9592" y="1914872"/>
            <a:ext cx="1512168" cy="461665"/>
          </a:xfrm>
          <a:prstGeom prst="rect">
            <a:avLst/>
          </a:prstGeom>
          <a:noFill/>
        </p:spPr>
        <p:txBody>
          <a:bodyPr wrap="square" rtlCol="0">
            <a:spAutoFit/>
          </a:bodyPr>
          <a:lstStyle/>
          <a:p>
            <a:r>
              <a:rPr lang="fr-FR" sz="2400" dirty="0" smtClean="0"/>
              <a:t>networks</a:t>
            </a:r>
            <a:endParaRPr lang="en-US" dirty="0"/>
          </a:p>
        </p:txBody>
      </p:sp>
      <p:sp>
        <p:nvSpPr>
          <p:cNvPr id="7" name="TextBox 6"/>
          <p:cNvSpPr txBox="1"/>
          <p:nvPr/>
        </p:nvSpPr>
        <p:spPr>
          <a:xfrm>
            <a:off x="6876256" y="1911746"/>
            <a:ext cx="1224136" cy="830997"/>
          </a:xfrm>
          <a:prstGeom prst="rect">
            <a:avLst/>
          </a:prstGeom>
          <a:noFill/>
        </p:spPr>
        <p:txBody>
          <a:bodyPr wrap="square" rtlCol="0">
            <a:spAutoFit/>
          </a:bodyPr>
          <a:lstStyle/>
          <a:p>
            <a:r>
              <a:rPr lang="en-US" sz="2400" dirty="0" smtClean="0"/>
              <a:t>contents</a:t>
            </a:r>
            <a:endParaRPr lang="en-US" sz="2400" dirty="0"/>
          </a:p>
        </p:txBody>
      </p:sp>
      <p:sp>
        <p:nvSpPr>
          <p:cNvPr id="8" name="TextBox 7"/>
          <p:cNvSpPr txBox="1"/>
          <p:nvPr/>
        </p:nvSpPr>
        <p:spPr>
          <a:xfrm>
            <a:off x="3851920" y="1911747"/>
            <a:ext cx="1080120" cy="461665"/>
          </a:xfrm>
          <a:prstGeom prst="rect">
            <a:avLst/>
          </a:prstGeom>
          <a:noFill/>
        </p:spPr>
        <p:txBody>
          <a:bodyPr wrap="square" rtlCol="0">
            <a:spAutoFit/>
          </a:bodyPr>
          <a:lstStyle/>
          <a:p>
            <a:r>
              <a:rPr lang="fr-FR" sz="2400" dirty="0" err="1" smtClean="0"/>
              <a:t>tasks</a:t>
            </a:r>
            <a:endParaRPr lang="en-US" dirty="0"/>
          </a:p>
        </p:txBody>
      </p:sp>
      <p:sp>
        <p:nvSpPr>
          <p:cNvPr id="9" name="Rectangle 8"/>
          <p:cNvSpPr/>
          <p:nvPr/>
        </p:nvSpPr>
        <p:spPr>
          <a:xfrm>
            <a:off x="754683" y="6237312"/>
            <a:ext cx="5382344" cy="307777"/>
          </a:xfrm>
          <a:prstGeom prst="rect">
            <a:avLst/>
          </a:prstGeom>
        </p:spPr>
        <p:txBody>
          <a:bodyPr wrap="square">
            <a:spAutoFit/>
          </a:bodyPr>
          <a:lstStyle/>
          <a:p>
            <a:r>
              <a:rPr lang="en-US" sz="1400" dirty="0">
                <a:hlinkClick r:id="rId2"/>
              </a:rPr>
              <a:t>http://lisahistory.net/wordpress/2012/08/three-kinds-of-moocs</a:t>
            </a:r>
            <a:r>
              <a:rPr lang="en-US" sz="1400" dirty="0" smtClean="0">
                <a:hlinkClick r:id="rId2"/>
              </a:rPr>
              <a:t>/</a:t>
            </a:r>
            <a:r>
              <a:rPr lang="en-US" sz="1400" dirty="0" smtClean="0"/>
              <a:t> </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99" y="2564904"/>
            <a:ext cx="2041401" cy="312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ds106.us/wiki/images/7/7b/2012-fall-s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708920"/>
            <a:ext cx="1879605" cy="12961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059832" y="4128255"/>
            <a:ext cx="1743170" cy="276999"/>
          </a:xfrm>
          <a:prstGeom prst="rect">
            <a:avLst/>
          </a:prstGeom>
        </p:spPr>
        <p:txBody>
          <a:bodyPr wrap="none">
            <a:spAutoFit/>
          </a:bodyPr>
          <a:lstStyle/>
          <a:p>
            <a:r>
              <a:rPr lang="en-US" sz="1200" dirty="0">
                <a:hlinkClick r:id="rId5"/>
              </a:rPr>
              <a:t>http://ds106.us/history</a:t>
            </a:r>
            <a:r>
              <a:rPr lang="en-US" sz="1200" dirty="0" smtClean="0">
                <a:hlinkClick r:id="rId5"/>
              </a:rPr>
              <a:t>/</a:t>
            </a:r>
            <a:r>
              <a:rPr lang="en-US" sz="1200" dirty="0" smtClean="0"/>
              <a:t> </a:t>
            </a:r>
            <a:endParaRPr lang="en-US" sz="1200" dirty="0"/>
          </a:p>
        </p:txBody>
      </p:sp>
      <p:pic>
        <p:nvPicPr>
          <p:cNvPr id="2054" name="Picture 6" descr="http://www.blogcdn.com/www.engadget.com/media/2011/08/stanford-ai-cour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2557760"/>
            <a:ext cx="2209428" cy="10494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321123" y="3628877"/>
            <a:ext cx="1880708" cy="276999"/>
          </a:xfrm>
          <a:prstGeom prst="rect">
            <a:avLst/>
          </a:prstGeom>
        </p:spPr>
        <p:txBody>
          <a:bodyPr wrap="none">
            <a:spAutoFit/>
          </a:bodyPr>
          <a:lstStyle/>
          <a:p>
            <a:r>
              <a:rPr lang="en-US" sz="1200" dirty="0">
                <a:hlinkClick r:id="rId7"/>
              </a:rPr>
              <a:t>https://www.ai-class.com</a:t>
            </a:r>
            <a:r>
              <a:rPr lang="en-US" sz="1200" dirty="0" smtClean="0">
                <a:hlinkClick r:id="rId7"/>
              </a:rPr>
              <a:t>/</a:t>
            </a:r>
            <a:r>
              <a:rPr lang="en-US" sz="1200" dirty="0" smtClean="0"/>
              <a:t> </a:t>
            </a:r>
            <a:endParaRPr lang="en-US" sz="1200" dirty="0"/>
          </a:p>
        </p:txBody>
      </p:sp>
      <p:pic>
        <p:nvPicPr>
          <p:cNvPr id="2056" name="Picture 8" descr="http://www.slate.com/content/dam/slate/blogs/future_tense/2012/09/19/online_education_coursera_adds_17_universities_aims_to_take_over_world/1348064508404.png.CROP.rectangle3-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4605" y="3905876"/>
            <a:ext cx="2225153" cy="13554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050731" y="5261339"/>
            <a:ext cx="1907189" cy="276999"/>
          </a:xfrm>
          <a:prstGeom prst="rect">
            <a:avLst/>
          </a:prstGeom>
        </p:spPr>
        <p:txBody>
          <a:bodyPr wrap="none">
            <a:spAutoFit/>
          </a:bodyPr>
          <a:lstStyle/>
          <a:p>
            <a:r>
              <a:rPr lang="en-US" sz="1200" dirty="0">
                <a:hlinkClick r:id="rId9"/>
              </a:rPr>
              <a:t>https://www.coursera.org</a:t>
            </a:r>
            <a:r>
              <a:rPr lang="en-US" sz="1200" dirty="0" smtClean="0">
                <a:hlinkClick r:id="rId9"/>
              </a:rPr>
              <a:t>/</a:t>
            </a:r>
            <a:r>
              <a:rPr lang="en-US" sz="1200" dirty="0" smtClean="0"/>
              <a:t> </a:t>
            </a:r>
            <a:endParaRPr lang="en-US" sz="1200" dirty="0"/>
          </a:p>
        </p:txBody>
      </p:sp>
      <p:pic>
        <p:nvPicPr>
          <p:cNvPr id="2058" name="Picture 10" descr="https://encrypted-tbn0.gstatic.com/images?q=tbn:ANd9GcRPXjeGEQVsA0gcKv6kNLqCzSasMbAXZPBTurqo_x0_hrhdcOC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6313" y="5538338"/>
            <a:ext cx="1608380" cy="1204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2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CA" dirty="0" smtClean="0">
                <a:ea typeface="+mj-ea"/>
              </a:rPr>
              <a:t>Success Factors</a:t>
            </a:r>
          </a:p>
        </p:txBody>
      </p:sp>
      <p:sp>
        <p:nvSpPr>
          <p:cNvPr id="37891" name="Content Placeholder 2"/>
          <p:cNvSpPr>
            <a:spLocks noGrp="1"/>
          </p:cNvSpPr>
          <p:nvPr>
            <p:ph idx="1"/>
          </p:nvPr>
        </p:nvSpPr>
        <p:spPr/>
        <p:txBody>
          <a:bodyPr/>
          <a:lstStyle/>
          <a:p>
            <a:r>
              <a:rPr lang="en-CA" dirty="0">
                <a:latin typeface="Calibri" charset="0"/>
              </a:rPr>
              <a:t>What sort of decentralized network will best support learning-as-growth?</a:t>
            </a:r>
          </a:p>
        </p:txBody>
      </p:sp>
    </p:spTree>
    <p:extLst>
      <p:ext uri="{BB962C8B-B14F-4D97-AF65-F5344CB8AC3E}">
        <p14:creationId xmlns:p14="http://schemas.microsoft.com/office/powerpoint/2010/main" val="3525779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Semantic</a:t>
            </a:r>
            <a:r>
              <a:rPr lang="fr-CA" dirty="0" smtClean="0"/>
              <a:t> Condition</a:t>
            </a:r>
            <a:endParaRPr lang="en-US" dirty="0"/>
          </a:p>
        </p:txBody>
      </p:sp>
      <p:sp>
        <p:nvSpPr>
          <p:cNvPr id="3" name="Content Placeholder 2"/>
          <p:cNvSpPr>
            <a:spLocks noGrp="1"/>
          </p:cNvSpPr>
          <p:nvPr>
            <p:ph idx="1"/>
          </p:nvPr>
        </p:nvSpPr>
        <p:spPr/>
        <p:txBody>
          <a:bodyPr/>
          <a:lstStyle/>
          <a:p>
            <a:r>
              <a:rPr lang="fr-FR" dirty="0" err="1" smtClean="0"/>
              <a:t>Autonomy</a:t>
            </a:r>
            <a:r>
              <a:rPr lang="fr-FR" dirty="0" smtClean="0"/>
              <a:t>, </a:t>
            </a:r>
            <a:r>
              <a:rPr lang="fr-FR" dirty="0" err="1" smtClean="0"/>
              <a:t>diversity</a:t>
            </a:r>
            <a:r>
              <a:rPr lang="fr-FR" dirty="0" smtClean="0"/>
              <a:t>, </a:t>
            </a:r>
            <a:r>
              <a:rPr lang="fr-FR" dirty="0" err="1" smtClean="0"/>
              <a:t>openness</a:t>
            </a:r>
            <a:r>
              <a:rPr lang="fr-FR" dirty="0" smtClean="0"/>
              <a:t>, </a:t>
            </a:r>
            <a:r>
              <a:rPr lang="fr-FR" dirty="0" err="1" smtClean="0"/>
              <a:t>interactivity</a:t>
            </a:r>
            <a:endParaRPr lang="fr-FR" dirty="0" smtClean="0"/>
          </a:p>
          <a:p>
            <a:r>
              <a:rPr lang="fr-FR" dirty="0" err="1" smtClean="0"/>
              <a:t>These</a:t>
            </a:r>
            <a:r>
              <a:rPr lang="fr-FR" dirty="0" smtClean="0"/>
              <a:t> conditions are the conditions for a constructive dialogue…</a:t>
            </a:r>
          </a:p>
          <a:p>
            <a:r>
              <a:rPr lang="fr-FR" dirty="0" smtClean="0"/>
              <a:t>And are </a:t>
            </a:r>
            <a:r>
              <a:rPr lang="fr-FR" dirty="0" err="1" smtClean="0"/>
              <a:t>thus</a:t>
            </a:r>
            <a:r>
              <a:rPr lang="fr-FR" dirty="0" smtClean="0"/>
              <a:t> the design </a:t>
            </a:r>
            <a:r>
              <a:rPr lang="fr-FR" dirty="0" err="1" smtClean="0"/>
              <a:t>principles</a:t>
            </a:r>
            <a:r>
              <a:rPr lang="fr-FR" dirty="0" smtClean="0"/>
              <a:t> for a MOOC</a:t>
            </a:r>
            <a:endParaRPr lang="en-US" dirty="0"/>
          </a:p>
        </p:txBody>
      </p:sp>
      <p:sp>
        <p:nvSpPr>
          <p:cNvPr id="4" name="Rectangle 3"/>
          <p:cNvSpPr/>
          <p:nvPr/>
        </p:nvSpPr>
        <p:spPr>
          <a:xfrm>
            <a:off x="2843808" y="6237312"/>
            <a:ext cx="5454352" cy="369332"/>
          </a:xfrm>
          <a:prstGeom prst="rect">
            <a:avLst/>
          </a:prstGeom>
        </p:spPr>
        <p:txBody>
          <a:bodyPr wrap="square">
            <a:spAutoFit/>
          </a:bodyPr>
          <a:lstStyle/>
          <a:p>
            <a:r>
              <a:rPr lang="en-US" dirty="0">
                <a:hlinkClick r:id="rId2"/>
              </a:rPr>
              <a:t>http://</a:t>
            </a:r>
            <a:r>
              <a:rPr lang="en-US" dirty="0" smtClean="0">
                <a:hlinkClick r:id="rId2"/>
              </a:rPr>
              <a:t>itforum.coe.uga.edu/paper92/paper92.html</a:t>
            </a:r>
            <a:r>
              <a:rPr lang="en-US" dirty="0" smtClean="0"/>
              <a:t> </a:t>
            </a:r>
            <a:endParaRPr lang="en-US" dirty="0"/>
          </a:p>
        </p:txBody>
      </p:sp>
      <p:pic>
        <p:nvPicPr>
          <p:cNvPr id="5" name="Picture 4"/>
          <p:cNvPicPr>
            <a:picLocks noChangeAspect="1"/>
          </p:cNvPicPr>
          <p:nvPr/>
        </p:nvPicPr>
        <p:blipFill>
          <a:blip r:embed="rId3" cstate="print">
            <a:extLst/>
          </a:blip>
          <a:stretch>
            <a:fillRect/>
          </a:stretch>
        </p:blipFill>
        <p:spPr>
          <a:xfrm flipV="1">
            <a:off x="2645152" y="3787621"/>
            <a:ext cx="3277631" cy="16149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a:picLocks noChangeAspect="1"/>
          </p:cNvPicPr>
          <p:nvPr/>
        </p:nvPicPr>
        <p:blipFill>
          <a:blip r:embed="rId4" cstate="print">
            <a:extLst/>
          </a:blip>
          <a:stretch>
            <a:fillRect/>
          </a:stretch>
        </p:blipFill>
        <p:spPr>
          <a:xfrm flipV="1">
            <a:off x="4932040" y="4437112"/>
            <a:ext cx="2844004" cy="15514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cstate="print">
            <a:extLst/>
          </a:blip>
          <a:stretch>
            <a:fillRect/>
          </a:stretch>
        </p:blipFill>
        <p:spPr>
          <a:xfrm flipV="1">
            <a:off x="1043609" y="4742084"/>
            <a:ext cx="2232248" cy="1412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74009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How to </a:t>
            </a:r>
            <a:r>
              <a:rPr lang="fr-CA" dirty="0" err="1" smtClean="0"/>
              <a:t>Evaluate</a:t>
            </a:r>
            <a:r>
              <a:rPr lang="fr-CA" dirty="0" smtClean="0"/>
              <a:t> Learning</a:t>
            </a:r>
            <a:endParaRPr lang="en-US" dirty="0"/>
          </a:p>
        </p:txBody>
      </p:sp>
      <p:sp>
        <p:nvSpPr>
          <p:cNvPr id="3" name="Content Placeholder 2"/>
          <p:cNvSpPr>
            <a:spLocks noGrp="1"/>
          </p:cNvSpPr>
          <p:nvPr>
            <p:ph idx="1"/>
          </p:nvPr>
        </p:nvSpPr>
        <p:spPr/>
        <p:txBody>
          <a:bodyPr/>
          <a:lstStyle/>
          <a:p>
            <a:r>
              <a:rPr lang="fr-CA" dirty="0" smtClean="0"/>
              <a:t>Learning </a:t>
            </a:r>
            <a:r>
              <a:rPr lang="fr-CA" dirty="0" err="1" smtClean="0"/>
              <a:t>is</a:t>
            </a:r>
            <a:r>
              <a:rPr lang="fr-CA" dirty="0" smtClean="0"/>
              <a:t> not possession of a collection of </a:t>
            </a:r>
            <a:r>
              <a:rPr lang="fr-CA" dirty="0" err="1" smtClean="0"/>
              <a:t>facts</a:t>
            </a:r>
            <a:r>
              <a:rPr lang="fr-CA" dirty="0" smtClean="0"/>
              <a:t>, </a:t>
            </a:r>
            <a:r>
              <a:rPr lang="fr-CA" dirty="0" err="1" smtClean="0"/>
              <a:t>it’s</a:t>
            </a:r>
            <a:r>
              <a:rPr lang="fr-CA" dirty="0" smtClean="0"/>
              <a:t> the expression of a </a:t>
            </a:r>
            <a:r>
              <a:rPr lang="fr-CA" dirty="0" err="1" smtClean="0"/>
              <a:t>capacity</a:t>
            </a:r>
            <a:endParaRPr lang="fr-FR" dirty="0" smtClean="0"/>
          </a:p>
          <a:p>
            <a:r>
              <a:rPr lang="fr-FR" dirty="0" smtClean="0"/>
              <a:t>Learning </a:t>
            </a:r>
            <a:r>
              <a:rPr lang="fr-FR" dirty="0" err="1" smtClean="0"/>
              <a:t>is</a:t>
            </a:r>
            <a:r>
              <a:rPr lang="fr-FR" dirty="0" smtClean="0"/>
              <a:t> </a:t>
            </a:r>
            <a:r>
              <a:rPr lang="fr-FR" dirty="0" err="1" smtClean="0"/>
              <a:t>recognized</a:t>
            </a:r>
            <a:r>
              <a:rPr lang="fr-FR" dirty="0" smtClean="0"/>
              <a:t> by a </a:t>
            </a:r>
            <a:r>
              <a:rPr lang="fr-FR" dirty="0" err="1" smtClean="0"/>
              <a:t>community</a:t>
            </a:r>
            <a:r>
              <a:rPr lang="fr-FR" dirty="0" smtClean="0"/>
              <a:t> of experts in a network</a:t>
            </a:r>
            <a:endParaRPr lang="en-US"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015" y="3717032"/>
            <a:ext cx="3593976" cy="219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848" y="3968513"/>
            <a:ext cx="3768576" cy="22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6057518"/>
            <a:ext cx="3479735" cy="369332"/>
          </a:xfrm>
          <a:prstGeom prst="rect">
            <a:avLst/>
          </a:prstGeom>
        </p:spPr>
        <p:txBody>
          <a:bodyPr wrap="none">
            <a:spAutoFit/>
          </a:bodyPr>
          <a:lstStyle/>
          <a:p>
            <a:r>
              <a:rPr lang="fr-FR" dirty="0" err="1" smtClean="0"/>
              <a:t>We</a:t>
            </a:r>
            <a:r>
              <a:rPr lang="fr-FR" dirty="0" smtClean="0"/>
              <a:t> </a:t>
            </a:r>
            <a:r>
              <a:rPr lang="fr-FR" dirty="0" err="1" smtClean="0"/>
              <a:t>recognize</a:t>
            </a:r>
            <a:r>
              <a:rPr lang="fr-FR" dirty="0" smtClean="0"/>
              <a:t> </a:t>
            </a:r>
            <a:r>
              <a:rPr lang="fr-FR" dirty="0" err="1" smtClean="0"/>
              <a:t>our</a:t>
            </a:r>
            <a:r>
              <a:rPr lang="fr-FR" dirty="0" smtClean="0"/>
              <a:t> </a:t>
            </a:r>
            <a:r>
              <a:rPr lang="fr-FR" dirty="0" err="1" smtClean="0"/>
              <a:t>understandings</a:t>
            </a:r>
            <a:r>
              <a:rPr lang="fr-FR" dirty="0" smtClean="0"/>
              <a:t>…</a:t>
            </a:r>
            <a:endParaRPr lang="en-US" dirty="0"/>
          </a:p>
        </p:txBody>
      </p:sp>
      <p:sp>
        <p:nvSpPr>
          <p:cNvPr id="7" name="Rectangle 6"/>
          <p:cNvSpPr/>
          <p:nvPr/>
        </p:nvSpPr>
        <p:spPr>
          <a:xfrm>
            <a:off x="4067944" y="6420778"/>
            <a:ext cx="4642040" cy="369332"/>
          </a:xfrm>
          <a:prstGeom prst="rect">
            <a:avLst/>
          </a:prstGeom>
        </p:spPr>
        <p:txBody>
          <a:bodyPr wrap="none">
            <a:spAutoFit/>
          </a:bodyPr>
          <a:lstStyle/>
          <a:p>
            <a:r>
              <a:rPr lang="fr-FR" dirty="0" smtClean="0"/>
              <a:t>…by the </a:t>
            </a:r>
            <a:r>
              <a:rPr lang="fr-FR" dirty="0" err="1" smtClean="0"/>
              <a:t>way</a:t>
            </a:r>
            <a:r>
              <a:rPr lang="fr-FR" dirty="0" smtClean="0"/>
              <a:t> </a:t>
            </a:r>
            <a:r>
              <a:rPr lang="fr-FR" dirty="0" err="1" smtClean="0"/>
              <a:t>we</a:t>
            </a:r>
            <a:r>
              <a:rPr lang="fr-FR" dirty="0" smtClean="0"/>
              <a:t> use </a:t>
            </a:r>
            <a:r>
              <a:rPr lang="fr-FR" dirty="0" err="1" smtClean="0"/>
              <a:t>them</a:t>
            </a:r>
            <a:r>
              <a:rPr lang="fr-FR" dirty="0" smtClean="0"/>
              <a:t> in </a:t>
            </a:r>
            <a:r>
              <a:rPr lang="fr-FR" dirty="0" err="1" smtClean="0"/>
              <a:t>our</a:t>
            </a:r>
            <a:r>
              <a:rPr lang="fr-FR" dirty="0" smtClean="0"/>
              <a:t> social network</a:t>
            </a:r>
            <a:endParaRPr lang="en-US" dirty="0"/>
          </a:p>
        </p:txBody>
      </p:sp>
      <p:sp>
        <p:nvSpPr>
          <p:cNvPr id="8" name="Right Arrow 7"/>
          <p:cNvSpPr/>
          <p:nvPr/>
        </p:nvSpPr>
        <p:spPr>
          <a:xfrm rot="672536">
            <a:off x="4038067" y="4660993"/>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16016" y="3861048"/>
            <a:ext cx="1865767" cy="369332"/>
          </a:xfrm>
          <a:prstGeom prst="rect">
            <a:avLst/>
          </a:prstGeom>
        </p:spPr>
        <p:txBody>
          <a:bodyPr wrap="none">
            <a:spAutoFit/>
          </a:bodyPr>
          <a:lstStyle/>
          <a:p>
            <a:r>
              <a:rPr lang="fr-FR" dirty="0" smtClean="0"/>
              <a:t>Learning </a:t>
            </a:r>
            <a:r>
              <a:rPr lang="fr-FR" dirty="0" err="1" smtClean="0"/>
              <a:t>analytics</a:t>
            </a:r>
            <a:endParaRPr lang="en-US" dirty="0"/>
          </a:p>
        </p:txBody>
      </p:sp>
    </p:spTree>
    <p:extLst>
      <p:ext uri="{BB962C8B-B14F-4D97-AF65-F5344CB8AC3E}">
        <p14:creationId xmlns:p14="http://schemas.microsoft.com/office/powerpoint/2010/main" val="1087007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Future</a:t>
            </a:r>
            <a:endParaRPr lang="en-CA" dirty="0"/>
          </a:p>
        </p:txBody>
      </p:sp>
      <p:sp>
        <p:nvSpPr>
          <p:cNvPr id="3" name="Content Placeholder 2"/>
          <p:cNvSpPr>
            <a:spLocks noGrp="1"/>
          </p:cNvSpPr>
          <p:nvPr>
            <p:ph idx="1"/>
          </p:nvPr>
        </p:nvSpPr>
        <p:spPr/>
        <p:txBody>
          <a:bodyPr/>
          <a:lstStyle/>
          <a:p>
            <a:r>
              <a:rPr lang="en-CA" dirty="0" smtClean="0"/>
              <a:t>The future grows out of the present (it is not a mysterious black box)</a:t>
            </a:r>
          </a:p>
          <a:p>
            <a:r>
              <a:rPr lang="en-CA" dirty="0" smtClean="0"/>
              <a:t>It is created through a process of change - </a:t>
            </a:r>
            <a:r>
              <a:rPr lang="en-CA" sz="1600" dirty="0" smtClean="0">
                <a:hlinkClick r:id="rId2"/>
              </a:rPr>
              <a:t>http://www.downes.ca/post/53662</a:t>
            </a:r>
            <a:r>
              <a:rPr lang="en-CA" sz="1600" dirty="0" smtClean="0"/>
              <a:t> </a:t>
            </a:r>
          </a:p>
          <a:p>
            <a:r>
              <a:rPr lang="en-CA" dirty="0" smtClean="0"/>
              <a:t>We read the future the way we read the past</a:t>
            </a:r>
            <a:endParaRPr lang="en-CA" dirty="0"/>
          </a:p>
        </p:txBody>
      </p:sp>
    </p:spTree>
    <p:extLst>
      <p:ext uri="{BB962C8B-B14F-4D97-AF65-F5344CB8AC3E}">
        <p14:creationId xmlns:p14="http://schemas.microsoft.com/office/powerpoint/2010/main" val="84877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Future (2)</a:t>
            </a:r>
            <a:endParaRPr lang="en-CA" dirty="0"/>
          </a:p>
        </p:txBody>
      </p:sp>
      <p:sp>
        <p:nvSpPr>
          <p:cNvPr id="3" name="Content Placeholder 2"/>
          <p:cNvSpPr>
            <a:spLocks noGrp="1"/>
          </p:cNvSpPr>
          <p:nvPr>
            <p:ph idx="1"/>
          </p:nvPr>
        </p:nvSpPr>
        <p:spPr/>
        <p:txBody>
          <a:bodyPr/>
          <a:lstStyle/>
          <a:p>
            <a:r>
              <a:rPr lang="en-CA" dirty="0" smtClean="0"/>
              <a:t>What is the future of OERs and MOOCs</a:t>
            </a:r>
            <a:endParaRPr lang="en-CA" dirty="0"/>
          </a:p>
        </p:txBody>
      </p:sp>
    </p:spTree>
    <p:extLst>
      <p:ext uri="{BB962C8B-B14F-4D97-AF65-F5344CB8AC3E}">
        <p14:creationId xmlns:p14="http://schemas.microsoft.com/office/powerpoint/2010/main" val="1558743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3833" y="746363"/>
            <a:ext cx="6350000" cy="4762500"/>
          </a:xfrm>
          <a:prstGeom prst="rect">
            <a:avLst/>
          </a:prstGeom>
        </p:spPr>
      </p:pic>
      <p:sp>
        <p:nvSpPr>
          <p:cNvPr id="5" name="TextBox 4"/>
          <p:cNvSpPr txBox="1"/>
          <p:nvPr/>
        </p:nvSpPr>
        <p:spPr>
          <a:xfrm>
            <a:off x="883833" y="5508863"/>
            <a:ext cx="4551095" cy="646331"/>
          </a:xfrm>
          <a:prstGeom prst="rect">
            <a:avLst/>
          </a:prstGeom>
          <a:solidFill>
            <a:srgbClr val="BFBFBF"/>
          </a:solidFill>
          <a:ln>
            <a:solidFill>
              <a:srgbClr val="4F81BD"/>
            </a:solidFill>
          </a:ln>
        </p:spPr>
        <p:txBody>
          <a:bodyPr wrap="none" rtlCol="0">
            <a:spAutoFit/>
          </a:bodyPr>
          <a:lstStyle/>
          <a:p>
            <a:r>
              <a:rPr lang="en-US" sz="3600" dirty="0" smtClean="0"/>
              <a:t>http://</a:t>
            </a:r>
            <a:r>
              <a:rPr lang="en-US" sz="3600" dirty="0" err="1" smtClean="0"/>
              <a:t>www.downes.ca</a:t>
            </a:r>
            <a:endParaRPr lang="en-US" sz="3600" dirty="0"/>
          </a:p>
        </p:txBody>
      </p:sp>
    </p:spTree>
    <p:extLst>
      <p:ext uri="{BB962C8B-B14F-4D97-AF65-F5344CB8AC3E}">
        <p14:creationId xmlns:p14="http://schemas.microsoft.com/office/powerpoint/2010/main" val="2568000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to add Comments to the Slides…</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8001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1227634" y="1412776"/>
            <a:ext cx="140015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43808" y="1412776"/>
            <a:ext cx="2592288" cy="369332"/>
          </a:xfrm>
          <a:prstGeom prst="rect">
            <a:avLst/>
          </a:prstGeom>
          <a:noFill/>
        </p:spPr>
        <p:txBody>
          <a:bodyPr wrap="square" rtlCol="0">
            <a:spAutoFit/>
          </a:bodyPr>
          <a:lstStyle/>
          <a:p>
            <a:r>
              <a:rPr lang="en-CA" dirty="0" smtClean="0"/>
              <a:t>Hit the little tiny arrow</a:t>
            </a:r>
            <a:endParaRPr lang="en-CA"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800100" cy="46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endCxn id="8195" idx="3"/>
          </p:cNvCxnSpPr>
          <p:nvPr/>
        </p:nvCxnSpPr>
        <p:spPr>
          <a:xfrm flipH="1">
            <a:off x="1627684" y="2204864"/>
            <a:ext cx="1216124" cy="159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84664" y="1893218"/>
            <a:ext cx="1800200" cy="646331"/>
          </a:xfrm>
          <a:prstGeom prst="rect">
            <a:avLst/>
          </a:prstGeom>
          <a:noFill/>
        </p:spPr>
        <p:txBody>
          <a:bodyPr wrap="square" rtlCol="0">
            <a:spAutoFit/>
          </a:bodyPr>
          <a:lstStyle/>
          <a:p>
            <a:r>
              <a:rPr lang="en-CA" dirty="0" smtClean="0"/>
              <a:t>Click on the big letter A</a:t>
            </a:r>
            <a:endParaRPr lang="en-CA" dirty="0"/>
          </a:p>
        </p:txBody>
      </p:sp>
      <p:sp>
        <p:nvSpPr>
          <p:cNvPr id="12" name="TextBox 11"/>
          <p:cNvSpPr txBox="1"/>
          <p:nvPr/>
        </p:nvSpPr>
        <p:spPr>
          <a:xfrm>
            <a:off x="2984664" y="2924944"/>
            <a:ext cx="2523440" cy="923330"/>
          </a:xfrm>
          <a:prstGeom prst="rect">
            <a:avLst/>
          </a:prstGeom>
          <a:noFill/>
        </p:spPr>
        <p:txBody>
          <a:bodyPr wrap="square" rtlCol="0">
            <a:spAutoFit/>
          </a:bodyPr>
          <a:lstStyle/>
          <a:p>
            <a:r>
              <a:rPr lang="en-CA" dirty="0" smtClean="0"/>
              <a:t>Click anywhere on the slide and type your </a:t>
            </a:r>
            <a:r>
              <a:rPr lang="en-CA" dirty="0" err="1" smtClean="0"/>
              <a:t>messaage</a:t>
            </a:r>
            <a:endParaRPr lang="en-CA"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 y="27175"/>
            <a:ext cx="9151392" cy="675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21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OER? (1)</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‘Open’…</a:t>
            </a:r>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1"/>
            <a:ext cx="9144000" cy="6781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28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OER? (2)</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‘Educational’…</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 y="0"/>
            <a:ext cx="9091006" cy="679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46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OER? (3)</a:t>
            </a:r>
            <a:endParaRPr lang="en-CA" dirty="0"/>
          </a:p>
        </p:txBody>
      </p:sp>
      <p:sp>
        <p:nvSpPr>
          <p:cNvPr id="3" name="Content Placeholder 2"/>
          <p:cNvSpPr>
            <a:spLocks noGrp="1"/>
          </p:cNvSpPr>
          <p:nvPr>
            <p:ph idx="1"/>
          </p:nvPr>
        </p:nvSpPr>
        <p:spPr/>
        <p:txBody>
          <a:bodyPr/>
          <a:lstStyle/>
          <a:p>
            <a:pPr marL="0" indent="0">
              <a:buNone/>
            </a:pPr>
            <a:r>
              <a:rPr lang="en-CA" dirty="0" smtClean="0"/>
              <a:t>In the space below, enter what you think we mean by ‘Resources’…</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1" y="-47863"/>
            <a:ext cx="9232241" cy="692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1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Definitions…</a:t>
            </a:r>
            <a:endParaRPr lang="en-CA" dirty="0"/>
          </a:p>
        </p:txBody>
      </p:sp>
      <p:sp>
        <p:nvSpPr>
          <p:cNvPr id="3" name="Content Placeholder 2"/>
          <p:cNvSpPr>
            <a:spLocks noGrp="1"/>
          </p:cNvSpPr>
          <p:nvPr>
            <p:ph idx="1"/>
          </p:nvPr>
        </p:nvSpPr>
        <p:spPr/>
        <p:txBody>
          <a:bodyPr/>
          <a:lstStyle/>
          <a:p>
            <a:pPr marL="0" indent="0">
              <a:buNone/>
            </a:pPr>
            <a:r>
              <a:rPr lang="en-CA" dirty="0" smtClean="0"/>
              <a:t>“Open Educational Resources (OER) are freely accessible, usually openly licensed documents and media that are useful for teaching, learning, educational, assessment and research purposes.” – Wikipedia </a:t>
            </a:r>
            <a:r>
              <a:rPr lang="en-CA" sz="1200" dirty="0" smtClean="0">
                <a:hlinkClick r:id="rId2"/>
              </a:rPr>
              <a:t>http://en.wikipedia.org/wiki/Open_educational_resources</a:t>
            </a:r>
            <a:r>
              <a:rPr lang="en-CA" sz="1200" dirty="0" smtClean="0"/>
              <a:t> </a:t>
            </a:r>
            <a:endParaRPr lang="en-CA" sz="12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365104"/>
            <a:ext cx="17526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11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Definitions (2)</a:t>
            </a:r>
            <a:endParaRPr lang="en-CA" dirty="0"/>
          </a:p>
        </p:txBody>
      </p:sp>
      <p:sp>
        <p:nvSpPr>
          <p:cNvPr id="3" name="Content Placeholder 2"/>
          <p:cNvSpPr>
            <a:spLocks noGrp="1"/>
          </p:cNvSpPr>
          <p:nvPr>
            <p:ph idx="1"/>
          </p:nvPr>
        </p:nvSpPr>
        <p:spPr/>
        <p:txBody>
          <a:bodyPr/>
          <a:lstStyle/>
          <a:p>
            <a:pPr marL="0" indent="0">
              <a:buNone/>
            </a:pPr>
            <a:r>
              <a:rPr lang="en-CA" dirty="0" smtClean="0"/>
              <a:t>“Open Educational Resources are freely available teaching and learning materials which the author has licensed in an open format to allow others to re-use and adapt.” CLT </a:t>
            </a:r>
            <a:r>
              <a:rPr lang="en-CA" sz="1400" dirty="0" smtClean="0">
                <a:hlinkClick r:id="rId2"/>
              </a:rPr>
              <a:t>http://clt.lse.ac.uk/digital-and-information-literacy/OERs.php</a:t>
            </a:r>
            <a:r>
              <a:rPr lang="en-CA" sz="1400" dirty="0" smtClean="0"/>
              <a:t> </a:t>
            </a:r>
            <a:endParaRPr lang="en-CA"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22479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07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Definitions (3)</a:t>
            </a:r>
            <a:endParaRPr lang="en-CA" dirty="0"/>
          </a:p>
        </p:txBody>
      </p:sp>
      <p:sp>
        <p:nvSpPr>
          <p:cNvPr id="3" name="Content Placeholder 2"/>
          <p:cNvSpPr>
            <a:spLocks noGrp="1"/>
          </p:cNvSpPr>
          <p:nvPr>
            <p:ph idx="1"/>
          </p:nvPr>
        </p:nvSpPr>
        <p:spPr/>
        <p:txBody>
          <a:bodyPr/>
          <a:lstStyle/>
          <a:p>
            <a:pPr marL="0" indent="0">
              <a:buNone/>
            </a:pPr>
            <a:r>
              <a:rPr lang="en-CA" dirty="0" smtClean="0"/>
              <a:t>“Open Educational Resources are teaching, learning or research materials that are in the public domain or released with an intellectual property license that allows for free use, adaptation, and distribution.” UNESCO </a:t>
            </a:r>
            <a:r>
              <a:rPr lang="en-CA" sz="1400" dirty="0" smtClean="0">
                <a:hlinkClick r:id="rId2"/>
              </a:rPr>
              <a:t>http://www.unesco.org/new/en/communication-and-information/access-to-knowledge/open-educational-resources/</a:t>
            </a:r>
            <a:r>
              <a:rPr lang="en-CA" sz="1400" dirty="0" smtClean="0"/>
              <a:t> </a:t>
            </a:r>
            <a:endParaRPr lang="en-CA" sz="1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53136"/>
            <a:ext cx="18954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708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719</Words>
  <Application>Microsoft Office PowerPoint</Application>
  <PresentationFormat>On-screen Show (4:3)</PresentationFormat>
  <Paragraphs>90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OERs, MOOCs and the Future</vt:lpstr>
      <vt:lpstr>How to add Comments to the Slides…</vt:lpstr>
      <vt:lpstr>What is an OER? (1)</vt:lpstr>
      <vt:lpstr>What is an OER? (2)</vt:lpstr>
      <vt:lpstr>What is an OER? (3)</vt:lpstr>
      <vt:lpstr>Some Definitions…</vt:lpstr>
      <vt:lpstr>Some Definitions (2)</vt:lpstr>
      <vt:lpstr>Some Definitions (3)</vt:lpstr>
      <vt:lpstr>Some Definitions (4)</vt:lpstr>
      <vt:lpstr>Repositories</vt:lpstr>
      <vt:lpstr>Licensing</vt:lpstr>
      <vt:lpstr>Use</vt:lpstr>
      <vt:lpstr>Sustainability</vt:lpstr>
      <vt:lpstr>Massive Open Online Course</vt:lpstr>
      <vt:lpstr>What is a MOOC? (1)</vt:lpstr>
      <vt:lpstr>What is a MOOC? (2)</vt:lpstr>
      <vt:lpstr>What is a MOOC? (3)</vt:lpstr>
      <vt:lpstr>PowerPoint Presentation</vt:lpstr>
      <vt:lpstr>What is a MOOC? (4)</vt:lpstr>
      <vt:lpstr>Personal Learning Networks</vt:lpstr>
      <vt:lpstr>The Course as Network</vt:lpstr>
      <vt:lpstr>cMOOC vs xMOOC</vt:lpstr>
      <vt:lpstr>Success Factors</vt:lpstr>
      <vt:lpstr>The Semantic Condition</vt:lpstr>
      <vt:lpstr>How to Evaluate Learning</vt:lpstr>
      <vt:lpstr>The Future</vt:lpstr>
      <vt:lpstr>The Future (2)</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Stephen Downes</cp:lastModifiedBy>
  <cp:revision>11</cp:revision>
  <dcterms:created xsi:type="dcterms:W3CDTF">2013-05-25T14:27:25Z</dcterms:created>
  <dcterms:modified xsi:type="dcterms:W3CDTF">2013-05-25T18:07:55Z</dcterms:modified>
</cp:coreProperties>
</file>