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10"/>
  </p:notesMasterIdLst>
  <p:handoutMasterIdLst>
    <p:handoutMasterId r:id="rId11"/>
  </p:handoutMasterIdLst>
  <p:sldIdLst>
    <p:sldId id="259" r:id="rId2"/>
    <p:sldId id="347" r:id="rId3"/>
    <p:sldId id="348" r:id="rId4"/>
    <p:sldId id="334" r:id="rId5"/>
    <p:sldId id="337" r:id="rId6"/>
    <p:sldId id="345" r:id="rId7"/>
    <p:sldId id="261" r:id="rId8"/>
    <p:sldId id="321" r:id="rId9"/>
  </p:sldIdLst>
  <p:sldSz cx="9144000" cy="6858000" type="screen4x3"/>
  <p:notesSz cx="6985000" cy="9283700"/>
  <p:defaultTextStyle>
    <a:defPPr>
      <a:defRPr lang="en-US"/>
    </a:defPPr>
    <a:lvl1pPr algn="l" rtl="0" eaLnBrk="0" fontAlgn="base" hangingPunct="0">
      <a:spcBef>
        <a:spcPct val="0"/>
      </a:spcBef>
      <a:spcAft>
        <a:spcPct val="0"/>
      </a:spcAft>
      <a:defRPr sz="2000" kern="1200">
        <a:solidFill>
          <a:srgbClr val="5F5F5F"/>
        </a:solidFill>
        <a:latin typeface="Georgia" pitchFamily="18" charset="0"/>
        <a:ea typeface="+mn-ea"/>
        <a:cs typeface="+mn-cs"/>
      </a:defRPr>
    </a:lvl1pPr>
    <a:lvl2pPr marL="457200" algn="l" rtl="0" eaLnBrk="0" fontAlgn="base" hangingPunct="0">
      <a:spcBef>
        <a:spcPct val="0"/>
      </a:spcBef>
      <a:spcAft>
        <a:spcPct val="0"/>
      </a:spcAft>
      <a:defRPr sz="2000" kern="1200">
        <a:solidFill>
          <a:srgbClr val="5F5F5F"/>
        </a:solidFill>
        <a:latin typeface="Georgia" pitchFamily="18" charset="0"/>
        <a:ea typeface="+mn-ea"/>
        <a:cs typeface="+mn-cs"/>
      </a:defRPr>
    </a:lvl2pPr>
    <a:lvl3pPr marL="914400" algn="l" rtl="0" eaLnBrk="0" fontAlgn="base" hangingPunct="0">
      <a:spcBef>
        <a:spcPct val="0"/>
      </a:spcBef>
      <a:spcAft>
        <a:spcPct val="0"/>
      </a:spcAft>
      <a:defRPr sz="2000" kern="1200">
        <a:solidFill>
          <a:srgbClr val="5F5F5F"/>
        </a:solidFill>
        <a:latin typeface="Georgia" pitchFamily="18" charset="0"/>
        <a:ea typeface="+mn-ea"/>
        <a:cs typeface="+mn-cs"/>
      </a:defRPr>
    </a:lvl3pPr>
    <a:lvl4pPr marL="1371600" algn="l" rtl="0" eaLnBrk="0" fontAlgn="base" hangingPunct="0">
      <a:spcBef>
        <a:spcPct val="0"/>
      </a:spcBef>
      <a:spcAft>
        <a:spcPct val="0"/>
      </a:spcAft>
      <a:defRPr sz="2000" kern="1200">
        <a:solidFill>
          <a:srgbClr val="5F5F5F"/>
        </a:solidFill>
        <a:latin typeface="Georgia" pitchFamily="18" charset="0"/>
        <a:ea typeface="+mn-ea"/>
        <a:cs typeface="+mn-cs"/>
      </a:defRPr>
    </a:lvl4pPr>
    <a:lvl5pPr marL="1828800" algn="l" rtl="0" eaLnBrk="0" fontAlgn="base" hangingPunct="0">
      <a:spcBef>
        <a:spcPct val="0"/>
      </a:spcBef>
      <a:spcAft>
        <a:spcPct val="0"/>
      </a:spcAft>
      <a:defRPr sz="2000" kern="1200">
        <a:solidFill>
          <a:srgbClr val="5F5F5F"/>
        </a:solidFill>
        <a:latin typeface="Georgia" pitchFamily="18" charset="0"/>
        <a:ea typeface="+mn-ea"/>
        <a:cs typeface="+mn-cs"/>
      </a:defRPr>
    </a:lvl5pPr>
    <a:lvl6pPr marL="2286000" algn="l" defTabSz="914400" rtl="0" eaLnBrk="1" latinLnBrk="0" hangingPunct="1">
      <a:defRPr sz="2000" kern="1200">
        <a:solidFill>
          <a:srgbClr val="5F5F5F"/>
        </a:solidFill>
        <a:latin typeface="Georgia" pitchFamily="18" charset="0"/>
        <a:ea typeface="+mn-ea"/>
        <a:cs typeface="+mn-cs"/>
      </a:defRPr>
    </a:lvl6pPr>
    <a:lvl7pPr marL="2743200" algn="l" defTabSz="914400" rtl="0" eaLnBrk="1" latinLnBrk="0" hangingPunct="1">
      <a:defRPr sz="2000" kern="1200">
        <a:solidFill>
          <a:srgbClr val="5F5F5F"/>
        </a:solidFill>
        <a:latin typeface="Georgia" pitchFamily="18" charset="0"/>
        <a:ea typeface="+mn-ea"/>
        <a:cs typeface="+mn-cs"/>
      </a:defRPr>
    </a:lvl7pPr>
    <a:lvl8pPr marL="3200400" algn="l" defTabSz="914400" rtl="0" eaLnBrk="1" latinLnBrk="0" hangingPunct="1">
      <a:defRPr sz="2000" kern="1200">
        <a:solidFill>
          <a:srgbClr val="5F5F5F"/>
        </a:solidFill>
        <a:latin typeface="Georgia" pitchFamily="18" charset="0"/>
        <a:ea typeface="+mn-ea"/>
        <a:cs typeface="+mn-cs"/>
      </a:defRPr>
    </a:lvl8pPr>
    <a:lvl9pPr marL="3657600" algn="l" defTabSz="914400" rtl="0" eaLnBrk="1" latinLnBrk="0" hangingPunct="1">
      <a:defRPr sz="2000" kern="1200">
        <a:solidFill>
          <a:srgbClr val="5F5F5F"/>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145E91"/>
    <a:srgbClr val="808080"/>
    <a:srgbClr val="000066"/>
    <a:srgbClr val="5F5F5F"/>
    <a:srgbClr val="012C56"/>
    <a:srgbClr val="01548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144" autoAdjust="0"/>
    <p:restoredTop sz="68357" autoAdjust="0"/>
  </p:normalViewPr>
  <p:slideViewPr>
    <p:cSldViewPr>
      <p:cViewPr>
        <p:scale>
          <a:sx n="100" d="100"/>
          <a:sy n="100" d="100"/>
        </p:scale>
        <p:origin x="-552" y="-5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6330" cy="7633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a:defRPr sz="1300">
                <a:solidFill>
                  <a:schemeClr val="tx1"/>
                </a:solidFill>
                <a:latin typeface="Times" pitchFamily="18" charset="0"/>
              </a:defRPr>
            </a:lvl1pPr>
          </a:lstStyle>
          <a:p>
            <a:pPr>
              <a:defRPr/>
            </a:pPr>
            <a:endParaRPr lang="en-GB"/>
          </a:p>
        </p:txBody>
      </p:sp>
      <p:sp>
        <p:nvSpPr>
          <p:cNvPr id="68611" name="Rectangle 3"/>
          <p:cNvSpPr>
            <a:spLocks noGrp="1" noChangeArrowheads="1"/>
          </p:cNvSpPr>
          <p:nvPr>
            <p:ph type="dt" sz="quarter"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a:defRPr sz="1300">
                <a:solidFill>
                  <a:schemeClr val="tx1"/>
                </a:solidFill>
                <a:latin typeface="Times" pitchFamily="18" charset="0"/>
              </a:defRPr>
            </a:lvl1pPr>
          </a:lstStyle>
          <a:p>
            <a:pPr>
              <a:defRPr/>
            </a:pPr>
            <a:endParaRPr lang="en-GB"/>
          </a:p>
        </p:txBody>
      </p:sp>
      <p:sp>
        <p:nvSpPr>
          <p:cNvPr id="68612" name="Rectangle 4"/>
          <p:cNvSpPr>
            <a:spLocks noGrp="1" noChangeArrowheads="1"/>
          </p:cNvSpPr>
          <p:nvPr>
            <p:ph type="ftr" sz="quarter" idx="2"/>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a:defRPr sz="1300">
                <a:solidFill>
                  <a:schemeClr val="tx1"/>
                </a:solidFill>
                <a:latin typeface="Times" pitchFamily="18" charset="0"/>
              </a:defRPr>
            </a:lvl1pPr>
          </a:lstStyle>
          <a:p>
            <a:pPr>
              <a:defRPr/>
            </a:pPr>
            <a:endParaRPr lang="en-GB"/>
          </a:p>
        </p:txBody>
      </p:sp>
      <p:sp>
        <p:nvSpPr>
          <p:cNvPr id="68613" name="Rectangle 5"/>
          <p:cNvSpPr>
            <a:spLocks noGrp="1" noChangeArrowheads="1"/>
          </p:cNvSpPr>
          <p:nvPr>
            <p:ph type="sldNum" sz="quarter" idx="3"/>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9760">
              <a:defRPr sz="1300">
                <a:solidFill>
                  <a:schemeClr val="tx1"/>
                </a:solidFill>
                <a:latin typeface="Times" pitchFamily="18" charset="0"/>
              </a:defRPr>
            </a:lvl1pPr>
          </a:lstStyle>
          <a:p>
            <a:pPr>
              <a:defRPr/>
            </a:pPr>
            <a:fld id="{952BE217-661E-4092-B227-8F18F24324B9}" type="slidenum">
              <a:rPr lang="en-GB"/>
              <a:pPr>
                <a:defRPr/>
              </a:pPr>
              <a:t>‹#›</a:t>
            </a:fld>
            <a:endParaRPr lang="en-GB"/>
          </a:p>
        </p:txBody>
      </p:sp>
    </p:spTree>
    <p:extLst>
      <p:ext uri="{BB962C8B-B14F-4D97-AF65-F5344CB8AC3E}">
        <p14:creationId xmlns:p14="http://schemas.microsoft.com/office/powerpoint/2010/main" val="209175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929760">
              <a:defRPr sz="1300">
                <a:solidFill>
                  <a:schemeClr val="tx1"/>
                </a:solidFill>
                <a:latin typeface="Times" pitchFamily="18" charset="0"/>
              </a:defRPr>
            </a:lvl1pPr>
          </a:lstStyle>
          <a:p>
            <a:pPr>
              <a:defRPr/>
            </a:pPr>
            <a:endParaRPr lang="en-GB"/>
          </a:p>
        </p:txBody>
      </p:sp>
      <p:sp>
        <p:nvSpPr>
          <p:cNvPr id="69635" name="Rectangle 3"/>
          <p:cNvSpPr>
            <a:spLocks noGrp="1" noChangeArrowheads="1"/>
          </p:cNvSpPr>
          <p:nvPr>
            <p:ph type="dt"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929760">
              <a:defRPr sz="1300">
                <a:solidFill>
                  <a:schemeClr val="tx1"/>
                </a:solidFill>
                <a:latin typeface="Times" pitchFamily="18"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98804" y="4410065"/>
            <a:ext cx="5587394" cy="4176744"/>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9638" name="Rectangle 6"/>
          <p:cNvSpPr>
            <a:spLocks noGrp="1" noChangeArrowheads="1"/>
          </p:cNvSpPr>
          <p:nvPr>
            <p:ph type="ftr" sz="quarter" idx="4"/>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929760">
              <a:defRPr sz="1300">
                <a:solidFill>
                  <a:schemeClr val="tx1"/>
                </a:solidFill>
                <a:latin typeface="Times" pitchFamily="18" charset="0"/>
              </a:defRPr>
            </a:lvl1pPr>
          </a:lstStyle>
          <a:p>
            <a:pPr>
              <a:defRPr/>
            </a:pPr>
            <a:endParaRPr lang="en-GB"/>
          </a:p>
        </p:txBody>
      </p:sp>
      <p:sp>
        <p:nvSpPr>
          <p:cNvPr id="69639" name="Rectangle 7"/>
          <p:cNvSpPr>
            <a:spLocks noGrp="1" noChangeArrowheads="1"/>
          </p:cNvSpPr>
          <p:nvPr>
            <p:ph type="sldNum" sz="quarter" idx="5"/>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929760">
              <a:defRPr sz="1300">
                <a:solidFill>
                  <a:schemeClr val="tx1"/>
                </a:solidFill>
                <a:latin typeface="Times" pitchFamily="18" charset="0"/>
              </a:defRPr>
            </a:lvl1pPr>
          </a:lstStyle>
          <a:p>
            <a:pPr>
              <a:defRPr/>
            </a:pPr>
            <a:fld id="{60157951-7F27-4974-B89B-05191E0F29B0}" type="slidenum">
              <a:rPr lang="en-GB"/>
              <a:pPr>
                <a:defRPr/>
              </a:pPr>
              <a:t>‹#›</a:t>
            </a:fld>
            <a:endParaRPr lang="en-GB"/>
          </a:p>
        </p:txBody>
      </p:sp>
    </p:spTree>
    <p:extLst>
      <p:ext uri="{BB962C8B-B14F-4D97-AF65-F5344CB8AC3E}">
        <p14:creationId xmlns:p14="http://schemas.microsoft.com/office/powerpoint/2010/main" val="2998132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cl-cca.ca/CCL/Reports/CLI/AboutCLI.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8388BDC-28E0-4833-A000-71BB267FA7A4}" type="slidenum">
              <a:rPr lang="en-GB" smtClean="0"/>
              <a:pPr/>
              <a:t>1</a:t>
            </a:fld>
            <a:endParaRPr lang="en-GB"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18EE119-8D58-4376-A149-B8D0D2224E06}" type="slidenum">
              <a:rPr lang="en-GB" smtClean="0"/>
              <a:pPr/>
              <a:t>2</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2B8A09B-EFAB-408E-85E3-547EE0139EEC}" type="slidenum">
              <a:rPr lang="en-GB" smtClean="0"/>
              <a:pPr/>
              <a:t>3</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0727" y="4410065"/>
            <a:ext cx="5123546" cy="4176744"/>
          </a:xfrm>
          <a:noFill/>
          <a:ln/>
        </p:spPr>
        <p:txBody>
          <a:bodyPr/>
          <a:lstStyle/>
          <a:p>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spcBef>
                <a:spcPct val="0"/>
              </a:spcBef>
            </a:pPr>
            <a:r>
              <a:rPr lang="en-CA" dirty="0" smtClean="0"/>
              <a:t>The core is in Moncton</a:t>
            </a:r>
          </a:p>
          <a:p>
            <a:pPr eaLnBrk="1" hangingPunct="1">
              <a:spcBef>
                <a:spcPct val="0"/>
              </a:spcBef>
            </a:pPr>
            <a:r>
              <a:rPr lang="en-CA" dirty="0" smtClean="0"/>
              <a:t>Varied backgrounds</a:t>
            </a:r>
          </a:p>
          <a:p>
            <a:pPr eaLnBrk="1" hangingPunct="1">
              <a:spcBef>
                <a:spcPct val="0"/>
              </a:spcBef>
            </a:pPr>
            <a:r>
              <a:rPr lang="en-CA" dirty="0" smtClean="0"/>
              <a:t>Staff not within the LCT group also working on our projects</a:t>
            </a:r>
          </a:p>
          <a:p>
            <a:pPr eaLnBrk="1" hangingPunct="1">
              <a:spcBef>
                <a:spcPct val="0"/>
              </a:spcBef>
            </a:pPr>
            <a:r>
              <a:rPr lang="en-CA" dirty="0" smtClean="0"/>
              <a:t>We collaborate</a:t>
            </a:r>
            <a:r>
              <a:rPr lang="en-CA" baseline="0" dirty="0" smtClean="0"/>
              <a:t> </a:t>
            </a:r>
            <a:r>
              <a:rPr lang="en-CA" baseline="0" dirty="0" err="1" smtClean="0"/>
              <a:t>accross</a:t>
            </a:r>
            <a:r>
              <a:rPr lang="en-CA" baseline="0" dirty="0" smtClean="0"/>
              <a:t> </a:t>
            </a:r>
            <a:r>
              <a:rPr lang="en-CA" baseline="0" dirty="0" smtClean="0"/>
              <a:t>Groups</a:t>
            </a:r>
          </a:p>
          <a:p>
            <a:pPr eaLnBrk="1" hangingPunct="1">
              <a:spcBef>
                <a:spcPct val="0"/>
              </a:spcBef>
            </a:pPr>
            <a:endParaRPr lang="en-CA" baseline="0" dirty="0" smtClean="0"/>
          </a:p>
          <a:p>
            <a:pPr eaLnBrk="1" hangingPunct="1">
              <a:spcBef>
                <a:spcPct val="0"/>
              </a:spcBef>
            </a:pPr>
            <a:r>
              <a:rPr lang="en-CA" baseline="0" dirty="0" err="1" smtClean="0"/>
              <a:t>Aussi</a:t>
            </a:r>
            <a:r>
              <a:rPr lang="en-CA" baseline="0" dirty="0" smtClean="0"/>
              <a:t>: </a:t>
            </a:r>
            <a:r>
              <a:rPr lang="fr-FR" baseline="0" dirty="0" smtClean="0"/>
              <a:t>Centre de Formation Médicale du Nouveau-Brunswick</a:t>
            </a:r>
            <a:endParaRPr lang="en-CA" dirty="0" smtClean="0"/>
          </a:p>
        </p:txBody>
      </p:sp>
      <p:sp>
        <p:nvSpPr>
          <p:cNvPr id="33796" name="Slide Number Placeholder 3"/>
          <p:cNvSpPr>
            <a:spLocks noGrp="1"/>
          </p:cNvSpPr>
          <p:nvPr>
            <p:ph type="sldNum" sz="quarter" idx="5"/>
          </p:nvPr>
        </p:nvSpPr>
        <p:spPr>
          <a:noFill/>
        </p:spPr>
        <p:txBody>
          <a:bodyPr/>
          <a:lstStyle/>
          <a:p>
            <a:fld id="{4695B76B-4BCA-408C-8ACD-811CA4938797}" type="slidenum">
              <a:rPr lang="en-CA" smtClean="0"/>
              <a:pPr/>
              <a:t>4</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157951-7F27-4974-B89B-05191E0F29B0}"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263135C-1368-4426-B9D7-64F6830ED39C}" type="slidenum">
              <a:rPr lang="en-GB" smtClean="0"/>
              <a:pPr/>
              <a:t>6</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094FCCB-B2EF-4A99-BA48-9515576A6692}" type="slidenum">
              <a:rPr lang="en-GB" smtClean="0"/>
              <a:pPr/>
              <a:t>7</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spcBef>
                <a:spcPct val="0"/>
              </a:spcBef>
            </a:pPr>
            <a:r>
              <a:rPr lang="en-US" dirty="0" smtClean="0"/>
              <a:t>“</a:t>
            </a:r>
            <a:r>
              <a:rPr lang="en-US" i="1" dirty="0" smtClean="0"/>
              <a:t>A high CLI score means that a particular city or community possesses learning conditions that support social and economic success. Although not the sole factor contributing to such success, learning at every stage of life is increasingly important in today’s economy</a:t>
            </a:r>
            <a:r>
              <a:rPr lang="en-US" dirty="0" smtClean="0"/>
              <a:t>” (</a:t>
            </a:r>
            <a:r>
              <a:rPr lang="fr-CA" dirty="0" smtClean="0">
                <a:hlinkClick r:id="rId3"/>
              </a:rPr>
              <a:t>http://www.ccl-cca.ca/CCL/Reports/CLI/AboutCLI.htm</a:t>
            </a:r>
            <a:r>
              <a:rPr lang="fr-CA" dirty="0" smtClean="0"/>
              <a:t>)</a:t>
            </a:r>
            <a:r>
              <a:rPr lang="en-US" dirty="0" smtClean="0"/>
              <a:t>.</a:t>
            </a:r>
          </a:p>
          <a:p>
            <a:pPr eaLnBrk="1" hangingPunct="1">
              <a:spcBef>
                <a:spcPct val="0"/>
              </a:spcBef>
            </a:pPr>
            <a:endParaRPr lang="en-US" dirty="0" smtClean="0"/>
          </a:p>
          <a:p>
            <a:pPr eaLnBrk="1" hangingPunct="1">
              <a:spcBef>
                <a:spcPct val="0"/>
              </a:spcBef>
            </a:pPr>
            <a:r>
              <a:rPr lang="en-US" dirty="0" smtClean="0"/>
              <a:t>LCT can serve as a leverage for those rural and far away regions that do not have urban type “learning conditions” conducive to helping raise the likelihood of social and economic success.</a:t>
            </a:r>
          </a:p>
          <a:p>
            <a:pPr eaLnBrk="1" hangingPunct="1">
              <a:spcBef>
                <a:spcPct val="0"/>
              </a:spcBef>
            </a:pPr>
            <a:endParaRPr lang="en-US" dirty="0" smtClean="0"/>
          </a:p>
          <a:p>
            <a:pPr eaLnBrk="1" hangingPunct="1">
              <a:spcBef>
                <a:spcPct val="0"/>
              </a:spcBef>
            </a:pPr>
            <a:r>
              <a:rPr lang="en-US" dirty="0" smtClean="0"/>
              <a:t>Knowledge exchange is not only about access to the right information, but also access to the right expertise that resides in individuals: thus the emphasis on both “learning” and “collaboration”.</a:t>
            </a:r>
            <a:endParaRPr lang="en-CA" dirty="0" smtClean="0"/>
          </a:p>
        </p:txBody>
      </p:sp>
      <p:sp>
        <p:nvSpPr>
          <p:cNvPr id="35844" name="Slide Number Placeholder 3"/>
          <p:cNvSpPr>
            <a:spLocks noGrp="1"/>
          </p:cNvSpPr>
          <p:nvPr>
            <p:ph type="sldNum" sz="quarter" idx="5"/>
          </p:nvPr>
        </p:nvSpPr>
        <p:spPr>
          <a:noFill/>
        </p:spPr>
        <p:txBody>
          <a:bodyPr/>
          <a:lstStyle/>
          <a:p>
            <a:fld id="{45D0B14C-EA2B-4215-B7E4-B37C17015849}" type="slidenum">
              <a:rPr lang="en-CA" smtClean="0"/>
              <a:pPr/>
              <a:t>8</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4572000" y="457200"/>
            <a:ext cx="4343400" cy="1219200"/>
          </a:xfr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iit_f_t"/>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subTitle" idx="1"/>
          </p:nvPr>
        </p:nvSpPr>
        <p:spPr>
          <a:xfrm>
            <a:off x="1371600" y="3657600"/>
            <a:ext cx="6400800" cy="381000"/>
          </a:xfrm>
        </p:spPr>
        <p:txBody>
          <a:bodyPr/>
          <a:lstStyle>
            <a:lvl1pPr marL="0" indent="0" algn="ctr">
              <a:buFont typeface="Wingdings" pitchFamily="2" charset="2"/>
              <a:buNone/>
              <a:defRPr sz="2000">
                <a:solidFill>
                  <a:srgbClr val="012C56"/>
                </a:solidFill>
              </a:defRPr>
            </a:lvl1pPr>
          </a:lstStyle>
          <a:p>
            <a:r>
              <a:rPr lang="en-CA"/>
              <a:t>asdfasdf</a:t>
            </a:r>
          </a:p>
        </p:txBody>
      </p:sp>
      <p:sp>
        <p:nvSpPr>
          <p:cNvPr id="33796" name="Rectangle 4"/>
          <p:cNvSpPr>
            <a:spLocks noGrp="1" noChangeArrowheads="1"/>
          </p:cNvSpPr>
          <p:nvPr>
            <p:ph type="ctrTitle" sz="quarter"/>
          </p:nvPr>
        </p:nvSpPr>
        <p:spPr>
          <a:xfrm>
            <a:off x="685800" y="2971800"/>
            <a:ext cx="7772400" cy="1143000"/>
          </a:xfrm>
        </p:spPr>
        <p:txBody>
          <a:bodyPr/>
          <a:lstStyle>
            <a:lvl1pPr algn="ctr">
              <a:defRPr sz="4000"/>
            </a:lvl1pPr>
          </a:lstStyle>
          <a:p>
            <a:r>
              <a:rPr lang="en-CA"/>
              <a:t>sdfasdf</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0" y="457200"/>
            <a:ext cx="4343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396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4191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midpage"/>
          <p:cNvPicPr>
            <a:picLocks noChangeAspect="1" noChangeArrowheads="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905000"/>
            <a:ext cx="8458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6"/>
          <p:cNvSpPr>
            <a:spLocks noGrp="1" noChangeArrowheads="1"/>
          </p:cNvSpPr>
          <p:nvPr>
            <p:ph type="title"/>
          </p:nvPr>
        </p:nvSpPr>
        <p:spPr bwMode="auto">
          <a:xfrm>
            <a:off x="4572000" y="457200"/>
            <a:ext cx="43434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title style</a:t>
            </a:r>
          </a:p>
        </p:txBody>
      </p:sp>
      <p:sp>
        <p:nvSpPr>
          <p:cNvPr id="32777" name="Rectangle 9"/>
          <p:cNvSpPr>
            <a:spLocks noChangeArrowheads="1"/>
          </p:cNvSpPr>
          <p:nvPr/>
        </p:nvSpPr>
        <p:spPr bwMode="auto">
          <a:xfrm>
            <a:off x="5183188" y="6597650"/>
            <a:ext cx="3732212" cy="260350"/>
          </a:xfrm>
          <a:prstGeom prst="rect">
            <a:avLst/>
          </a:prstGeom>
          <a:noFill/>
          <a:ln w="9525">
            <a:noFill/>
            <a:miter lim="800000"/>
            <a:headEnd/>
            <a:tailEnd/>
          </a:ln>
          <a:effectLst/>
        </p:spPr>
        <p:txBody>
          <a:bodyPr lIns="0" tIns="0" rIns="0" bIns="0" anchor="ctr"/>
          <a:lstStyle/>
          <a:p>
            <a:pPr algn="r" eaLnBrk="1" hangingPunct="1">
              <a:defRPr/>
            </a:pPr>
            <a:r>
              <a:rPr lang="en-CA" sz="800" dirty="0">
                <a:solidFill>
                  <a:srgbClr val="80AAC4"/>
                </a:solidFill>
                <a:latin typeface="Arial" charset="0"/>
              </a:rPr>
              <a:t>LEARNING AND COLLABORATIVE TECHNOLOGIES GROUP</a:t>
            </a:r>
          </a:p>
        </p:txBody>
      </p:sp>
      <p:sp>
        <p:nvSpPr>
          <p:cNvPr id="32778" name="Rectangle 10"/>
          <p:cNvSpPr>
            <a:spLocks noChangeArrowheads="1"/>
          </p:cNvSpPr>
          <p:nvPr userDrawn="1"/>
        </p:nvSpPr>
        <p:spPr bwMode="auto">
          <a:xfrm>
            <a:off x="457200" y="6597650"/>
            <a:ext cx="3962400" cy="260350"/>
          </a:xfrm>
          <a:prstGeom prst="rect">
            <a:avLst/>
          </a:prstGeom>
          <a:noFill/>
          <a:ln w="9525">
            <a:noFill/>
            <a:miter lim="800000"/>
            <a:headEnd/>
            <a:tailEnd/>
          </a:ln>
          <a:effectLst/>
        </p:spPr>
        <p:txBody>
          <a:bodyPr lIns="0" tIns="0" rIns="0" bIns="0" anchor="ctr"/>
          <a:lstStyle/>
          <a:p>
            <a:pPr eaLnBrk="1" hangingPunct="1">
              <a:defRPr/>
            </a:pPr>
            <a:r>
              <a:rPr lang="en-CA" sz="800" dirty="0">
                <a:solidFill>
                  <a:srgbClr val="80AAC4"/>
                </a:solidFill>
                <a:latin typeface="Arial" charset="0"/>
              </a:rPr>
              <a:t>RODRIGUE SAVOIE  -  NRC  |  IIT </a:t>
            </a:r>
            <a:r>
              <a:rPr lang="en-US" sz="800" dirty="0">
                <a:solidFill>
                  <a:srgbClr val="80AAC4"/>
                </a:solidFill>
                <a:latin typeface="Arial" charset="0"/>
              </a:rPr>
              <a:t>| </a:t>
            </a:r>
            <a:r>
              <a:rPr lang="en-US" sz="800" dirty="0" smtClean="0">
                <a:solidFill>
                  <a:srgbClr val="80AAC4"/>
                </a:solidFill>
                <a:latin typeface="Arial" charset="0"/>
              </a:rPr>
              <a:t>L&amp;CT</a:t>
            </a:r>
            <a:r>
              <a:rPr lang="en-US" sz="800" baseline="0" dirty="0" smtClean="0">
                <a:solidFill>
                  <a:srgbClr val="80AAC4"/>
                </a:solidFill>
                <a:latin typeface="Arial" charset="0"/>
              </a:rPr>
              <a:t> </a:t>
            </a:r>
            <a:r>
              <a:rPr lang="en-CA" sz="800" baseline="0" dirty="0" smtClean="0">
                <a:solidFill>
                  <a:srgbClr val="80AAC4"/>
                </a:solidFill>
                <a:latin typeface="Arial" charset="0"/>
              </a:rPr>
              <a:t>|</a:t>
            </a:r>
            <a:r>
              <a:rPr lang="fr-CA" sz="800" baseline="0" dirty="0" smtClean="0">
                <a:solidFill>
                  <a:srgbClr val="80AAC4"/>
                </a:solidFill>
                <a:latin typeface="Arial" charset="0"/>
              </a:rPr>
              <a:t> </a:t>
            </a:r>
            <a:r>
              <a:rPr lang="en-US" sz="800" dirty="0" smtClean="0">
                <a:solidFill>
                  <a:srgbClr val="80AAC4"/>
                </a:solidFill>
                <a:latin typeface="Arial" charset="0"/>
              </a:rPr>
              <a:t>2010.09.24</a:t>
            </a:r>
            <a:endParaRPr lang="en-CA" sz="800" dirty="0">
              <a:solidFill>
                <a:srgbClr val="80AAC4"/>
              </a:solidFill>
              <a:latin typeface="Arial" charset="0"/>
            </a:endParaRPr>
          </a:p>
        </p:txBody>
      </p:sp>
      <p:sp>
        <p:nvSpPr>
          <p:cNvPr id="32779" name="Text Box 11"/>
          <p:cNvSpPr txBox="1">
            <a:spLocks noChangeArrowheads="1"/>
          </p:cNvSpPr>
          <p:nvPr userDrawn="1"/>
        </p:nvSpPr>
        <p:spPr bwMode="auto">
          <a:xfrm>
            <a:off x="4038600" y="6477000"/>
            <a:ext cx="1066800" cy="403225"/>
          </a:xfrm>
          <a:prstGeom prst="rect">
            <a:avLst/>
          </a:prstGeom>
          <a:noFill/>
          <a:ln w="9525">
            <a:noFill/>
            <a:miter lim="800000"/>
            <a:headEnd/>
            <a:tailEnd/>
          </a:ln>
          <a:effectLst/>
        </p:spPr>
        <p:txBody>
          <a:bodyPr>
            <a:spAutoFit/>
          </a:bodyPr>
          <a:lstStyle/>
          <a:p>
            <a:pPr algn="ctr">
              <a:lnSpc>
                <a:spcPct val="85000"/>
              </a:lnSpc>
              <a:defRPr/>
            </a:pPr>
            <a:fld id="{754D827B-1F4E-4BA7-88B3-1D2B092EE102}" type="slidenum">
              <a:rPr lang="en-CA" sz="2400">
                <a:solidFill>
                  <a:srgbClr val="80AAC4"/>
                </a:solidFill>
              </a:rPr>
              <a:pPr algn="ctr">
                <a:lnSpc>
                  <a:spcPct val="85000"/>
                </a:lnSpc>
                <a:defRPr/>
              </a:pPr>
              <a:t>‹#›</a:t>
            </a:fld>
            <a:endParaRPr lang="en-CA" sz="2400" dirty="0">
              <a:solidFill>
                <a:srgbClr val="80AAC4"/>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3" r:id="rId2"/>
    <p:sldLayoutId id="2147483731" r:id="rId3"/>
    <p:sldLayoutId id="2147483732" r:id="rId4"/>
  </p:sldLayoutIdLst>
  <p:txStyles>
    <p:titleStyle>
      <a:lvl1pPr algn="r" rtl="0" eaLnBrk="0" fontAlgn="base" hangingPunct="0">
        <a:spcBef>
          <a:spcPct val="0"/>
        </a:spcBef>
        <a:spcAft>
          <a:spcPct val="0"/>
        </a:spcAft>
        <a:defRPr sz="3200">
          <a:solidFill>
            <a:srgbClr val="012C56"/>
          </a:solidFill>
          <a:latin typeface="+mj-lt"/>
          <a:ea typeface="+mj-ea"/>
          <a:cs typeface="+mj-cs"/>
        </a:defRPr>
      </a:lvl1pPr>
      <a:lvl2pPr algn="r" rtl="0" eaLnBrk="0" fontAlgn="base" hangingPunct="0">
        <a:spcBef>
          <a:spcPct val="0"/>
        </a:spcBef>
        <a:spcAft>
          <a:spcPct val="0"/>
        </a:spcAft>
        <a:defRPr sz="3200">
          <a:solidFill>
            <a:srgbClr val="012C56"/>
          </a:solidFill>
          <a:latin typeface="Georgia" pitchFamily="18" charset="0"/>
        </a:defRPr>
      </a:lvl2pPr>
      <a:lvl3pPr algn="r" rtl="0" eaLnBrk="0" fontAlgn="base" hangingPunct="0">
        <a:spcBef>
          <a:spcPct val="0"/>
        </a:spcBef>
        <a:spcAft>
          <a:spcPct val="0"/>
        </a:spcAft>
        <a:defRPr sz="3200">
          <a:solidFill>
            <a:srgbClr val="012C56"/>
          </a:solidFill>
          <a:latin typeface="Georgia" pitchFamily="18" charset="0"/>
        </a:defRPr>
      </a:lvl3pPr>
      <a:lvl4pPr algn="r" rtl="0" eaLnBrk="0" fontAlgn="base" hangingPunct="0">
        <a:spcBef>
          <a:spcPct val="0"/>
        </a:spcBef>
        <a:spcAft>
          <a:spcPct val="0"/>
        </a:spcAft>
        <a:defRPr sz="3200">
          <a:solidFill>
            <a:srgbClr val="012C56"/>
          </a:solidFill>
          <a:latin typeface="Georgia" pitchFamily="18" charset="0"/>
        </a:defRPr>
      </a:lvl4pPr>
      <a:lvl5pPr algn="r" rtl="0" eaLnBrk="0" fontAlgn="base" hangingPunct="0">
        <a:spcBef>
          <a:spcPct val="0"/>
        </a:spcBef>
        <a:spcAft>
          <a:spcPct val="0"/>
        </a:spcAft>
        <a:defRPr sz="3200">
          <a:solidFill>
            <a:srgbClr val="012C56"/>
          </a:solidFill>
          <a:latin typeface="Georgia" pitchFamily="18" charset="0"/>
        </a:defRPr>
      </a:lvl5pPr>
      <a:lvl6pPr marL="457200" algn="r" rtl="0" fontAlgn="base">
        <a:spcBef>
          <a:spcPct val="0"/>
        </a:spcBef>
        <a:spcAft>
          <a:spcPct val="0"/>
        </a:spcAft>
        <a:defRPr sz="3200">
          <a:solidFill>
            <a:srgbClr val="012C56"/>
          </a:solidFill>
          <a:latin typeface="Georgia" pitchFamily="18" charset="0"/>
        </a:defRPr>
      </a:lvl6pPr>
      <a:lvl7pPr marL="914400" algn="r" rtl="0" fontAlgn="base">
        <a:spcBef>
          <a:spcPct val="0"/>
        </a:spcBef>
        <a:spcAft>
          <a:spcPct val="0"/>
        </a:spcAft>
        <a:defRPr sz="3200">
          <a:solidFill>
            <a:srgbClr val="012C56"/>
          </a:solidFill>
          <a:latin typeface="Georgia" pitchFamily="18" charset="0"/>
        </a:defRPr>
      </a:lvl7pPr>
      <a:lvl8pPr marL="1371600" algn="r" rtl="0" fontAlgn="base">
        <a:spcBef>
          <a:spcPct val="0"/>
        </a:spcBef>
        <a:spcAft>
          <a:spcPct val="0"/>
        </a:spcAft>
        <a:defRPr sz="3200">
          <a:solidFill>
            <a:srgbClr val="012C56"/>
          </a:solidFill>
          <a:latin typeface="Georgia" pitchFamily="18" charset="0"/>
        </a:defRPr>
      </a:lvl8pPr>
      <a:lvl9pPr marL="1828800" algn="r" rtl="0" fontAlgn="base">
        <a:spcBef>
          <a:spcPct val="0"/>
        </a:spcBef>
        <a:spcAft>
          <a:spcPct val="0"/>
        </a:spcAft>
        <a:defRPr sz="3200">
          <a:solidFill>
            <a:srgbClr val="012C56"/>
          </a:solidFill>
          <a:latin typeface="Georgia" pitchFamily="18" charset="0"/>
        </a:defRPr>
      </a:lvl9pPr>
    </p:titleStyle>
    <p:bodyStyle>
      <a:lvl1pPr marL="342900" indent="-342900" algn="l" rtl="0" eaLnBrk="0" fontAlgn="base" hangingPunct="0">
        <a:spcBef>
          <a:spcPct val="50000"/>
        </a:spcBef>
        <a:spcAft>
          <a:spcPct val="0"/>
        </a:spcAft>
        <a:buClr>
          <a:schemeClr val="hlink"/>
        </a:buClr>
        <a:buFont typeface="Wingdings" pitchFamily="2" charset="2"/>
        <a:buChar char="§"/>
        <a:defRPr sz="2200">
          <a:solidFill>
            <a:srgbClr val="5F5F5F"/>
          </a:solidFill>
          <a:latin typeface="+mn-lt"/>
          <a:ea typeface="+mn-ea"/>
          <a:cs typeface="+mn-cs"/>
        </a:defRPr>
      </a:lvl1pPr>
      <a:lvl2pPr marL="742950" indent="-285750" algn="l" rtl="0" eaLnBrk="0" fontAlgn="base" hangingPunct="0">
        <a:spcBef>
          <a:spcPct val="25000"/>
        </a:spcBef>
        <a:spcAft>
          <a:spcPct val="0"/>
        </a:spcAft>
        <a:buClr>
          <a:schemeClr val="hlink"/>
        </a:buClr>
        <a:buChar char="•"/>
        <a:defRPr>
          <a:solidFill>
            <a:srgbClr val="808080"/>
          </a:solidFill>
          <a:latin typeface="+mn-lt"/>
        </a:defRPr>
      </a:lvl2pPr>
      <a:lvl3pPr marL="1143000" indent="-228600" algn="l" rtl="0" eaLnBrk="0" fontAlgn="base" hangingPunct="0">
        <a:spcBef>
          <a:spcPct val="25000"/>
        </a:spcBef>
        <a:spcAft>
          <a:spcPct val="0"/>
        </a:spcAft>
        <a:buClr>
          <a:srgbClr val="5681AC"/>
        </a:buClr>
        <a:buFont typeface="Wingdings" pitchFamily="2" charset="2"/>
        <a:buChar char="§"/>
        <a:defRPr sz="1600">
          <a:solidFill>
            <a:srgbClr val="808080"/>
          </a:solidFill>
          <a:latin typeface="+mn-lt"/>
        </a:defRPr>
      </a:lvl3pPr>
      <a:lvl4pPr marL="1600200" indent="-228600" algn="l" rtl="0" eaLnBrk="0" fontAlgn="base" hangingPunct="0">
        <a:spcBef>
          <a:spcPct val="20000"/>
        </a:spcBef>
        <a:spcAft>
          <a:spcPct val="0"/>
        </a:spcAft>
        <a:buClr>
          <a:srgbClr val="5681AC"/>
        </a:buClr>
        <a:buChar char="•"/>
        <a:defRPr sz="1400">
          <a:solidFill>
            <a:srgbClr val="808080"/>
          </a:solidFill>
          <a:latin typeface="+mn-lt"/>
        </a:defRPr>
      </a:lvl4pPr>
      <a:lvl5pPr marL="2057400" indent="-228600" algn="l" rtl="0" eaLnBrk="0" fontAlgn="base" hangingPunct="0">
        <a:spcBef>
          <a:spcPct val="20000"/>
        </a:spcBef>
        <a:spcAft>
          <a:spcPct val="0"/>
        </a:spcAft>
        <a:buClr>
          <a:srgbClr val="5681AC"/>
        </a:buClr>
        <a:buChar char="•"/>
        <a:defRPr sz="1400">
          <a:solidFill>
            <a:srgbClr val="808080"/>
          </a:solidFill>
          <a:latin typeface="+mn-lt"/>
        </a:defRPr>
      </a:lvl5pPr>
      <a:lvl6pPr marL="2514600" indent="-228600" algn="l" rtl="0" fontAlgn="base">
        <a:spcBef>
          <a:spcPct val="20000"/>
        </a:spcBef>
        <a:spcAft>
          <a:spcPct val="0"/>
        </a:spcAft>
        <a:buClr>
          <a:srgbClr val="5681AC"/>
        </a:buClr>
        <a:buChar char="•"/>
        <a:defRPr sz="1400">
          <a:solidFill>
            <a:srgbClr val="808080"/>
          </a:solidFill>
          <a:latin typeface="+mn-lt"/>
        </a:defRPr>
      </a:lvl6pPr>
      <a:lvl7pPr marL="2971800" indent="-228600" algn="l" rtl="0" fontAlgn="base">
        <a:spcBef>
          <a:spcPct val="20000"/>
        </a:spcBef>
        <a:spcAft>
          <a:spcPct val="0"/>
        </a:spcAft>
        <a:buClr>
          <a:srgbClr val="5681AC"/>
        </a:buClr>
        <a:buChar char="•"/>
        <a:defRPr sz="1400">
          <a:solidFill>
            <a:srgbClr val="808080"/>
          </a:solidFill>
          <a:latin typeface="+mn-lt"/>
        </a:defRPr>
      </a:lvl7pPr>
      <a:lvl8pPr marL="3429000" indent="-228600" algn="l" rtl="0" fontAlgn="base">
        <a:spcBef>
          <a:spcPct val="20000"/>
        </a:spcBef>
        <a:spcAft>
          <a:spcPct val="0"/>
        </a:spcAft>
        <a:buClr>
          <a:srgbClr val="5681AC"/>
        </a:buClr>
        <a:buChar char="•"/>
        <a:defRPr sz="1400">
          <a:solidFill>
            <a:srgbClr val="808080"/>
          </a:solidFill>
          <a:latin typeface="+mn-lt"/>
        </a:defRPr>
      </a:lvl8pPr>
      <a:lvl9pPr marL="3886200" indent="-228600" algn="l" rtl="0" fontAlgn="base">
        <a:spcBef>
          <a:spcPct val="20000"/>
        </a:spcBef>
        <a:spcAft>
          <a:spcPct val="0"/>
        </a:spcAft>
        <a:buClr>
          <a:srgbClr val="5681AC"/>
        </a:buClr>
        <a:buChar char="•"/>
        <a:defRPr sz="1400">
          <a:solidFill>
            <a:srgbClr val="808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nrc-cnrc.g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veltic.c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creatic.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ccl-cca.ca/ccl/reports/cl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pPr eaLnBrk="1" hangingPunct="1"/>
            <a:r>
              <a:rPr lang="en-CA" sz="3600" dirty="0" smtClean="0"/>
              <a:t>LCT </a:t>
            </a:r>
            <a:r>
              <a:rPr lang="fr-FR" sz="3600" dirty="0"/>
              <a:t>Groupe de recherche</a:t>
            </a:r>
            <a:r>
              <a:rPr lang="en-CA" sz="4400" dirty="0" smtClean="0"/>
              <a:t/>
            </a:r>
            <a:br>
              <a:rPr lang="en-CA" sz="4400" dirty="0" smtClean="0"/>
            </a:br>
            <a:r>
              <a:rPr lang="fr-FR" sz="2000" dirty="0"/>
              <a:t>Technologies d'apprentissage et de collaboration </a:t>
            </a:r>
            <a:r>
              <a:rPr lang="en-CA" sz="2000" dirty="0" smtClean="0">
                <a:solidFill>
                  <a:srgbClr val="8096AC"/>
                </a:solidFill>
              </a:rPr>
              <a:t>| 2013.02.04</a:t>
            </a:r>
            <a:endParaRPr lang="en-CA" sz="2000" dirty="0" smtClean="0">
              <a:solidFill>
                <a:srgbClr val="8096AC"/>
              </a:solidFill>
            </a:endParaRPr>
          </a:p>
        </p:txBody>
      </p:sp>
      <p:sp>
        <p:nvSpPr>
          <p:cNvPr id="7" name="Rectangle 2"/>
          <p:cNvSpPr txBox="1">
            <a:spLocks noChangeArrowheads="1"/>
          </p:cNvSpPr>
          <p:nvPr/>
        </p:nvSpPr>
        <p:spPr bwMode="auto">
          <a:xfrm>
            <a:off x="2407920" y="2667000"/>
            <a:ext cx="58293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CA" sz="2000" b="0" i="0" u="none" strike="noStrike" kern="0" cap="none" spc="0" normalizeH="0" baseline="0" noProof="0" dirty="0" smtClean="0">
              <a:ln>
                <a:noFill/>
              </a:ln>
              <a:solidFill>
                <a:srgbClr val="8096AC"/>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ap.png"/>
          <p:cNvPicPr>
            <a:picLocks noChangeAspect="1"/>
          </p:cNvPicPr>
          <p:nvPr/>
        </p:nvPicPr>
        <p:blipFill>
          <a:blip r:embed="rId3" cstate="print"/>
          <a:stretch>
            <a:fillRect/>
          </a:stretch>
        </p:blipFill>
        <p:spPr>
          <a:xfrm>
            <a:off x="229706" y="1909188"/>
            <a:ext cx="4508983" cy="3843908"/>
          </a:xfrm>
          <a:prstGeom prst="rect">
            <a:avLst/>
          </a:prstGeom>
        </p:spPr>
      </p:pic>
      <p:sp>
        <p:nvSpPr>
          <p:cNvPr id="4099" name="Rectangle 25"/>
          <p:cNvSpPr>
            <a:spLocks noGrp="1" noChangeArrowheads="1"/>
          </p:cNvSpPr>
          <p:nvPr>
            <p:ph type="title"/>
          </p:nvPr>
        </p:nvSpPr>
        <p:spPr>
          <a:xfrm>
            <a:off x="3656013" y="457200"/>
            <a:ext cx="5259387" cy="1219200"/>
          </a:xfrm>
        </p:spPr>
        <p:txBody>
          <a:bodyPr/>
          <a:lstStyle/>
          <a:p>
            <a:r>
              <a:rPr lang="en-US" dirty="0" smtClean="0"/>
              <a:t>Le CNRC</a:t>
            </a:r>
            <a:r>
              <a:rPr lang="en-US" dirty="0" smtClean="0"/>
              <a:t/>
            </a:r>
            <a:br>
              <a:rPr lang="en-US" dirty="0" smtClean="0"/>
            </a:br>
            <a:r>
              <a:rPr lang="en-US" sz="2000" dirty="0" err="1" smtClean="0">
                <a:solidFill>
                  <a:schemeClr val="bg1">
                    <a:lumMod val="50000"/>
                  </a:schemeClr>
                </a:solidFill>
              </a:rPr>
              <a:t>une</a:t>
            </a:r>
            <a:r>
              <a:rPr lang="en-US" sz="2000" dirty="0">
                <a:solidFill>
                  <a:schemeClr val="bg1">
                    <a:lumMod val="50000"/>
                  </a:schemeClr>
                </a:solidFill>
              </a:rPr>
              <a:t> </a:t>
            </a:r>
            <a:r>
              <a:rPr lang="en-US" sz="2000" dirty="0" err="1">
                <a:solidFill>
                  <a:schemeClr val="bg1">
                    <a:lumMod val="50000"/>
                  </a:schemeClr>
                </a:solidFill>
              </a:rPr>
              <a:t>présence</a:t>
            </a:r>
            <a:r>
              <a:rPr lang="en-US" sz="2000" dirty="0">
                <a:solidFill>
                  <a:schemeClr val="bg1">
                    <a:lumMod val="50000"/>
                  </a:schemeClr>
                </a:solidFill>
              </a:rPr>
              <a:t> </a:t>
            </a:r>
            <a:r>
              <a:rPr lang="en-US" sz="2000" dirty="0" err="1">
                <a:solidFill>
                  <a:schemeClr val="bg1">
                    <a:lumMod val="50000"/>
                  </a:schemeClr>
                </a:solidFill>
              </a:rPr>
              <a:t>pancanadienne</a:t>
            </a:r>
            <a:r>
              <a:rPr lang="fr-CA" sz="2000" dirty="0" smtClean="0">
                <a:solidFill>
                  <a:schemeClr val="bg1">
                    <a:lumMod val="50000"/>
                  </a:schemeClr>
                </a:solidFill>
              </a:rPr>
              <a:t/>
            </a:r>
            <a:br>
              <a:rPr lang="fr-CA" sz="2000" dirty="0" smtClean="0">
                <a:solidFill>
                  <a:schemeClr val="bg1">
                    <a:lumMod val="50000"/>
                  </a:schemeClr>
                </a:solidFill>
              </a:rPr>
            </a:br>
            <a:r>
              <a:rPr lang="fr-CA" sz="1400" dirty="0" smtClean="0">
                <a:solidFill>
                  <a:schemeClr val="bg1">
                    <a:lumMod val="50000"/>
                  </a:schemeClr>
                </a:solidFill>
                <a:hlinkClick r:id="rId4"/>
              </a:rPr>
              <a:t>http://www.nrc-cnrc.gc.ca</a:t>
            </a:r>
            <a:r>
              <a:rPr lang="fr-CA" sz="1400" dirty="0" smtClean="0">
                <a:solidFill>
                  <a:schemeClr val="bg1">
                    <a:lumMod val="50000"/>
                  </a:schemeClr>
                </a:solidFill>
              </a:rPr>
              <a:t> </a:t>
            </a:r>
            <a:endParaRPr lang="en-US" sz="1400" dirty="0" smtClean="0">
              <a:solidFill>
                <a:schemeClr val="bg1">
                  <a:lumMod val="50000"/>
                </a:schemeClr>
              </a:solidFill>
            </a:endParaRPr>
          </a:p>
        </p:txBody>
      </p:sp>
      <p:sp>
        <p:nvSpPr>
          <p:cNvPr id="4100" name="Rectangle 26"/>
          <p:cNvSpPr>
            <a:spLocks noChangeArrowheads="1"/>
          </p:cNvSpPr>
          <p:nvPr/>
        </p:nvSpPr>
        <p:spPr bwMode="auto">
          <a:xfrm>
            <a:off x="177800" y="5475288"/>
            <a:ext cx="2879725" cy="733425"/>
          </a:xfrm>
          <a:prstGeom prst="rect">
            <a:avLst/>
          </a:prstGeom>
          <a:noFill/>
          <a:ln w="9525" algn="ctr">
            <a:noFill/>
            <a:miter lim="800000"/>
            <a:headEnd/>
            <a:tailEnd/>
          </a:ln>
        </p:spPr>
        <p:txBody>
          <a:bodyPr lIns="0" tIns="0" rIns="0" bIns="0">
            <a:spAutoFit/>
          </a:bodyPr>
          <a:lstStyle/>
          <a:p>
            <a:pPr eaLnBrk="1" hangingPunct="1"/>
            <a:r>
              <a:rPr lang="en-US" sz="800" dirty="0">
                <a:solidFill>
                  <a:schemeClr val="tx1"/>
                </a:solidFill>
                <a:latin typeface="Arial" charset="0"/>
              </a:rPr>
              <a:t>Herzberg Institute of Astrophysics (Victoria, Penticton)</a:t>
            </a:r>
          </a:p>
          <a:p>
            <a:pPr eaLnBrk="1" hangingPunct="1"/>
            <a:r>
              <a:rPr lang="en-US" sz="800" dirty="0">
                <a:solidFill>
                  <a:schemeClr val="tx1"/>
                </a:solidFill>
                <a:latin typeface="Arial" charset="0"/>
              </a:rPr>
              <a:t>Institute for Fuel Cell Innovation (Vancouver) </a:t>
            </a:r>
          </a:p>
          <a:p>
            <a:pPr eaLnBrk="1" hangingPunct="1"/>
            <a:r>
              <a:rPr lang="en-US" sz="800" dirty="0">
                <a:solidFill>
                  <a:schemeClr val="tx1"/>
                </a:solidFill>
                <a:latin typeface="Arial" charset="0"/>
              </a:rPr>
              <a:t>Centre for Surface Transportation Technology (Vancouver) </a:t>
            </a:r>
          </a:p>
          <a:p>
            <a:pPr eaLnBrk="1" hangingPunct="1"/>
            <a:r>
              <a:rPr lang="en-US" sz="800" dirty="0">
                <a:solidFill>
                  <a:schemeClr val="tx1"/>
                </a:solidFill>
                <a:latin typeface="Arial" charset="0"/>
              </a:rPr>
              <a:t>National Institute of Nanotechnology (Edmonton) </a:t>
            </a:r>
          </a:p>
          <a:p>
            <a:pPr eaLnBrk="1" hangingPunct="1"/>
            <a:r>
              <a:rPr lang="en-US" sz="800" dirty="0">
                <a:solidFill>
                  <a:schemeClr val="tx1"/>
                </a:solidFill>
                <a:latin typeface="Arial" charset="0"/>
              </a:rPr>
              <a:t>Plant Biotechnology Institute (Saskatoon) </a:t>
            </a:r>
          </a:p>
          <a:p>
            <a:pPr eaLnBrk="1" hangingPunct="1"/>
            <a:r>
              <a:rPr lang="en-US" sz="800" dirty="0">
                <a:solidFill>
                  <a:schemeClr val="tx1"/>
                </a:solidFill>
                <a:latin typeface="Arial" charset="0"/>
              </a:rPr>
              <a:t>Institute for </a:t>
            </a:r>
            <a:r>
              <a:rPr lang="en-US" sz="800" dirty="0" err="1">
                <a:solidFill>
                  <a:schemeClr val="tx1"/>
                </a:solidFill>
                <a:latin typeface="Arial" charset="0"/>
              </a:rPr>
              <a:t>Biodiagnostics</a:t>
            </a:r>
            <a:r>
              <a:rPr lang="en-US" sz="800" dirty="0">
                <a:solidFill>
                  <a:schemeClr val="tx1"/>
                </a:solidFill>
                <a:latin typeface="Arial" charset="0"/>
              </a:rPr>
              <a:t> (Winnipeg, Calgary) </a:t>
            </a:r>
          </a:p>
        </p:txBody>
      </p:sp>
      <p:sp>
        <p:nvSpPr>
          <p:cNvPr id="4101" name="Rectangle 27"/>
          <p:cNvSpPr>
            <a:spLocks noChangeArrowheads="1"/>
          </p:cNvSpPr>
          <p:nvPr/>
        </p:nvSpPr>
        <p:spPr bwMode="auto">
          <a:xfrm>
            <a:off x="3922713" y="5402263"/>
            <a:ext cx="2879725" cy="733425"/>
          </a:xfrm>
          <a:prstGeom prst="rect">
            <a:avLst/>
          </a:prstGeom>
          <a:noFill/>
          <a:ln w="9525" algn="ctr">
            <a:noFill/>
            <a:miter lim="800000"/>
            <a:headEnd/>
            <a:tailEnd/>
          </a:ln>
        </p:spPr>
        <p:txBody>
          <a:bodyPr lIns="0" tIns="0" rIns="0" bIns="0">
            <a:spAutoFit/>
          </a:bodyPr>
          <a:lstStyle/>
          <a:p>
            <a:pPr eaLnBrk="1" hangingPunct="1"/>
            <a:r>
              <a:rPr lang="en-US" sz="800">
                <a:solidFill>
                  <a:schemeClr val="tx1"/>
                </a:solidFill>
                <a:latin typeface="Arial" charset="0"/>
              </a:rPr>
              <a:t>Biotechnology Research Institute (Montréal) </a:t>
            </a:r>
          </a:p>
          <a:p>
            <a:pPr eaLnBrk="1" hangingPunct="1"/>
            <a:r>
              <a:rPr lang="en-US" sz="800">
                <a:solidFill>
                  <a:schemeClr val="tx1"/>
                </a:solidFill>
                <a:latin typeface="Arial" charset="0"/>
              </a:rPr>
              <a:t>Industrial Materials Institute (Boucherville) </a:t>
            </a:r>
          </a:p>
          <a:p>
            <a:pPr eaLnBrk="1" hangingPunct="1"/>
            <a:r>
              <a:rPr lang="en-US" sz="800">
                <a:solidFill>
                  <a:schemeClr val="tx1"/>
                </a:solidFill>
                <a:latin typeface="Arial" charset="0"/>
              </a:rPr>
              <a:t>Aluminum Technologies Centre - (Ville Saguenay) </a:t>
            </a:r>
          </a:p>
          <a:p>
            <a:pPr eaLnBrk="1" hangingPunct="1"/>
            <a:r>
              <a:rPr lang="en-US" sz="800">
                <a:solidFill>
                  <a:schemeClr val="tx1"/>
                </a:solidFill>
                <a:latin typeface="Arial" charset="0"/>
              </a:rPr>
              <a:t>Aerospace Manufacturing Technologies Centre (Montreal)</a:t>
            </a:r>
          </a:p>
          <a:p>
            <a:pPr eaLnBrk="1" hangingPunct="1"/>
            <a:endParaRPr lang="en-US" sz="800">
              <a:solidFill>
                <a:schemeClr val="tx1"/>
              </a:solidFill>
              <a:latin typeface="Arial" charset="0"/>
            </a:endParaRPr>
          </a:p>
          <a:p>
            <a:pPr eaLnBrk="1" hangingPunct="1"/>
            <a:r>
              <a:rPr lang="en-US" sz="800">
                <a:solidFill>
                  <a:schemeClr val="tx1"/>
                </a:solidFill>
                <a:latin typeface="Arial" charset="0"/>
              </a:rPr>
              <a:t>Integrated Manufacturing Technologies Institute (London)</a:t>
            </a:r>
          </a:p>
        </p:txBody>
      </p:sp>
      <p:sp>
        <p:nvSpPr>
          <p:cNvPr id="4102" name="Rectangle 28"/>
          <p:cNvSpPr>
            <a:spLocks noChangeArrowheads="1"/>
          </p:cNvSpPr>
          <p:nvPr/>
        </p:nvSpPr>
        <p:spPr bwMode="auto">
          <a:xfrm>
            <a:off x="2584450" y="2374900"/>
            <a:ext cx="3889375" cy="1447800"/>
          </a:xfrm>
          <a:prstGeom prst="rect">
            <a:avLst/>
          </a:prstGeom>
          <a:solidFill>
            <a:schemeClr val="bg1">
              <a:alpha val="59999"/>
            </a:schemeClr>
          </a:solidFill>
          <a:ln w="9525" algn="ctr">
            <a:noFill/>
            <a:miter lim="800000"/>
            <a:headEnd/>
            <a:tailEnd/>
          </a:ln>
        </p:spPr>
        <p:txBody>
          <a:bodyPr lIns="36000" tIns="36000" rIns="36000" bIns="36000">
            <a:spAutoFit/>
          </a:bodyPr>
          <a:lstStyle/>
          <a:p>
            <a:pPr eaLnBrk="1" hangingPunct="1"/>
            <a:r>
              <a:rPr lang="en-US" sz="800" dirty="0">
                <a:solidFill>
                  <a:schemeClr val="tx1"/>
                </a:solidFill>
                <a:latin typeface="Arial" charset="0"/>
              </a:rPr>
              <a:t>Institute for Biological Sciences (Ottawa) </a:t>
            </a:r>
          </a:p>
          <a:p>
            <a:pPr eaLnBrk="1" hangingPunct="1"/>
            <a:r>
              <a:rPr lang="en-US" sz="800" dirty="0">
                <a:solidFill>
                  <a:schemeClr val="tx1"/>
                </a:solidFill>
                <a:latin typeface="Arial" charset="0"/>
              </a:rPr>
              <a:t>Institute for Aerospace Research (Ottawa) </a:t>
            </a:r>
          </a:p>
          <a:p>
            <a:pPr eaLnBrk="1" hangingPunct="1"/>
            <a:r>
              <a:rPr lang="en-US" sz="800" dirty="0">
                <a:solidFill>
                  <a:schemeClr val="tx1"/>
                </a:solidFill>
                <a:latin typeface="Arial" charset="0"/>
              </a:rPr>
              <a:t>Institute for Chemical Process and Environmental Technology (Ottawa) </a:t>
            </a:r>
          </a:p>
          <a:p>
            <a:pPr eaLnBrk="1" hangingPunct="1"/>
            <a:r>
              <a:rPr lang="en-US" sz="1000" b="1" dirty="0">
                <a:solidFill>
                  <a:srgbClr val="000066"/>
                </a:solidFill>
                <a:latin typeface="Arial" charset="0"/>
              </a:rPr>
              <a:t>Institute for Information Technology (Ottawa, Gatineau)</a:t>
            </a:r>
            <a:r>
              <a:rPr lang="en-US" sz="1000" dirty="0">
                <a:solidFill>
                  <a:srgbClr val="000066"/>
                </a:solidFill>
                <a:latin typeface="Arial" charset="0"/>
              </a:rPr>
              <a:t> </a:t>
            </a:r>
          </a:p>
          <a:p>
            <a:pPr eaLnBrk="1" hangingPunct="1"/>
            <a:r>
              <a:rPr lang="en-US" sz="800" dirty="0">
                <a:solidFill>
                  <a:schemeClr val="tx1"/>
                </a:solidFill>
                <a:latin typeface="Arial" charset="0"/>
              </a:rPr>
              <a:t>Institute for Microstructural Sciences (Ottawa) </a:t>
            </a:r>
          </a:p>
          <a:p>
            <a:pPr eaLnBrk="1" hangingPunct="1"/>
            <a:r>
              <a:rPr lang="en-US" sz="800" dirty="0">
                <a:solidFill>
                  <a:schemeClr val="tx1"/>
                </a:solidFill>
                <a:latin typeface="Arial" charset="0"/>
              </a:rPr>
              <a:t>Institute for National Measurement Standards (Ottawa) </a:t>
            </a:r>
          </a:p>
          <a:p>
            <a:pPr eaLnBrk="1" hangingPunct="1"/>
            <a:r>
              <a:rPr lang="en-US" sz="800" dirty="0">
                <a:solidFill>
                  <a:schemeClr val="tx1"/>
                </a:solidFill>
                <a:latin typeface="Arial" charset="0"/>
              </a:rPr>
              <a:t>Institute for Research in Construction (Ottawa) </a:t>
            </a:r>
          </a:p>
          <a:p>
            <a:pPr eaLnBrk="1" hangingPunct="1"/>
            <a:r>
              <a:rPr lang="en-US" sz="800" dirty="0" err="1">
                <a:solidFill>
                  <a:schemeClr val="tx1"/>
                </a:solidFill>
                <a:latin typeface="Arial" charset="0"/>
              </a:rPr>
              <a:t>Steacie</a:t>
            </a:r>
            <a:r>
              <a:rPr lang="en-US" sz="800" dirty="0">
                <a:solidFill>
                  <a:schemeClr val="tx1"/>
                </a:solidFill>
                <a:latin typeface="Arial" charset="0"/>
              </a:rPr>
              <a:t> Institute for Molecular Sciences (Ottawa, Chalk River) </a:t>
            </a:r>
          </a:p>
          <a:p>
            <a:pPr eaLnBrk="1" hangingPunct="1"/>
            <a:r>
              <a:rPr lang="en-US" sz="800" dirty="0">
                <a:solidFill>
                  <a:schemeClr val="tx1"/>
                </a:solidFill>
                <a:latin typeface="Arial" charset="0"/>
              </a:rPr>
              <a:t>Canadian Hydraulics Centre (Ottawa) </a:t>
            </a:r>
          </a:p>
          <a:p>
            <a:pPr eaLnBrk="1" hangingPunct="1"/>
            <a:r>
              <a:rPr lang="en-US" sz="800" dirty="0">
                <a:solidFill>
                  <a:schemeClr val="tx1"/>
                </a:solidFill>
                <a:latin typeface="Arial" charset="0"/>
              </a:rPr>
              <a:t>Centre for Surface Transportation Technology (Ottawa) </a:t>
            </a:r>
          </a:p>
          <a:p>
            <a:pPr eaLnBrk="1" hangingPunct="1"/>
            <a:r>
              <a:rPr lang="en-US" sz="800" dirty="0">
                <a:solidFill>
                  <a:schemeClr val="tx1"/>
                </a:solidFill>
                <a:latin typeface="Arial" charset="0"/>
              </a:rPr>
              <a:t>Regional Innovation Centre (Ottawa)</a:t>
            </a:r>
          </a:p>
        </p:txBody>
      </p:sp>
      <p:sp>
        <p:nvSpPr>
          <p:cNvPr id="4103" name="Rectangle 29"/>
          <p:cNvSpPr>
            <a:spLocks noChangeArrowheads="1"/>
          </p:cNvSpPr>
          <p:nvPr/>
        </p:nvSpPr>
        <p:spPr bwMode="auto">
          <a:xfrm>
            <a:off x="5075238" y="4538663"/>
            <a:ext cx="3251200" cy="641350"/>
          </a:xfrm>
          <a:prstGeom prst="rect">
            <a:avLst/>
          </a:prstGeom>
          <a:noFill/>
          <a:ln w="9525" algn="ctr">
            <a:noFill/>
            <a:miter lim="800000"/>
            <a:headEnd/>
            <a:tailEnd/>
          </a:ln>
        </p:spPr>
        <p:txBody>
          <a:bodyPr lIns="0" tIns="0" rIns="0" bIns="0">
            <a:spAutoFit/>
          </a:bodyPr>
          <a:lstStyle/>
          <a:p>
            <a:pPr eaLnBrk="1" hangingPunct="1"/>
            <a:r>
              <a:rPr lang="en-US" sz="1000" b="1">
                <a:solidFill>
                  <a:srgbClr val="000066"/>
                </a:solidFill>
                <a:latin typeface="Arial" charset="0"/>
              </a:rPr>
              <a:t>Institute for Information Technology (F, M) </a:t>
            </a:r>
          </a:p>
          <a:p>
            <a:pPr eaLnBrk="1" hangingPunct="1"/>
            <a:r>
              <a:rPr lang="en-US" sz="800">
                <a:solidFill>
                  <a:schemeClr val="tx1"/>
                </a:solidFill>
                <a:latin typeface="Arial" charset="0"/>
              </a:rPr>
              <a:t>Institute for Marine Biosciences (Halifax) </a:t>
            </a:r>
          </a:p>
          <a:p>
            <a:pPr eaLnBrk="1" hangingPunct="1"/>
            <a:r>
              <a:rPr lang="en-US" sz="800">
                <a:solidFill>
                  <a:schemeClr val="tx1"/>
                </a:solidFill>
                <a:latin typeface="Arial" charset="0"/>
              </a:rPr>
              <a:t>Institute for Biodiagnostics (Halifax) </a:t>
            </a:r>
          </a:p>
          <a:p>
            <a:pPr eaLnBrk="1" hangingPunct="1"/>
            <a:r>
              <a:rPr lang="en-US" sz="800">
                <a:solidFill>
                  <a:schemeClr val="tx1"/>
                </a:solidFill>
                <a:latin typeface="Arial" charset="0"/>
              </a:rPr>
              <a:t>Institute for Marine Dynamics (St. John's)</a:t>
            </a:r>
          </a:p>
          <a:p>
            <a:pPr eaLnBrk="1" hangingPunct="1"/>
            <a:r>
              <a:rPr lang="en-US" sz="800">
                <a:solidFill>
                  <a:schemeClr val="tx1"/>
                </a:solidFill>
                <a:latin typeface="Arial" charset="0"/>
              </a:rPr>
              <a:t>Institute for Nutrisciences and Health (Charlottetown)</a:t>
            </a:r>
          </a:p>
        </p:txBody>
      </p:sp>
      <p:sp>
        <p:nvSpPr>
          <p:cNvPr id="4104" name="Rectangle 30"/>
          <p:cNvSpPr>
            <a:spLocks noChangeArrowheads="1"/>
          </p:cNvSpPr>
          <p:nvPr/>
        </p:nvSpPr>
        <p:spPr bwMode="auto">
          <a:xfrm>
            <a:off x="5865813" y="2087563"/>
            <a:ext cx="2879725" cy="984885"/>
          </a:xfrm>
          <a:prstGeom prst="rect">
            <a:avLst/>
          </a:prstGeom>
          <a:noFill/>
          <a:ln w="9525" algn="ctr">
            <a:noFill/>
            <a:miter lim="800000"/>
            <a:headEnd/>
            <a:tailEnd/>
          </a:ln>
        </p:spPr>
        <p:txBody>
          <a:bodyPr lIns="0" tIns="0" rIns="0" bIns="0">
            <a:spAutoFit/>
          </a:bodyPr>
          <a:lstStyle/>
          <a:p>
            <a:pPr algn="r" eaLnBrk="1" hangingPunct="1"/>
            <a:r>
              <a:rPr lang="fr-CA" sz="1600" dirty="0">
                <a:solidFill>
                  <a:srgbClr val="CC6600"/>
                </a:solidFill>
                <a:latin typeface="Arial" charset="0"/>
              </a:rPr>
              <a:t>auparavant partie du CNRC</a:t>
            </a:r>
            <a:endParaRPr lang="fr-CA" sz="800" dirty="0" smtClean="0">
              <a:solidFill>
                <a:srgbClr val="CC6600"/>
              </a:solidFill>
              <a:latin typeface="Arial" charset="0"/>
            </a:endParaRPr>
          </a:p>
          <a:p>
            <a:pPr algn="r" eaLnBrk="1" hangingPunct="1"/>
            <a:r>
              <a:rPr lang="en-US" sz="800" dirty="0" smtClean="0">
                <a:solidFill>
                  <a:srgbClr val="CC6600"/>
                </a:solidFill>
                <a:latin typeface="Arial" charset="0"/>
              </a:rPr>
              <a:t>Atomic </a:t>
            </a:r>
            <a:r>
              <a:rPr lang="en-US" sz="800" dirty="0">
                <a:solidFill>
                  <a:srgbClr val="CC6600"/>
                </a:solidFill>
                <a:latin typeface="Arial" charset="0"/>
              </a:rPr>
              <a:t>Energy Canada</a:t>
            </a:r>
          </a:p>
          <a:p>
            <a:pPr algn="r" eaLnBrk="1" hangingPunct="1"/>
            <a:r>
              <a:rPr lang="en-US" sz="800" dirty="0">
                <a:solidFill>
                  <a:srgbClr val="CC6600"/>
                </a:solidFill>
                <a:latin typeface="Arial" charset="0"/>
              </a:rPr>
              <a:t>Canadian Space Agency </a:t>
            </a:r>
          </a:p>
          <a:p>
            <a:pPr algn="r" eaLnBrk="1" hangingPunct="1"/>
            <a:r>
              <a:rPr lang="en-US" sz="800" dirty="0">
                <a:solidFill>
                  <a:srgbClr val="CC6600"/>
                </a:solidFill>
                <a:latin typeface="Arial" charset="0"/>
              </a:rPr>
              <a:t>Communications Security Establishment </a:t>
            </a:r>
          </a:p>
          <a:p>
            <a:pPr algn="r" eaLnBrk="1" hangingPunct="1"/>
            <a:r>
              <a:rPr lang="en-US" sz="800" dirty="0">
                <a:solidFill>
                  <a:srgbClr val="CC6600"/>
                </a:solidFill>
                <a:latin typeface="Arial" charset="0"/>
              </a:rPr>
              <a:t>Defense Research Board </a:t>
            </a:r>
          </a:p>
          <a:p>
            <a:pPr algn="r" eaLnBrk="1" hangingPunct="1"/>
            <a:r>
              <a:rPr lang="en-US" sz="800" dirty="0">
                <a:solidFill>
                  <a:srgbClr val="CC6600"/>
                </a:solidFill>
                <a:latin typeface="Arial" charset="0"/>
              </a:rPr>
              <a:t>Canadian Institutes of Health Research</a:t>
            </a:r>
          </a:p>
          <a:p>
            <a:pPr algn="r" eaLnBrk="1" hangingPunct="1"/>
            <a:r>
              <a:rPr lang="en-US" sz="800" dirty="0">
                <a:solidFill>
                  <a:srgbClr val="CC6600"/>
                </a:solidFill>
                <a:latin typeface="Arial" charset="0"/>
              </a:rPr>
              <a:t>Natural Sciences and Engineering Research Council</a:t>
            </a:r>
            <a:r>
              <a:rPr lang="en-US" sz="800" dirty="0">
                <a:solidFill>
                  <a:schemeClr val="tx1"/>
                </a:solidFill>
                <a:latin typeface="Arial" charset="0"/>
              </a:rPr>
              <a:t> </a:t>
            </a:r>
          </a:p>
        </p:txBody>
      </p:sp>
      <p:sp>
        <p:nvSpPr>
          <p:cNvPr id="4105" name="Rectangle 31"/>
          <p:cNvSpPr>
            <a:spLocks noChangeArrowheads="1"/>
          </p:cNvSpPr>
          <p:nvPr/>
        </p:nvSpPr>
        <p:spPr bwMode="auto">
          <a:xfrm>
            <a:off x="5362575" y="3756025"/>
            <a:ext cx="2808288" cy="430887"/>
          </a:xfrm>
          <a:prstGeom prst="rect">
            <a:avLst/>
          </a:prstGeom>
          <a:noFill/>
          <a:ln w="9525" algn="ctr">
            <a:noFill/>
            <a:miter lim="800000"/>
            <a:headEnd/>
            <a:tailEnd/>
          </a:ln>
        </p:spPr>
        <p:txBody>
          <a:bodyPr lIns="0" tIns="0" rIns="0" bIns="0">
            <a:spAutoFit/>
          </a:bodyPr>
          <a:lstStyle/>
          <a:p>
            <a:pPr algn="r" eaLnBrk="1" hangingPunct="1"/>
            <a:r>
              <a:rPr lang="en-US" sz="1400" dirty="0">
                <a:solidFill>
                  <a:schemeClr val="tx1"/>
                </a:solidFill>
                <a:latin typeface="Arial" charset="0"/>
              </a:rPr>
              <a:t>+ IRAP </a:t>
            </a:r>
            <a:r>
              <a:rPr lang="en-US" sz="1400" dirty="0" smtClean="0">
                <a:solidFill>
                  <a:schemeClr val="tx1"/>
                </a:solidFill>
                <a:latin typeface="Arial" charset="0"/>
              </a:rPr>
              <a:t>et CISTI </a:t>
            </a:r>
            <a:r>
              <a:rPr lang="fr-FR" sz="1400" dirty="0">
                <a:solidFill>
                  <a:schemeClr val="tx1"/>
                </a:solidFill>
                <a:latin typeface="Arial" charset="0"/>
              </a:rPr>
              <a:t>dans divers endroits à travers le Canada</a:t>
            </a:r>
            <a:endParaRPr lang="en-US" sz="1400" dirty="0">
              <a:solidFill>
                <a:schemeClr val="tx1"/>
              </a:solidFill>
              <a:latin typeface="Arial" charset="0"/>
            </a:endParaRPr>
          </a:p>
        </p:txBody>
      </p:sp>
      <p:sp>
        <p:nvSpPr>
          <p:cNvPr id="4106" name="Line 32"/>
          <p:cNvSpPr>
            <a:spLocks noChangeShapeType="1"/>
          </p:cNvSpPr>
          <p:nvPr/>
        </p:nvSpPr>
        <p:spPr bwMode="auto">
          <a:xfrm>
            <a:off x="465138" y="4773613"/>
            <a:ext cx="647700" cy="627062"/>
          </a:xfrm>
          <a:prstGeom prst="line">
            <a:avLst/>
          </a:prstGeom>
          <a:noFill/>
          <a:ln w="6350">
            <a:solidFill>
              <a:srgbClr val="333333"/>
            </a:solidFill>
            <a:round/>
            <a:headEnd/>
            <a:tailEnd/>
          </a:ln>
        </p:spPr>
        <p:txBody>
          <a:bodyPr lIns="0" tIns="0" rIns="0" bIns="0"/>
          <a:lstStyle/>
          <a:p>
            <a:endParaRPr lang="en-CA"/>
          </a:p>
        </p:txBody>
      </p:sp>
      <p:sp>
        <p:nvSpPr>
          <p:cNvPr id="4107" name="Line 33"/>
          <p:cNvSpPr>
            <a:spLocks noChangeShapeType="1"/>
          </p:cNvSpPr>
          <p:nvPr/>
        </p:nvSpPr>
        <p:spPr bwMode="auto">
          <a:xfrm flipH="1">
            <a:off x="1112838" y="4497388"/>
            <a:ext cx="23812" cy="903287"/>
          </a:xfrm>
          <a:prstGeom prst="line">
            <a:avLst/>
          </a:prstGeom>
          <a:noFill/>
          <a:ln w="6350">
            <a:solidFill>
              <a:srgbClr val="333333"/>
            </a:solidFill>
            <a:round/>
            <a:headEnd/>
            <a:tailEnd/>
          </a:ln>
        </p:spPr>
        <p:txBody>
          <a:bodyPr lIns="0" tIns="0" rIns="0" bIns="0"/>
          <a:lstStyle/>
          <a:p>
            <a:endParaRPr lang="en-CA"/>
          </a:p>
        </p:txBody>
      </p:sp>
      <p:sp>
        <p:nvSpPr>
          <p:cNvPr id="4108" name="Line 34"/>
          <p:cNvSpPr>
            <a:spLocks noChangeShapeType="1"/>
          </p:cNvSpPr>
          <p:nvPr/>
        </p:nvSpPr>
        <p:spPr bwMode="auto">
          <a:xfrm flipH="1">
            <a:off x="1114425" y="4730750"/>
            <a:ext cx="384175" cy="671513"/>
          </a:xfrm>
          <a:prstGeom prst="line">
            <a:avLst/>
          </a:prstGeom>
          <a:noFill/>
          <a:ln w="6350">
            <a:solidFill>
              <a:srgbClr val="333333"/>
            </a:solidFill>
            <a:round/>
            <a:headEnd/>
            <a:tailEnd/>
          </a:ln>
        </p:spPr>
        <p:txBody>
          <a:bodyPr lIns="0" tIns="0" rIns="0" bIns="0"/>
          <a:lstStyle/>
          <a:p>
            <a:endParaRPr lang="en-CA"/>
          </a:p>
        </p:txBody>
      </p:sp>
      <p:sp>
        <p:nvSpPr>
          <p:cNvPr id="4109" name="Line 35"/>
          <p:cNvSpPr>
            <a:spLocks noChangeShapeType="1"/>
          </p:cNvSpPr>
          <p:nvPr/>
        </p:nvSpPr>
        <p:spPr bwMode="auto">
          <a:xfrm>
            <a:off x="2633663" y="3848100"/>
            <a:ext cx="774700" cy="1404938"/>
          </a:xfrm>
          <a:prstGeom prst="line">
            <a:avLst/>
          </a:prstGeom>
          <a:noFill/>
          <a:ln w="19050">
            <a:solidFill>
              <a:srgbClr val="808080"/>
            </a:solidFill>
            <a:round/>
            <a:headEnd/>
            <a:tailEnd/>
          </a:ln>
        </p:spPr>
        <p:txBody>
          <a:bodyPr lIns="0" tIns="0" rIns="0" bIns="0"/>
          <a:lstStyle/>
          <a:p>
            <a:endParaRPr lang="en-CA"/>
          </a:p>
        </p:txBody>
      </p:sp>
      <p:sp>
        <p:nvSpPr>
          <p:cNvPr id="4110" name="Line 36"/>
          <p:cNvSpPr>
            <a:spLocks noChangeShapeType="1"/>
          </p:cNvSpPr>
          <p:nvPr/>
        </p:nvSpPr>
        <p:spPr bwMode="auto">
          <a:xfrm>
            <a:off x="3165475" y="5637213"/>
            <a:ext cx="684213" cy="412750"/>
          </a:xfrm>
          <a:prstGeom prst="line">
            <a:avLst/>
          </a:prstGeom>
          <a:noFill/>
          <a:ln w="6350">
            <a:solidFill>
              <a:srgbClr val="333333"/>
            </a:solidFill>
            <a:round/>
            <a:headEnd/>
            <a:tailEnd/>
          </a:ln>
        </p:spPr>
        <p:txBody>
          <a:bodyPr lIns="0" tIns="0" rIns="0" bIns="0"/>
          <a:lstStyle/>
          <a:p>
            <a:endParaRPr lang="en-CA"/>
          </a:p>
        </p:txBody>
      </p:sp>
      <p:sp>
        <p:nvSpPr>
          <p:cNvPr id="4111" name="Line 37"/>
          <p:cNvSpPr>
            <a:spLocks noChangeShapeType="1"/>
          </p:cNvSpPr>
          <p:nvPr/>
        </p:nvSpPr>
        <p:spPr bwMode="auto">
          <a:xfrm>
            <a:off x="4683125" y="4429125"/>
            <a:ext cx="247650" cy="396875"/>
          </a:xfrm>
          <a:prstGeom prst="line">
            <a:avLst/>
          </a:prstGeom>
          <a:noFill/>
          <a:ln w="6350">
            <a:solidFill>
              <a:srgbClr val="333333"/>
            </a:solidFill>
            <a:round/>
            <a:headEnd/>
            <a:tailEnd/>
          </a:ln>
        </p:spPr>
        <p:txBody>
          <a:bodyPr lIns="0" tIns="0" rIns="0" bIns="0"/>
          <a:lstStyle/>
          <a:p>
            <a:endParaRPr lang="en-CA"/>
          </a:p>
        </p:txBody>
      </p:sp>
      <p:sp>
        <p:nvSpPr>
          <p:cNvPr id="4112" name="Line 38"/>
          <p:cNvSpPr>
            <a:spLocks noChangeShapeType="1"/>
          </p:cNvSpPr>
          <p:nvPr/>
        </p:nvSpPr>
        <p:spPr bwMode="auto">
          <a:xfrm flipH="1">
            <a:off x="1114425" y="5003800"/>
            <a:ext cx="952500" cy="398463"/>
          </a:xfrm>
          <a:prstGeom prst="line">
            <a:avLst/>
          </a:prstGeom>
          <a:noFill/>
          <a:ln w="6350">
            <a:solidFill>
              <a:srgbClr val="333333"/>
            </a:solidFill>
            <a:round/>
            <a:headEnd/>
            <a:tailEnd/>
          </a:ln>
        </p:spPr>
        <p:txBody>
          <a:bodyPr lIns="0" tIns="0" rIns="0" bIns="0"/>
          <a:lstStyle/>
          <a:p>
            <a:endParaRPr lang="en-CA"/>
          </a:p>
        </p:txBody>
      </p:sp>
      <p:sp>
        <p:nvSpPr>
          <p:cNvPr id="4113" name="Line 39"/>
          <p:cNvSpPr>
            <a:spLocks noChangeShapeType="1"/>
          </p:cNvSpPr>
          <p:nvPr/>
        </p:nvSpPr>
        <p:spPr bwMode="auto">
          <a:xfrm>
            <a:off x="3598863" y="5259388"/>
            <a:ext cx="250825" cy="358775"/>
          </a:xfrm>
          <a:prstGeom prst="line">
            <a:avLst/>
          </a:prstGeom>
          <a:noFill/>
          <a:ln w="6350">
            <a:solidFill>
              <a:srgbClr val="333333"/>
            </a:solidFill>
            <a:round/>
            <a:headEnd/>
            <a:tailEnd/>
          </a:ln>
        </p:spPr>
        <p:txBody>
          <a:bodyPr lIns="0" tIns="0" rIns="0" bIns="0"/>
          <a:lstStyle/>
          <a:p>
            <a:endParaRPr lang="en-CA"/>
          </a:p>
        </p:txBody>
      </p:sp>
      <p:sp>
        <p:nvSpPr>
          <p:cNvPr id="4114" name="Line 40"/>
          <p:cNvSpPr>
            <a:spLocks noChangeShapeType="1"/>
          </p:cNvSpPr>
          <p:nvPr/>
        </p:nvSpPr>
        <p:spPr bwMode="auto">
          <a:xfrm>
            <a:off x="520700" y="4730750"/>
            <a:ext cx="593725" cy="671513"/>
          </a:xfrm>
          <a:prstGeom prst="line">
            <a:avLst/>
          </a:prstGeom>
          <a:noFill/>
          <a:ln w="6350">
            <a:solidFill>
              <a:srgbClr val="333333"/>
            </a:solidFill>
            <a:round/>
            <a:headEnd/>
            <a:tailEnd/>
          </a:ln>
        </p:spPr>
        <p:txBody>
          <a:bodyPr lIns="0" tIns="0" rIns="0" bIns="0"/>
          <a:lstStyle/>
          <a:p>
            <a:endParaRPr lang="en-CA"/>
          </a:p>
        </p:txBody>
      </p:sp>
      <p:sp>
        <p:nvSpPr>
          <p:cNvPr id="4115" name="Line 41"/>
          <p:cNvSpPr>
            <a:spLocks noChangeShapeType="1"/>
          </p:cNvSpPr>
          <p:nvPr/>
        </p:nvSpPr>
        <p:spPr bwMode="auto">
          <a:xfrm>
            <a:off x="719138" y="4816475"/>
            <a:ext cx="395287" cy="585788"/>
          </a:xfrm>
          <a:prstGeom prst="line">
            <a:avLst/>
          </a:prstGeom>
          <a:noFill/>
          <a:ln w="6350">
            <a:solidFill>
              <a:srgbClr val="333333"/>
            </a:solidFill>
            <a:round/>
            <a:headEnd/>
            <a:tailEnd/>
          </a:ln>
        </p:spPr>
        <p:txBody>
          <a:bodyPr lIns="0" tIns="0" rIns="0" bIns="0"/>
          <a:lstStyle/>
          <a:p>
            <a:endParaRPr lang="en-CA"/>
          </a:p>
        </p:txBody>
      </p:sp>
      <p:sp>
        <p:nvSpPr>
          <p:cNvPr id="4116" name="Line 42"/>
          <p:cNvSpPr>
            <a:spLocks noChangeShapeType="1"/>
          </p:cNvSpPr>
          <p:nvPr/>
        </p:nvSpPr>
        <p:spPr bwMode="auto">
          <a:xfrm>
            <a:off x="3598863" y="5006975"/>
            <a:ext cx="250825" cy="611188"/>
          </a:xfrm>
          <a:prstGeom prst="line">
            <a:avLst/>
          </a:prstGeom>
          <a:noFill/>
          <a:ln w="6350">
            <a:solidFill>
              <a:srgbClr val="333333"/>
            </a:solidFill>
            <a:round/>
            <a:headEnd/>
            <a:tailEnd/>
          </a:ln>
        </p:spPr>
        <p:txBody>
          <a:bodyPr lIns="0" tIns="0" rIns="0" bIns="0"/>
          <a:lstStyle/>
          <a:p>
            <a:endParaRPr lang="en-CA"/>
          </a:p>
        </p:txBody>
      </p:sp>
      <p:sp>
        <p:nvSpPr>
          <p:cNvPr id="4117" name="Line 44"/>
          <p:cNvSpPr>
            <a:spLocks noChangeShapeType="1"/>
          </p:cNvSpPr>
          <p:nvPr/>
        </p:nvSpPr>
        <p:spPr bwMode="auto">
          <a:xfrm flipV="1">
            <a:off x="4019550" y="4826000"/>
            <a:ext cx="911225" cy="190500"/>
          </a:xfrm>
          <a:prstGeom prst="line">
            <a:avLst/>
          </a:prstGeom>
          <a:noFill/>
          <a:ln w="6350">
            <a:solidFill>
              <a:srgbClr val="333333"/>
            </a:solidFill>
            <a:round/>
            <a:headEnd/>
            <a:tailEnd/>
          </a:ln>
        </p:spPr>
        <p:txBody>
          <a:bodyPr lIns="0" tIns="0" rIns="0" bIns="0"/>
          <a:lstStyle/>
          <a:p>
            <a:endParaRPr lang="en-CA"/>
          </a:p>
        </p:txBody>
      </p:sp>
      <p:sp>
        <p:nvSpPr>
          <p:cNvPr id="4118" name="Line 46"/>
          <p:cNvSpPr>
            <a:spLocks noChangeShapeType="1"/>
          </p:cNvSpPr>
          <p:nvPr/>
        </p:nvSpPr>
        <p:spPr bwMode="auto">
          <a:xfrm flipV="1">
            <a:off x="4117975" y="4826000"/>
            <a:ext cx="812800" cy="123825"/>
          </a:xfrm>
          <a:prstGeom prst="line">
            <a:avLst/>
          </a:prstGeom>
          <a:noFill/>
          <a:ln w="6350">
            <a:solidFill>
              <a:srgbClr val="808080"/>
            </a:solidFill>
            <a:round/>
            <a:headEnd/>
            <a:tailEnd/>
          </a:ln>
        </p:spPr>
        <p:txBody>
          <a:bodyPr lIns="0" tIns="0" rIns="0" bIns="0"/>
          <a:lstStyle/>
          <a:p>
            <a:endParaRPr lang="en-CA"/>
          </a:p>
        </p:txBody>
      </p:sp>
      <p:sp>
        <p:nvSpPr>
          <p:cNvPr id="4119" name="Line 47"/>
          <p:cNvSpPr>
            <a:spLocks noChangeShapeType="1"/>
          </p:cNvSpPr>
          <p:nvPr/>
        </p:nvSpPr>
        <p:spPr bwMode="auto">
          <a:xfrm flipV="1">
            <a:off x="4222750" y="4826000"/>
            <a:ext cx="708025" cy="73025"/>
          </a:xfrm>
          <a:prstGeom prst="line">
            <a:avLst/>
          </a:prstGeom>
          <a:noFill/>
          <a:ln w="6350">
            <a:solidFill>
              <a:srgbClr val="808080"/>
            </a:solidFill>
            <a:round/>
            <a:headEnd/>
            <a:tailEnd/>
          </a:ln>
        </p:spPr>
        <p:txBody>
          <a:bodyPr lIns="0" tIns="0" rIns="0" bIns="0"/>
          <a:lstStyle/>
          <a:p>
            <a:endParaRPr lang="en-CA"/>
          </a:p>
        </p:txBody>
      </p:sp>
      <p:sp>
        <p:nvSpPr>
          <p:cNvPr id="4120" name="Line 48"/>
          <p:cNvSpPr>
            <a:spLocks noChangeShapeType="1"/>
          </p:cNvSpPr>
          <p:nvPr/>
        </p:nvSpPr>
        <p:spPr bwMode="auto">
          <a:xfrm flipV="1">
            <a:off x="4248150" y="4826000"/>
            <a:ext cx="682625" cy="238125"/>
          </a:xfrm>
          <a:prstGeom prst="line">
            <a:avLst/>
          </a:prstGeom>
          <a:noFill/>
          <a:ln w="6350">
            <a:solidFill>
              <a:srgbClr val="333333"/>
            </a:solidFill>
            <a:round/>
            <a:headEnd/>
            <a:tailEnd/>
          </a:ln>
        </p:spPr>
        <p:txBody>
          <a:bodyPr lIns="0" tIns="0" rIns="0" bIns="0"/>
          <a:lstStyle/>
          <a:p>
            <a:endParaRPr lang="en-CA"/>
          </a:p>
        </p:txBody>
      </p:sp>
      <p:sp>
        <p:nvSpPr>
          <p:cNvPr id="27" name="Oval 8"/>
          <p:cNvSpPr>
            <a:spLocks noChangeArrowheads="1"/>
          </p:cNvSpPr>
          <p:nvPr/>
        </p:nvSpPr>
        <p:spPr bwMode="auto">
          <a:xfrm>
            <a:off x="685800" y="4781548"/>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28" name="Oval 8"/>
          <p:cNvSpPr>
            <a:spLocks noChangeArrowheads="1"/>
          </p:cNvSpPr>
          <p:nvPr/>
        </p:nvSpPr>
        <p:spPr bwMode="auto">
          <a:xfrm>
            <a:off x="428630" y="4733926"/>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29" name="Oval 8"/>
          <p:cNvSpPr>
            <a:spLocks noChangeArrowheads="1"/>
          </p:cNvSpPr>
          <p:nvPr/>
        </p:nvSpPr>
        <p:spPr bwMode="auto">
          <a:xfrm>
            <a:off x="1100141" y="4462459"/>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0" name="Oval 8"/>
          <p:cNvSpPr>
            <a:spLocks noChangeArrowheads="1"/>
          </p:cNvSpPr>
          <p:nvPr/>
        </p:nvSpPr>
        <p:spPr bwMode="auto">
          <a:xfrm>
            <a:off x="1462089" y="4691059"/>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1" name="Oval 8"/>
          <p:cNvSpPr>
            <a:spLocks noChangeArrowheads="1"/>
          </p:cNvSpPr>
          <p:nvPr/>
        </p:nvSpPr>
        <p:spPr bwMode="auto">
          <a:xfrm>
            <a:off x="2040728" y="4957764"/>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2" name="Oval 8"/>
          <p:cNvSpPr>
            <a:spLocks noChangeArrowheads="1"/>
          </p:cNvSpPr>
          <p:nvPr/>
        </p:nvSpPr>
        <p:spPr bwMode="auto">
          <a:xfrm>
            <a:off x="485778" y="4681541"/>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3" name="Oval 8"/>
          <p:cNvSpPr>
            <a:spLocks noChangeArrowheads="1"/>
          </p:cNvSpPr>
          <p:nvPr/>
        </p:nvSpPr>
        <p:spPr bwMode="auto">
          <a:xfrm>
            <a:off x="3133726" y="5605459"/>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4" name="Oval 8"/>
          <p:cNvSpPr>
            <a:spLocks noChangeArrowheads="1"/>
          </p:cNvSpPr>
          <p:nvPr/>
        </p:nvSpPr>
        <p:spPr bwMode="auto">
          <a:xfrm>
            <a:off x="3557588" y="4962524"/>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5" name="Oval 8"/>
          <p:cNvSpPr>
            <a:spLocks noChangeArrowheads="1"/>
          </p:cNvSpPr>
          <p:nvPr/>
        </p:nvSpPr>
        <p:spPr bwMode="auto">
          <a:xfrm>
            <a:off x="3548066" y="5210180"/>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dirty="0"/>
          </a:p>
        </p:txBody>
      </p:sp>
      <p:sp>
        <p:nvSpPr>
          <p:cNvPr id="36" name="Oval 8"/>
          <p:cNvSpPr>
            <a:spLocks noChangeArrowheads="1"/>
          </p:cNvSpPr>
          <p:nvPr/>
        </p:nvSpPr>
        <p:spPr bwMode="auto">
          <a:xfrm>
            <a:off x="4205291" y="5026819"/>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7" name="Oval 8"/>
          <p:cNvSpPr>
            <a:spLocks noChangeArrowheads="1"/>
          </p:cNvSpPr>
          <p:nvPr/>
        </p:nvSpPr>
        <p:spPr bwMode="auto">
          <a:xfrm>
            <a:off x="4652963" y="4400548"/>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39" name="Oval 8"/>
          <p:cNvSpPr>
            <a:spLocks noChangeArrowheads="1"/>
          </p:cNvSpPr>
          <p:nvPr/>
        </p:nvSpPr>
        <p:spPr bwMode="auto">
          <a:xfrm>
            <a:off x="3979072" y="4981577"/>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40" name="Oval 8"/>
          <p:cNvSpPr>
            <a:spLocks noChangeArrowheads="1"/>
          </p:cNvSpPr>
          <p:nvPr/>
        </p:nvSpPr>
        <p:spPr bwMode="auto">
          <a:xfrm>
            <a:off x="4176711" y="4852985"/>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41" name="Oval 8"/>
          <p:cNvSpPr>
            <a:spLocks noChangeArrowheads="1"/>
          </p:cNvSpPr>
          <p:nvPr/>
        </p:nvSpPr>
        <p:spPr bwMode="auto">
          <a:xfrm>
            <a:off x="4076696" y="4914904"/>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grpSp>
        <p:nvGrpSpPr>
          <p:cNvPr id="2" name="Group 42"/>
          <p:cNvGrpSpPr/>
          <p:nvPr/>
        </p:nvGrpSpPr>
        <p:grpSpPr>
          <a:xfrm>
            <a:off x="3362326" y="5233985"/>
            <a:ext cx="152400" cy="152400"/>
            <a:chOff x="2895600" y="6324600"/>
            <a:chExt cx="152400" cy="152400"/>
          </a:xfrm>
        </p:grpSpPr>
        <p:sp>
          <p:nvSpPr>
            <p:cNvPr id="38" name="Oval 8"/>
            <p:cNvSpPr>
              <a:spLocks noChangeArrowheads="1"/>
            </p:cNvSpPr>
            <p:nvPr/>
          </p:nvSpPr>
          <p:spPr bwMode="auto">
            <a:xfrm>
              <a:off x="2933696" y="6362704"/>
              <a:ext cx="76200" cy="76200"/>
            </a:xfrm>
            <a:prstGeom prst="ellipse">
              <a:avLst/>
            </a:prstGeom>
            <a:solidFill>
              <a:srgbClr val="4D4D4D">
                <a:alpha val="75000"/>
              </a:srgbClr>
            </a:solidFill>
            <a:ln w="9525" algn="ctr">
              <a:noFill/>
              <a:round/>
              <a:headEnd/>
              <a:tailEnd/>
            </a:ln>
          </p:spPr>
          <p:txBody>
            <a:bodyPr wrap="none" lIns="0" tIns="0" rIns="0" bIns="0" anchor="ctr"/>
            <a:lstStyle/>
            <a:p>
              <a:endParaRPr lang="en-CA"/>
            </a:p>
          </p:txBody>
        </p:sp>
        <p:sp>
          <p:nvSpPr>
            <p:cNvPr id="42" name="Oval 8"/>
            <p:cNvSpPr>
              <a:spLocks noChangeArrowheads="1"/>
            </p:cNvSpPr>
            <p:nvPr/>
          </p:nvSpPr>
          <p:spPr bwMode="auto">
            <a:xfrm>
              <a:off x="2895600" y="6324600"/>
              <a:ext cx="152400" cy="152400"/>
            </a:xfrm>
            <a:prstGeom prst="ellipse">
              <a:avLst/>
            </a:prstGeom>
            <a:noFill/>
            <a:ln w="19050" cmpd="sng" algn="ctr">
              <a:solidFill>
                <a:schemeClr val="tx1">
                  <a:alpha val="50000"/>
                </a:schemeClr>
              </a:solidFill>
              <a:round/>
              <a:headEnd/>
              <a:tailEnd/>
            </a:ln>
          </p:spPr>
          <p:txBody>
            <a:bodyPr wrap="none" lIns="0" tIns="0" rIns="0" bIns="0" anchor="ctr"/>
            <a:lstStyle/>
            <a:p>
              <a:endParaRPr lang="en-CA"/>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p_atl"/>
          <p:cNvPicPr preferRelativeResize="0">
            <a:picLocks noGrp="1" noChangeAspect="1" noChangeArrowheads="1"/>
          </p:cNvPicPr>
          <p:nvPr>
            <p:ph idx="1"/>
          </p:nvPr>
        </p:nvPicPr>
        <p:blipFill>
          <a:blip r:embed="rId3" cstate="print"/>
          <a:srcRect/>
          <a:stretch>
            <a:fillRect/>
          </a:stretch>
        </p:blipFill>
        <p:spPr>
          <a:xfrm>
            <a:off x="3779838" y="1673225"/>
            <a:ext cx="4394200" cy="4394200"/>
          </a:xfrm>
          <a:noFill/>
        </p:spPr>
      </p:pic>
      <p:sp>
        <p:nvSpPr>
          <p:cNvPr id="5123" name="Rectangle 3"/>
          <p:cNvSpPr>
            <a:spLocks noGrp="1" noChangeArrowheads="1"/>
          </p:cNvSpPr>
          <p:nvPr>
            <p:ph type="title"/>
          </p:nvPr>
        </p:nvSpPr>
        <p:spPr>
          <a:xfrm>
            <a:off x="3579813" y="457200"/>
            <a:ext cx="5335587" cy="1219200"/>
          </a:xfrm>
        </p:spPr>
        <p:txBody>
          <a:bodyPr/>
          <a:lstStyle/>
          <a:p>
            <a:r>
              <a:rPr lang="en-CA" dirty="0" smtClean="0"/>
              <a:t>IIT – </a:t>
            </a:r>
            <a:r>
              <a:rPr lang="en-CA" dirty="0" smtClean="0"/>
              <a:t>3 </a:t>
            </a:r>
            <a:r>
              <a:rPr lang="en-CA" dirty="0" smtClean="0"/>
              <a:t>locations</a:t>
            </a:r>
            <a:r>
              <a:rPr lang="en-CA" sz="3600" dirty="0" smtClean="0"/>
              <a:t/>
            </a:r>
            <a:br>
              <a:rPr lang="en-CA" sz="3600" dirty="0" smtClean="0"/>
            </a:br>
            <a:r>
              <a:rPr lang="fr-FR" sz="2000" dirty="0"/>
              <a:t>Technologies d'apprentissage et de collaboration</a:t>
            </a:r>
            <a:endParaRPr lang="en-CA" sz="2000" dirty="0" smtClean="0">
              <a:solidFill>
                <a:schemeClr val="bg1">
                  <a:lumMod val="50000"/>
                </a:schemeClr>
              </a:solidFill>
            </a:endParaRPr>
          </a:p>
        </p:txBody>
      </p:sp>
      <p:sp>
        <p:nvSpPr>
          <p:cNvPr id="5124" name="Text Box 4"/>
          <p:cNvSpPr txBox="1">
            <a:spLocks noChangeArrowheads="1"/>
          </p:cNvSpPr>
          <p:nvPr/>
        </p:nvSpPr>
        <p:spPr bwMode="auto">
          <a:xfrm>
            <a:off x="7239000" y="3886200"/>
            <a:ext cx="1790555" cy="523220"/>
          </a:xfrm>
          <a:prstGeom prst="rect">
            <a:avLst/>
          </a:prstGeom>
          <a:noFill/>
          <a:ln w="9525" algn="ctr">
            <a:noFill/>
            <a:miter lim="800000"/>
            <a:headEnd/>
            <a:tailEnd/>
          </a:ln>
        </p:spPr>
        <p:txBody>
          <a:bodyPr wrap="none" lIns="0" tIns="0" rIns="0" bIns="0">
            <a:spAutoFit/>
          </a:bodyPr>
          <a:lstStyle/>
          <a:p>
            <a:pPr eaLnBrk="1" hangingPunct="1"/>
            <a:r>
              <a:rPr lang="en-US" dirty="0">
                <a:solidFill>
                  <a:schemeClr val="tx1"/>
                </a:solidFill>
              </a:rPr>
              <a:t>IIT</a:t>
            </a:r>
          </a:p>
          <a:p>
            <a:pPr eaLnBrk="1" hangingPunct="1"/>
            <a:r>
              <a:rPr lang="en-US" sz="1400" dirty="0" smtClean="0">
                <a:solidFill>
                  <a:schemeClr val="tx1"/>
                </a:solidFill>
              </a:rPr>
              <a:t>(Nouveau-Brunswick</a:t>
            </a:r>
            <a:r>
              <a:rPr lang="en-US" sz="1400" dirty="0">
                <a:solidFill>
                  <a:schemeClr val="tx1"/>
                </a:solidFill>
              </a:rPr>
              <a:t>)</a:t>
            </a:r>
            <a:endParaRPr lang="en-US" sz="1400" dirty="0">
              <a:solidFill>
                <a:srgbClr val="C0C0C0"/>
              </a:solidFill>
            </a:endParaRPr>
          </a:p>
        </p:txBody>
      </p:sp>
      <p:sp>
        <p:nvSpPr>
          <p:cNvPr id="5125" name="Oval 6"/>
          <p:cNvSpPr>
            <a:spLocks noChangeArrowheads="1"/>
          </p:cNvSpPr>
          <p:nvPr/>
        </p:nvSpPr>
        <p:spPr bwMode="auto">
          <a:xfrm>
            <a:off x="5192713" y="5203825"/>
            <a:ext cx="144462" cy="144463"/>
          </a:xfrm>
          <a:prstGeom prst="ellipse">
            <a:avLst/>
          </a:prstGeom>
          <a:solidFill>
            <a:srgbClr val="4D4D4D">
              <a:alpha val="74901"/>
            </a:srgbClr>
          </a:solidFill>
          <a:ln w="9525" algn="ctr">
            <a:noFill/>
            <a:round/>
            <a:headEnd/>
            <a:tailEnd/>
          </a:ln>
        </p:spPr>
        <p:txBody>
          <a:bodyPr wrap="none" lIns="0" tIns="0" rIns="0" bIns="0" anchor="ctr"/>
          <a:lstStyle/>
          <a:p>
            <a:endParaRPr lang="en-CA"/>
          </a:p>
        </p:txBody>
      </p:sp>
      <p:sp>
        <p:nvSpPr>
          <p:cNvPr id="5126" name="Oval 8"/>
          <p:cNvSpPr>
            <a:spLocks noChangeArrowheads="1"/>
          </p:cNvSpPr>
          <p:nvPr/>
        </p:nvSpPr>
        <p:spPr bwMode="auto">
          <a:xfrm>
            <a:off x="5594350" y="4930775"/>
            <a:ext cx="107950" cy="107950"/>
          </a:xfrm>
          <a:prstGeom prst="ellipse">
            <a:avLst/>
          </a:prstGeom>
          <a:solidFill>
            <a:srgbClr val="4D4D4D">
              <a:alpha val="50980"/>
            </a:srgbClr>
          </a:solidFill>
          <a:ln w="9525" algn="ctr">
            <a:noFill/>
            <a:round/>
            <a:headEnd/>
            <a:tailEnd/>
          </a:ln>
        </p:spPr>
        <p:txBody>
          <a:bodyPr wrap="none" lIns="0" tIns="0" rIns="0" bIns="0" anchor="ctr"/>
          <a:lstStyle/>
          <a:p>
            <a:endParaRPr lang="en-CA"/>
          </a:p>
        </p:txBody>
      </p:sp>
      <p:sp>
        <p:nvSpPr>
          <p:cNvPr id="5127" name="Text Box 10"/>
          <p:cNvSpPr txBox="1">
            <a:spLocks noChangeArrowheads="1"/>
          </p:cNvSpPr>
          <p:nvPr/>
        </p:nvSpPr>
        <p:spPr bwMode="auto">
          <a:xfrm>
            <a:off x="5003800" y="4699000"/>
            <a:ext cx="708025" cy="212725"/>
          </a:xfrm>
          <a:prstGeom prst="rect">
            <a:avLst/>
          </a:prstGeom>
          <a:noFill/>
          <a:ln w="9525" algn="ctr">
            <a:noFill/>
            <a:miter lim="800000"/>
            <a:headEnd/>
            <a:tailEnd/>
          </a:ln>
        </p:spPr>
        <p:txBody>
          <a:bodyPr wrap="none" lIns="0" tIns="0" rIns="0" bIns="0">
            <a:spAutoFit/>
          </a:bodyPr>
          <a:lstStyle/>
          <a:p>
            <a:pPr algn="ctr" eaLnBrk="1" hangingPunct="1"/>
            <a:r>
              <a:rPr lang="en-US" sz="1400">
                <a:solidFill>
                  <a:srgbClr val="4D4D4D"/>
                </a:solidFill>
              </a:rPr>
              <a:t>Moncton</a:t>
            </a:r>
          </a:p>
        </p:txBody>
      </p:sp>
      <p:sp>
        <p:nvSpPr>
          <p:cNvPr id="5128" name="Text Box 11"/>
          <p:cNvSpPr txBox="1">
            <a:spLocks noChangeArrowheads="1"/>
          </p:cNvSpPr>
          <p:nvPr/>
        </p:nvSpPr>
        <p:spPr bwMode="auto">
          <a:xfrm>
            <a:off x="4427538" y="4986338"/>
            <a:ext cx="920750" cy="212725"/>
          </a:xfrm>
          <a:prstGeom prst="rect">
            <a:avLst/>
          </a:prstGeom>
          <a:noFill/>
          <a:ln w="9525" algn="ctr">
            <a:noFill/>
            <a:miter lim="800000"/>
            <a:headEnd/>
            <a:tailEnd/>
          </a:ln>
        </p:spPr>
        <p:txBody>
          <a:bodyPr wrap="none" lIns="0" tIns="0" rIns="0" bIns="0">
            <a:spAutoFit/>
          </a:bodyPr>
          <a:lstStyle/>
          <a:p>
            <a:pPr algn="ctr" eaLnBrk="1" hangingPunct="1"/>
            <a:r>
              <a:rPr lang="en-US" sz="1400">
                <a:solidFill>
                  <a:srgbClr val="4D4D4D"/>
                </a:solidFill>
              </a:rPr>
              <a:t>Fredericton</a:t>
            </a:r>
          </a:p>
        </p:txBody>
      </p:sp>
      <p:sp>
        <p:nvSpPr>
          <p:cNvPr id="5129" name="Line 15"/>
          <p:cNvSpPr>
            <a:spLocks noChangeShapeType="1"/>
          </p:cNvSpPr>
          <p:nvPr/>
        </p:nvSpPr>
        <p:spPr bwMode="auto">
          <a:xfrm>
            <a:off x="5256213" y="5273675"/>
            <a:ext cx="1871662" cy="252413"/>
          </a:xfrm>
          <a:prstGeom prst="line">
            <a:avLst/>
          </a:prstGeom>
          <a:noFill/>
          <a:ln w="6350">
            <a:solidFill>
              <a:schemeClr val="bg2"/>
            </a:solidFill>
            <a:round/>
            <a:headEnd/>
            <a:tailEnd/>
          </a:ln>
        </p:spPr>
        <p:txBody>
          <a:bodyPr lIns="0" tIns="0" rIns="0" bIns="0"/>
          <a:lstStyle/>
          <a:p>
            <a:endParaRPr lang="en-CA"/>
          </a:p>
        </p:txBody>
      </p:sp>
      <p:sp>
        <p:nvSpPr>
          <p:cNvPr id="5130" name="Line 18"/>
          <p:cNvSpPr>
            <a:spLocks noChangeShapeType="1"/>
          </p:cNvSpPr>
          <p:nvPr/>
        </p:nvSpPr>
        <p:spPr bwMode="auto">
          <a:xfrm flipV="1">
            <a:off x="5651500" y="4805363"/>
            <a:ext cx="1476375" cy="180975"/>
          </a:xfrm>
          <a:prstGeom prst="line">
            <a:avLst/>
          </a:prstGeom>
          <a:noFill/>
          <a:ln w="6350">
            <a:solidFill>
              <a:schemeClr val="bg2"/>
            </a:solidFill>
            <a:round/>
            <a:headEnd/>
            <a:tailEnd/>
          </a:ln>
        </p:spPr>
        <p:txBody>
          <a:bodyPr lIns="0" tIns="0" rIns="0" bIns="0"/>
          <a:lstStyle/>
          <a:p>
            <a:endParaRPr lang="en-CA"/>
          </a:p>
        </p:txBody>
      </p:sp>
      <p:sp>
        <p:nvSpPr>
          <p:cNvPr id="5131" name="Line 19"/>
          <p:cNvSpPr>
            <a:spLocks noChangeShapeType="1"/>
          </p:cNvSpPr>
          <p:nvPr/>
        </p:nvSpPr>
        <p:spPr bwMode="auto">
          <a:xfrm flipV="1">
            <a:off x="5256213" y="5202238"/>
            <a:ext cx="1871662" cy="71437"/>
          </a:xfrm>
          <a:prstGeom prst="line">
            <a:avLst/>
          </a:prstGeom>
          <a:noFill/>
          <a:ln w="6350">
            <a:solidFill>
              <a:schemeClr val="bg2"/>
            </a:solidFill>
            <a:round/>
            <a:headEnd/>
            <a:tailEnd/>
          </a:ln>
        </p:spPr>
        <p:txBody>
          <a:bodyPr lIns="0" tIns="0" rIns="0" bIns="0"/>
          <a:lstStyle/>
          <a:p>
            <a:endParaRPr lang="en-CA"/>
          </a:p>
        </p:txBody>
      </p:sp>
      <p:sp>
        <p:nvSpPr>
          <p:cNvPr id="5132" name="Line 20"/>
          <p:cNvSpPr>
            <a:spLocks noChangeShapeType="1"/>
          </p:cNvSpPr>
          <p:nvPr/>
        </p:nvSpPr>
        <p:spPr bwMode="auto">
          <a:xfrm>
            <a:off x="5256213" y="5273675"/>
            <a:ext cx="1871662" cy="71438"/>
          </a:xfrm>
          <a:prstGeom prst="line">
            <a:avLst/>
          </a:prstGeom>
          <a:noFill/>
          <a:ln w="6350">
            <a:solidFill>
              <a:schemeClr val="bg2"/>
            </a:solidFill>
            <a:round/>
            <a:headEnd/>
            <a:tailEnd/>
          </a:ln>
        </p:spPr>
        <p:txBody>
          <a:bodyPr lIns="0" tIns="0" rIns="0" bIns="0"/>
          <a:lstStyle/>
          <a:p>
            <a:endParaRPr lang="en-CA"/>
          </a:p>
        </p:txBody>
      </p:sp>
      <p:sp>
        <p:nvSpPr>
          <p:cNvPr id="5133" name="Rectangle 21"/>
          <p:cNvSpPr>
            <a:spLocks noChangeArrowheads="1"/>
          </p:cNvSpPr>
          <p:nvPr/>
        </p:nvSpPr>
        <p:spPr bwMode="auto">
          <a:xfrm>
            <a:off x="838200" y="5040313"/>
            <a:ext cx="3227387" cy="923925"/>
          </a:xfrm>
          <a:prstGeom prst="rect">
            <a:avLst/>
          </a:prstGeom>
          <a:noFill/>
          <a:ln w="9525" algn="ctr">
            <a:noFill/>
            <a:miter lim="800000"/>
            <a:headEnd/>
            <a:tailEnd/>
          </a:ln>
        </p:spPr>
        <p:txBody>
          <a:bodyPr lIns="0" tIns="0" rIns="0" bIns="0">
            <a:spAutoFit/>
          </a:bodyPr>
          <a:lstStyle/>
          <a:p>
            <a:pPr eaLnBrk="1" hangingPunct="1"/>
            <a:r>
              <a:rPr lang="en-US" sz="1200" dirty="0">
                <a:solidFill>
                  <a:srgbClr val="4D4D4D"/>
                </a:solidFill>
                <a:latin typeface="Arial" charset="0"/>
              </a:rPr>
              <a:t>3D Imaging, Modeling and Visualization</a:t>
            </a:r>
          </a:p>
          <a:p>
            <a:pPr eaLnBrk="1" hangingPunct="1"/>
            <a:r>
              <a:rPr lang="en-US" sz="1200" dirty="0">
                <a:solidFill>
                  <a:srgbClr val="4D4D4D"/>
                </a:solidFill>
                <a:latin typeface="Arial" charset="0"/>
              </a:rPr>
              <a:t>Data and Text Mining</a:t>
            </a:r>
          </a:p>
          <a:p>
            <a:pPr eaLnBrk="1" hangingPunct="1"/>
            <a:r>
              <a:rPr lang="en-US" sz="1200" dirty="0">
                <a:solidFill>
                  <a:srgbClr val="4D4D4D"/>
                </a:solidFill>
                <a:latin typeface="Arial" charset="0"/>
              </a:rPr>
              <a:t>Human-Computer Interaction</a:t>
            </a:r>
          </a:p>
          <a:p>
            <a:pPr eaLnBrk="1" hangingPunct="1"/>
            <a:r>
              <a:rPr lang="en-US" sz="1200" dirty="0">
                <a:solidFill>
                  <a:srgbClr val="4D4D4D"/>
                </a:solidFill>
                <a:latin typeface="Arial" charset="0"/>
              </a:rPr>
              <a:t>Intelligent Internet Applications</a:t>
            </a:r>
          </a:p>
          <a:p>
            <a:pPr eaLnBrk="1" hangingPunct="1"/>
            <a:r>
              <a:rPr lang="en-US" sz="1200" dirty="0">
                <a:solidFill>
                  <a:srgbClr val="4D4D4D"/>
                </a:solidFill>
                <a:latin typeface="Arial" charset="0"/>
              </a:rPr>
              <a:t>Natural Language Processing</a:t>
            </a:r>
          </a:p>
        </p:txBody>
      </p:sp>
      <p:sp>
        <p:nvSpPr>
          <p:cNvPr id="5134" name="Rectangle 22"/>
          <p:cNvSpPr>
            <a:spLocks noChangeArrowheads="1"/>
          </p:cNvSpPr>
          <p:nvPr/>
        </p:nvSpPr>
        <p:spPr bwMode="auto">
          <a:xfrm>
            <a:off x="7235825" y="4337050"/>
            <a:ext cx="1800225" cy="1477328"/>
          </a:xfrm>
          <a:prstGeom prst="rect">
            <a:avLst/>
          </a:prstGeom>
          <a:noFill/>
          <a:ln w="9525" algn="ctr">
            <a:noFill/>
            <a:miter lim="800000"/>
            <a:headEnd/>
            <a:tailEnd/>
          </a:ln>
        </p:spPr>
        <p:txBody>
          <a:bodyPr lIns="0" tIns="0" rIns="0" bIns="0">
            <a:spAutoFit/>
          </a:bodyPr>
          <a:lstStyle/>
          <a:p>
            <a:pPr eaLnBrk="1" hangingPunct="1"/>
            <a:endParaRPr lang="en-US" sz="1200" dirty="0">
              <a:solidFill>
                <a:srgbClr val="4D4D4D"/>
              </a:solidFill>
              <a:latin typeface="Arial" charset="0"/>
            </a:endParaRPr>
          </a:p>
          <a:p>
            <a:pPr eaLnBrk="1" hangingPunct="1"/>
            <a:endParaRPr lang="en-US" sz="1200" dirty="0">
              <a:solidFill>
                <a:srgbClr val="4D4D4D"/>
              </a:solidFill>
              <a:latin typeface="Arial" charset="0"/>
            </a:endParaRPr>
          </a:p>
          <a:p>
            <a:pPr eaLnBrk="1" hangingPunct="1"/>
            <a:r>
              <a:rPr lang="en-US" sz="1400" b="1" dirty="0" smtClean="0">
                <a:solidFill>
                  <a:schemeClr val="tx1"/>
                </a:solidFill>
                <a:latin typeface="Arial" charset="0"/>
              </a:rPr>
              <a:t>LCT</a:t>
            </a:r>
            <a:r>
              <a:rPr lang="en-US" sz="1400" b="1" dirty="0">
                <a:solidFill>
                  <a:schemeClr val="tx1"/>
                </a:solidFill>
                <a:latin typeface="Arial" charset="0"/>
              </a:rPr>
              <a:t>, KD</a:t>
            </a:r>
          </a:p>
          <a:p>
            <a:pPr eaLnBrk="1" hangingPunct="1"/>
            <a:endParaRPr lang="en-US" sz="1000" b="1" dirty="0">
              <a:solidFill>
                <a:srgbClr val="4D4D4D"/>
              </a:solidFill>
              <a:latin typeface="Arial" charset="0"/>
            </a:endParaRPr>
          </a:p>
          <a:p>
            <a:pPr eaLnBrk="1" hangingPunct="1"/>
            <a:r>
              <a:rPr lang="en-US" sz="1200" dirty="0" smtClean="0">
                <a:solidFill>
                  <a:srgbClr val="4D4D4D"/>
                </a:solidFill>
                <a:latin typeface="Arial" charset="0"/>
              </a:rPr>
              <a:t>DG</a:t>
            </a:r>
            <a:r>
              <a:rPr lang="en-US" sz="1200" dirty="0">
                <a:solidFill>
                  <a:srgbClr val="4D4D4D"/>
                </a:solidFill>
                <a:latin typeface="Arial" charset="0"/>
              </a:rPr>
              <a:t>, PM, BDO,</a:t>
            </a:r>
          </a:p>
          <a:p>
            <a:pPr eaLnBrk="1" hangingPunct="1"/>
            <a:r>
              <a:rPr lang="en-US" sz="1200" dirty="0">
                <a:solidFill>
                  <a:srgbClr val="4D4D4D"/>
                </a:solidFill>
                <a:latin typeface="Arial" charset="0"/>
              </a:rPr>
              <a:t>HR, </a:t>
            </a:r>
            <a:r>
              <a:rPr lang="en-US" sz="1200" dirty="0" err="1">
                <a:solidFill>
                  <a:srgbClr val="4D4D4D"/>
                </a:solidFill>
                <a:latin typeface="Arial" charset="0"/>
              </a:rPr>
              <a:t>Fi</a:t>
            </a:r>
            <a:r>
              <a:rPr lang="en-US" sz="1200" dirty="0">
                <a:solidFill>
                  <a:srgbClr val="4D4D4D"/>
                </a:solidFill>
                <a:latin typeface="Arial" charset="0"/>
              </a:rPr>
              <a:t> …</a:t>
            </a:r>
          </a:p>
          <a:p>
            <a:pPr eaLnBrk="1" hangingPunct="1"/>
            <a:endParaRPr lang="en-US" sz="1200" dirty="0">
              <a:solidFill>
                <a:srgbClr val="4D4D4D"/>
              </a:solidFill>
              <a:latin typeface="Arial" charset="0"/>
            </a:endParaRPr>
          </a:p>
          <a:p>
            <a:pPr eaLnBrk="1" hangingPunct="1"/>
            <a:endParaRPr lang="en-US" sz="1200" dirty="0">
              <a:solidFill>
                <a:srgbClr val="4D4D4D"/>
              </a:solidFill>
              <a:latin typeface="Arial" charset="0"/>
            </a:endParaRPr>
          </a:p>
        </p:txBody>
      </p:sp>
      <p:sp>
        <p:nvSpPr>
          <p:cNvPr id="5135" name="Text Box 23"/>
          <p:cNvSpPr txBox="1">
            <a:spLocks noChangeArrowheads="1"/>
          </p:cNvSpPr>
          <p:nvPr/>
        </p:nvSpPr>
        <p:spPr bwMode="auto">
          <a:xfrm>
            <a:off x="838200" y="4572000"/>
            <a:ext cx="1235916" cy="307777"/>
          </a:xfrm>
          <a:prstGeom prst="rect">
            <a:avLst/>
          </a:prstGeom>
          <a:noFill/>
          <a:ln w="9525" algn="ctr">
            <a:noFill/>
            <a:miter lim="800000"/>
            <a:headEnd/>
            <a:tailEnd/>
          </a:ln>
        </p:spPr>
        <p:txBody>
          <a:bodyPr wrap="none" lIns="0" tIns="0" rIns="0" bIns="0">
            <a:spAutoFit/>
          </a:bodyPr>
          <a:lstStyle/>
          <a:p>
            <a:pPr eaLnBrk="1" hangingPunct="1"/>
            <a:r>
              <a:rPr lang="en-US" dirty="0">
                <a:solidFill>
                  <a:schemeClr val="tx1"/>
                </a:solidFill>
              </a:rPr>
              <a:t>IIT </a:t>
            </a:r>
            <a:r>
              <a:rPr lang="en-US" dirty="0" smtClean="0">
                <a:solidFill>
                  <a:schemeClr val="tx1"/>
                </a:solidFill>
              </a:rPr>
              <a:t>Ottawa</a:t>
            </a:r>
            <a:endParaRPr lang="en-US" sz="1600" dirty="0">
              <a:solidFill>
                <a:schemeClr val="tx1"/>
              </a:solidFill>
            </a:endParaRPr>
          </a:p>
        </p:txBody>
      </p:sp>
      <p:sp>
        <p:nvSpPr>
          <p:cNvPr id="5136" name="Rectangle 24"/>
          <p:cNvSpPr>
            <a:spLocks noChangeArrowheads="1"/>
          </p:cNvSpPr>
          <p:nvPr/>
        </p:nvSpPr>
        <p:spPr bwMode="auto">
          <a:xfrm>
            <a:off x="827088" y="1997075"/>
            <a:ext cx="2916237" cy="2346325"/>
          </a:xfrm>
          <a:prstGeom prst="rect">
            <a:avLst/>
          </a:prstGeom>
          <a:noFill/>
          <a:ln w="9525">
            <a:noFill/>
            <a:miter lim="800000"/>
            <a:headEnd/>
            <a:tailEnd/>
          </a:ln>
        </p:spPr>
        <p:txBody>
          <a:bodyPr lIns="0" tIns="0" rIns="0" bIns="0"/>
          <a:lstStyle/>
          <a:p>
            <a:pPr marL="342900" indent="-342900" eaLnBrk="1" hangingPunct="1">
              <a:buClr>
                <a:schemeClr val="hlink"/>
              </a:buClr>
              <a:buFont typeface="Wingdings" pitchFamily="2" charset="2"/>
              <a:buNone/>
            </a:pPr>
            <a:r>
              <a:rPr lang="fr-FR" sz="1700" dirty="0">
                <a:solidFill>
                  <a:srgbClr val="CC6600"/>
                </a:solidFill>
              </a:rPr>
              <a:t>Connaissances </a:t>
            </a:r>
            <a:r>
              <a:rPr lang="fr-FR" sz="1700" dirty="0" smtClean="0">
                <a:solidFill>
                  <a:srgbClr val="CC6600"/>
                </a:solidFill>
              </a:rPr>
              <a:t>et données</a:t>
            </a:r>
          </a:p>
          <a:p>
            <a:pPr marL="342900" indent="-342900" eaLnBrk="1" hangingPunct="1">
              <a:buClr>
                <a:schemeClr val="hlink"/>
              </a:buClr>
              <a:buFont typeface="Wingdings" pitchFamily="2" charset="2"/>
              <a:buNone/>
            </a:pPr>
            <a:r>
              <a:rPr lang="fr-FR" sz="1800" dirty="0"/>
              <a:t>Systèmes orientés vers les </a:t>
            </a:r>
            <a:r>
              <a:rPr lang="fr-FR" sz="1800" dirty="0" smtClean="0"/>
              <a:t>personnes</a:t>
            </a:r>
          </a:p>
          <a:p>
            <a:pPr marL="342900" indent="-342900" eaLnBrk="1" hangingPunct="1">
              <a:buClr>
                <a:schemeClr val="hlink"/>
              </a:buClr>
              <a:buFont typeface="Wingdings" pitchFamily="2" charset="2"/>
              <a:buNone/>
            </a:pPr>
            <a:r>
              <a:rPr lang="en-US" sz="1700" dirty="0" smtClean="0">
                <a:solidFill>
                  <a:srgbClr val="CC6600"/>
                </a:solidFill>
              </a:rPr>
              <a:t>E-business</a:t>
            </a:r>
            <a:endParaRPr lang="en-US" sz="1700" dirty="0" smtClean="0">
              <a:solidFill>
                <a:srgbClr val="CC6600"/>
              </a:solidFill>
            </a:endParaRPr>
          </a:p>
          <a:p>
            <a:pPr marL="342900" indent="-342900" eaLnBrk="1" hangingPunct="1">
              <a:buClr>
                <a:schemeClr val="hlink"/>
              </a:buClr>
              <a:buFont typeface="Wingdings" pitchFamily="2" charset="2"/>
              <a:buNone/>
            </a:pPr>
            <a:endParaRPr lang="en-US" sz="1700" dirty="0">
              <a:solidFill>
                <a:srgbClr val="CC6600"/>
              </a:solidFill>
            </a:endParaRPr>
          </a:p>
          <a:p>
            <a:pPr marL="342900" indent="-342900" eaLnBrk="1" hangingPunct="1">
              <a:spcBef>
                <a:spcPct val="50000"/>
              </a:spcBef>
              <a:buClr>
                <a:schemeClr val="hlink"/>
              </a:buClr>
              <a:buFont typeface="Wingdings" pitchFamily="2" charset="2"/>
              <a:buNone/>
            </a:pPr>
            <a:r>
              <a:rPr lang="en-US" sz="1000" dirty="0">
                <a:solidFill>
                  <a:srgbClr val="4D4D4D"/>
                </a:solidFill>
                <a:latin typeface="Arial" charset="0"/>
              </a:rPr>
              <a:t>	</a:t>
            </a:r>
            <a:r>
              <a:rPr lang="en-US" sz="1000" b="1" dirty="0">
                <a:solidFill>
                  <a:srgbClr val="4D4D4D"/>
                </a:solidFill>
                <a:latin typeface="Arial" charset="0"/>
              </a:rPr>
              <a:t>themes include</a:t>
            </a:r>
            <a:r>
              <a:rPr lang="en-US" sz="1000" dirty="0">
                <a:solidFill>
                  <a:srgbClr val="4D4D4D"/>
                </a:solidFill>
                <a:latin typeface="Arial" charset="0"/>
              </a:rPr>
              <a:t>: knowledge discovery, visual processing, pervasive computing, software systems development, security and privacy, broadband communication, grid computing, collaborative computing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657600" y="457200"/>
            <a:ext cx="5257800" cy="1219200"/>
          </a:xfrm>
        </p:spPr>
        <p:txBody>
          <a:bodyPr/>
          <a:lstStyle/>
          <a:p>
            <a:pPr eaLnBrk="1" hangingPunct="1"/>
            <a:r>
              <a:rPr lang="fr-CA" dirty="0" smtClean="0"/>
              <a:t>LCT </a:t>
            </a:r>
            <a:r>
              <a:rPr lang="fr-CA" dirty="0" smtClean="0"/>
              <a:t>Recherche</a:t>
            </a:r>
            <a:r>
              <a:rPr lang="fr-CA" dirty="0" smtClean="0"/>
              <a:t/>
            </a:r>
            <a:br>
              <a:rPr lang="fr-CA" dirty="0" smtClean="0"/>
            </a:br>
            <a:r>
              <a:rPr lang="fr-FR" sz="2000" dirty="0">
                <a:solidFill>
                  <a:schemeClr val="bg1">
                    <a:lumMod val="50000"/>
                  </a:schemeClr>
                </a:solidFill>
              </a:rPr>
              <a:t>Technologies d'apprentissage et de collaboration</a:t>
            </a:r>
            <a:endParaRPr lang="en-CA" sz="2000" dirty="0" smtClean="0">
              <a:solidFill>
                <a:schemeClr val="bg1">
                  <a:lumMod val="50000"/>
                </a:schemeClr>
              </a:solidFill>
            </a:endParaRPr>
          </a:p>
        </p:txBody>
      </p:sp>
      <p:sp>
        <p:nvSpPr>
          <p:cNvPr id="7171" name="Content Placeholder 2"/>
          <p:cNvSpPr>
            <a:spLocks noGrp="1"/>
          </p:cNvSpPr>
          <p:nvPr>
            <p:ph idx="1"/>
          </p:nvPr>
        </p:nvSpPr>
        <p:spPr>
          <a:xfrm>
            <a:off x="304800" y="1905000"/>
            <a:ext cx="4495800" cy="4267200"/>
          </a:xfrm>
        </p:spPr>
        <p:txBody>
          <a:bodyPr/>
          <a:lstStyle/>
          <a:p>
            <a:pPr eaLnBrk="1" hangingPunct="1"/>
            <a:r>
              <a:rPr lang="en-CA" dirty="0" smtClean="0"/>
              <a:t>Moncton</a:t>
            </a:r>
            <a:endParaRPr lang="en-CA" dirty="0" smtClean="0"/>
          </a:p>
          <a:p>
            <a:pPr lvl="1" eaLnBrk="1" hangingPunct="1"/>
            <a:r>
              <a:rPr lang="en-CA" dirty="0" smtClean="0"/>
              <a:t>U de Moncton campus</a:t>
            </a:r>
          </a:p>
          <a:p>
            <a:pPr eaLnBrk="1" hangingPunct="1"/>
            <a:r>
              <a:rPr lang="en-CA" dirty="0" smtClean="0"/>
              <a:t>10 </a:t>
            </a:r>
            <a:r>
              <a:rPr lang="en-CA" dirty="0" smtClean="0"/>
              <a:t>+ staff</a:t>
            </a:r>
          </a:p>
          <a:p>
            <a:pPr lvl="1" eaLnBrk="1" hangingPunct="1"/>
            <a:r>
              <a:rPr lang="en-CA" dirty="0" smtClean="0"/>
              <a:t>2 </a:t>
            </a:r>
            <a:r>
              <a:rPr lang="en-CA" dirty="0" smtClean="0"/>
              <a:t>Ottawa</a:t>
            </a:r>
          </a:p>
          <a:p>
            <a:pPr lvl="1" eaLnBrk="1" hangingPunct="1"/>
            <a:r>
              <a:rPr lang="en-CA" dirty="0" smtClean="0"/>
              <a:t>2 Fredericton</a:t>
            </a:r>
          </a:p>
          <a:p>
            <a:pPr lvl="1" eaLnBrk="1" hangingPunct="1"/>
            <a:r>
              <a:rPr lang="en-CA" dirty="0"/>
              <a:t>6</a:t>
            </a:r>
            <a:r>
              <a:rPr lang="en-CA" dirty="0" smtClean="0"/>
              <a:t> </a:t>
            </a:r>
            <a:r>
              <a:rPr lang="en-CA" dirty="0" smtClean="0"/>
              <a:t>+ Moncton</a:t>
            </a:r>
          </a:p>
        </p:txBody>
      </p:sp>
      <p:pic>
        <p:nvPicPr>
          <p:cNvPr id="7172" name="Picture 7" descr="building_aerial"/>
          <p:cNvPicPr>
            <a:picLocks noChangeAspect="1" noChangeArrowheads="1"/>
          </p:cNvPicPr>
          <p:nvPr/>
        </p:nvPicPr>
        <p:blipFill>
          <a:blip r:embed="rId3" cstate="print"/>
          <a:srcRect b="12521"/>
          <a:stretch>
            <a:fillRect/>
          </a:stretch>
        </p:blipFill>
        <p:spPr bwMode="auto">
          <a:xfrm>
            <a:off x="5022850" y="4357688"/>
            <a:ext cx="3816350" cy="2111375"/>
          </a:xfrm>
          <a:prstGeom prst="rect">
            <a:avLst/>
          </a:prstGeom>
          <a:noFill/>
          <a:ln w="9525">
            <a:noFill/>
            <a:miter lim="800000"/>
            <a:headEnd/>
            <a:tailEnd/>
          </a:ln>
        </p:spPr>
      </p:pic>
      <p:pic>
        <p:nvPicPr>
          <p:cNvPr id="7173" name="Picture 8" descr="building_facade"/>
          <p:cNvPicPr>
            <a:picLocks noChangeAspect="1" noChangeArrowheads="1"/>
          </p:cNvPicPr>
          <p:nvPr/>
        </p:nvPicPr>
        <p:blipFill>
          <a:blip r:embed="rId4" cstate="print"/>
          <a:srcRect b="12521"/>
          <a:stretch>
            <a:fillRect/>
          </a:stretch>
        </p:blipFill>
        <p:spPr bwMode="auto">
          <a:xfrm>
            <a:off x="5022850" y="2057400"/>
            <a:ext cx="3816350" cy="2109787"/>
          </a:xfrm>
          <a:prstGeom prst="rect">
            <a:avLst/>
          </a:prstGeom>
          <a:noFill/>
          <a:ln w="9525">
            <a:noFill/>
            <a:miter lim="800000"/>
            <a:headEnd/>
            <a:tailEnd/>
          </a:ln>
        </p:spPr>
      </p:pic>
      <p:pic>
        <p:nvPicPr>
          <p:cNvPr id="6" name="Picture 9" descr="space"/>
          <p:cNvPicPr>
            <a:picLocks noChangeAspect="1" noChangeArrowheads="1"/>
          </p:cNvPicPr>
          <p:nvPr/>
        </p:nvPicPr>
        <p:blipFill>
          <a:blip r:embed="rId5" cstate="print"/>
          <a:srcRect/>
          <a:stretch>
            <a:fillRect/>
          </a:stretch>
        </p:blipFill>
        <p:spPr bwMode="auto">
          <a:xfrm>
            <a:off x="1466852" y="4367217"/>
            <a:ext cx="3360976" cy="2100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p:txBody>
          <a:bodyPr/>
          <a:lstStyle/>
          <a:p>
            <a:r>
              <a:rPr lang="en-CA" dirty="0" smtClean="0"/>
              <a:t>SynergiC3</a:t>
            </a:r>
          </a:p>
          <a:p>
            <a:pPr lvl="1"/>
            <a:r>
              <a:rPr lang="en-US" dirty="0" smtClean="0"/>
              <a:t>e-Learning productivity enhancement framework (content production)</a:t>
            </a:r>
          </a:p>
          <a:p>
            <a:pPr lvl="1"/>
            <a:r>
              <a:rPr lang="en-US" dirty="0" smtClean="0"/>
              <a:t>Front end to an LCMS</a:t>
            </a:r>
          </a:p>
          <a:p>
            <a:r>
              <a:rPr lang="en-US" dirty="0" smtClean="0"/>
              <a:t>CMSF – Cognitive Modeling Simulation Framework</a:t>
            </a:r>
          </a:p>
          <a:p>
            <a:pPr lvl="1"/>
            <a:r>
              <a:rPr lang="fr-CA" dirty="0" smtClean="0"/>
              <a:t>One focus: building intelligent agents </a:t>
            </a:r>
            <a:r>
              <a:rPr lang="fr-CA" dirty="0" err="1" smtClean="0"/>
              <a:t>into</a:t>
            </a:r>
            <a:r>
              <a:rPr lang="fr-CA" dirty="0" smtClean="0"/>
              <a:t> </a:t>
            </a:r>
            <a:r>
              <a:rPr lang="fr-CA" dirty="0" err="1" smtClean="0"/>
              <a:t>game</a:t>
            </a:r>
            <a:r>
              <a:rPr lang="fr-CA" dirty="0" smtClean="0"/>
              <a:t>-</a:t>
            </a:r>
            <a:r>
              <a:rPr lang="fr-CA" dirty="0" err="1" smtClean="0"/>
              <a:t>based</a:t>
            </a:r>
            <a:r>
              <a:rPr lang="fr-CA" dirty="0" smtClean="0"/>
              <a:t> training</a:t>
            </a:r>
            <a:endParaRPr lang="en-US" dirty="0" smtClean="0"/>
          </a:p>
          <a:p>
            <a:r>
              <a:rPr lang="en-CA" dirty="0" smtClean="0"/>
              <a:t>PLE – Personal Learning Environments</a:t>
            </a:r>
          </a:p>
          <a:p>
            <a:pPr lvl="1"/>
            <a:r>
              <a:rPr lang="en-US" dirty="0" smtClean="0"/>
              <a:t>Bridging the “informal” with the “formal” sides of learning</a:t>
            </a:r>
          </a:p>
          <a:p>
            <a:r>
              <a:rPr lang="en-US" dirty="0" smtClean="0"/>
              <a:t>DND’s IRET (Immersive Reflexive Engagement Trainer)</a:t>
            </a:r>
          </a:p>
          <a:p>
            <a:pPr lvl="1"/>
            <a:r>
              <a:rPr lang="en-US" dirty="0" smtClean="0"/>
              <a:t>ILT for CTS: Simulation based training of troops</a:t>
            </a:r>
          </a:p>
          <a:p>
            <a:r>
              <a:rPr lang="en-US" dirty="0" err="1" smtClean="0"/>
              <a:t>MDXtract</a:t>
            </a:r>
            <a:r>
              <a:rPr lang="en-US" dirty="0" smtClean="0"/>
              <a:t> – Automated MD extraction for legacy assets</a:t>
            </a:r>
          </a:p>
          <a:p>
            <a:pPr lvl="1"/>
            <a:r>
              <a:rPr lang="en-US" dirty="0" smtClean="0"/>
              <a:t>To help discover legacy assets (i.e. non-described assets)</a:t>
            </a:r>
          </a:p>
          <a:p>
            <a:pPr lvl="1"/>
            <a:endParaRPr lang="en-US" dirty="0" smtClean="0"/>
          </a:p>
        </p:txBody>
      </p:sp>
      <p:sp>
        <p:nvSpPr>
          <p:cNvPr id="11267" name="Title 3"/>
          <p:cNvSpPr>
            <a:spLocks noGrp="1"/>
          </p:cNvSpPr>
          <p:nvPr>
            <p:ph type="title"/>
          </p:nvPr>
        </p:nvSpPr>
        <p:spPr/>
        <p:txBody>
          <a:bodyPr/>
          <a:lstStyle/>
          <a:p>
            <a:r>
              <a:rPr lang="en-CA" dirty="0" smtClean="0"/>
              <a:t>several projects</a:t>
            </a:r>
            <a:br>
              <a:rPr lang="en-CA" dirty="0" smtClean="0"/>
            </a:br>
            <a:r>
              <a:rPr lang="en-CA" sz="2000" dirty="0" smtClean="0">
                <a:solidFill>
                  <a:schemeClr val="bg1">
                    <a:lumMod val="50000"/>
                  </a:schemeClr>
                </a:solidFill>
              </a:rPr>
              <a:t>a sampling within the L&amp;CT 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r-FR" dirty="0"/>
              <a:t>d'autres initiatives</a:t>
            </a:r>
            <a:r>
              <a:rPr lang="en-CA" dirty="0" smtClean="0"/>
              <a:t/>
            </a:r>
            <a:br>
              <a:rPr lang="en-CA" dirty="0" smtClean="0"/>
            </a:br>
            <a:r>
              <a:rPr lang="en-CA" sz="2000" dirty="0" smtClean="0">
                <a:solidFill>
                  <a:schemeClr val="bg1">
                    <a:lumMod val="50000"/>
                  </a:schemeClr>
                </a:solidFill>
              </a:rPr>
              <a:t>through the years</a:t>
            </a:r>
            <a:endParaRPr lang="en-CA" sz="2000" dirty="0" smtClean="0">
              <a:solidFill>
                <a:schemeClr val="bg1">
                  <a:lumMod val="50000"/>
                </a:schemeClr>
              </a:solidFill>
            </a:endParaRPr>
          </a:p>
        </p:txBody>
      </p:sp>
      <p:sp>
        <p:nvSpPr>
          <p:cNvPr id="12291" name="Rectangle 3"/>
          <p:cNvSpPr>
            <a:spLocks noGrp="1" noChangeArrowheads="1"/>
          </p:cNvSpPr>
          <p:nvPr>
            <p:ph type="body" idx="1"/>
          </p:nvPr>
        </p:nvSpPr>
        <p:spPr/>
        <p:txBody>
          <a:bodyPr/>
          <a:lstStyle/>
          <a:p>
            <a:pPr lvl="1"/>
            <a:r>
              <a:rPr lang="en-US" dirty="0" err="1" smtClean="0">
                <a:solidFill>
                  <a:schemeClr val="tx1"/>
                </a:solidFill>
              </a:rPr>
              <a:t>OLDaily</a:t>
            </a:r>
            <a:endParaRPr lang="en-US" dirty="0" smtClean="0">
              <a:solidFill>
                <a:schemeClr val="tx1"/>
              </a:solidFill>
            </a:endParaRPr>
          </a:p>
          <a:p>
            <a:pPr lvl="1"/>
            <a:r>
              <a:rPr lang="en-US" dirty="0" smtClean="0">
                <a:solidFill>
                  <a:schemeClr val="tx1"/>
                </a:solidFill>
              </a:rPr>
              <a:t>CCL (Canadian Council on Learning)</a:t>
            </a:r>
          </a:p>
          <a:p>
            <a:pPr lvl="1"/>
            <a:r>
              <a:rPr lang="en-US" dirty="0" smtClean="0">
                <a:solidFill>
                  <a:schemeClr val="tx1"/>
                </a:solidFill>
              </a:rPr>
              <a:t>PATS (Projects and Activities Tracking System)</a:t>
            </a:r>
          </a:p>
          <a:p>
            <a:pPr lvl="1"/>
            <a:r>
              <a:rPr lang="en-US" dirty="0" err="1" smtClean="0"/>
              <a:t>VELtic</a:t>
            </a:r>
            <a:r>
              <a:rPr lang="en-US" dirty="0" smtClean="0"/>
              <a:t> (</a:t>
            </a:r>
            <a:r>
              <a:rPr lang="en-US" dirty="0" smtClean="0">
                <a:hlinkClick r:id="rId3"/>
              </a:rPr>
              <a:t>http://www.veltic.ca</a:t>
            </a:r>
            <a:r>
              <a:rPr lang="en-US" dirty="0" smtClean="0"/>
              <a:t>, U of Ottawa, SSHRC)</a:t>
            </a:r>
          </a:p>
          <a:p>
            <a:pPr lvl="1"/>
            <a:r>
              <a:rPr lang="en-US" dirty="0" err="1" smtClean="0"/>
              <a:t>Créatic</a:t>
            </a:r>
            <a:r>
              <a:rPr lang="en-US" dirty="0" smtClean="0"/>
              <a:t> (</a:t>
            </a:r>
            <a:r>
              <a:rPr lang="en-US" dirty="0" smtClean="0">
                <a:hlinkClick r:id="rId4"/>
              </a:rPr>
              <a:t>http://www.creatic.ca</a:t>
            </a:r>
            <a:r>
              <a:rPr lang="en-US" dirty="0" smtClean="0"/>
              <a:t>, U de M)</a:t>
            </a:r>
          </a:p>
          <a:p>
            <a:pPr lvl="1"/>
            <a:r>
              <a:rPr lang="en-US" dirty="0" smtClean="0"/>
              <a:t>Learning Networks (merged with PLE)</a:t>
            </a:r>
          </a:p>
          <a:p>
            <a:pPr lvl="2"/>
            <a:r>
              <a:rPr lang="en-US" dirty="0" err="1" smtClean="0"/>
              <a:t>Edu_RSS</a:t>
            </a:r>
            <a:r>
              <a:rPr lang="en-US" dirty="0" smtClean="0"/>
              <a:t>, DLORN, RSS_LOM, LO-XSLT, DDRM, </a:t>
            </a:r>
            <a:r>
              <a:rPr lang="en-US" dirty="0" err="1" smtClean="0"/>
              <a:t>gRSShopper</a:t>
            </a:r>
            <a:endParaRPr lang="en-US" dirty="0" smtClean="0"/>
          </a:p>
          <a:p>
            <a:pPr lvl="1"/>
            <a:r>
              <a:rPr lang="en-US" dirty="0" smtClean="0"/>
              <a:t>Immersive 3D learning environments (NBCC Bathurst, U de M)</a:t>
            </a:r>
          </a:p>
          <a:p>
            <a:pPr lvl="1"/>
            <a:r>
              <a:rPr lang="en-US" dirty="0" smtClean="0"/>
              <a:t>Blogs in Schools (with U de M, C@HM)</a:t>
            </a:r>
          </a:p>
          <a:p>
            <a:pPr lvl="1"/>
            <a:r>
              <a:rPr lang="en-US" dirty="0" err="1" smtClean="0"/>
              <a:t>LCeL</a:t>
            </a:r>
            <a:r>
              <a:rPr lang="en-US" dirty="0" smtClean="0"/>
              <a:t> (Learner Centric e-Learning, </a:t>
            </a:r>
            <a:r>
              <a:rPr lang="en-US" dirty="0" err="1" smtClean="0"/>
              <a:t>Innovatia</a:t>
            </a:r>
            <a:r>
              <a:rPr lang="en-US" dirty="0" smtClean="0"/>
              <a:t> AIF)</a:t>
            </a:r>
          </a:p>
          <a:p>
            <a:pPr lvl="1"/>
            <a:r>
              <a:rPr lang="en-US" dirty="0" smtClean="0"/>
              <a:t>ÉDUCAM (</a:t>
            </a:r>
            <a:r>
              <a:rPr lang="en-US" dirty="0" err="1" smtClean="0"/>
              <a:t>Éducation</a:t>
            </a:r>
            <a:r>
              <a:rPr lang="en-US" dirty="0" smtClean="0"/>
              <a:t> par </a:t>
            </a:r>
            <a:r>
              <a:rPr lang="en-US" dirty="0" err="1" smtClean="0"/>
              <a:t>apprentissage</a:t>
            </a:r>
            <a:r>
              <a:rPr lang="en-US" dirty="0" smtClean="0"/>
              <a:t> mobile, CFORP | SAMFO)</a:t>
            </a:r>
          </a:p>
          <a:p>
            <a:pPr lvl="1"/>
            <a:r>
              <a:rPr lang="en-US" dirty="0" smtClean="0"/>
              <a:t>ADOP (</a:t>
            </a:r>
            <a:r>
              <a:rPr lang="en-US" dirty="0" err="1" smtClean="0"/>
              <a:t>Accès</a:t>
            </a:r>
            <a:r>
              <a:rPr lang="en-US" dirty="0" smtClean="0"/>
              <a:t> direct à un </a:t>
            </a:r>
            <a:r>
              <a:rPr lang="en-US" dirty="0" err="1" smtClean="0"/>
              <a:t>ordinateur</a:t>
            </a:r>
            <a:r>
              <a:rPr lang="en-US" dirty="0" smtClean="0"/>
              <a:t> </a:t>
            </a:r>
            <a:r>
              <a:rPr lang="en-US" dirty="0" err="1" smtClean="0"/>
              <a:t>portatif</a:t>
            </a:r>
            <a:r>
              <a:rPr lang="en-US" dirty="0" smtClean="0"/>
              <a:t>, “NBED laptops”)</a:t>
            </a:r>
          </a:p>
          <a:p>
            <a:pPr lvl="1"/>
            <a:r>
              <a:rPr lang="en-US" dirty="0" err="1" smtClean="0"/>
              <a:t>eduSource</a:t>
            </a:r>
            <a:r>
              <a:rPr lang="en-US" dirty="0" smtClean="0"/>
              <a:t> (pan Canadian)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2" descr="iit_f_t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imaritimes.png"/>
          <p:cNvPicPr>
            <a:picLocks noChangeAspect="1"/>
          </p:cNvPicPr>
          <p:nvPr/>
        </p:nvPicPr>
        <p:blipFill>
          <a:blip r:embed="rId3" cstate="print"/>
          <a:stretch>
            <a:fillRect/>
          </a:stretch>
        </p:blipFill>
        <p:spPr>
          <a:xfrm>
            <a:off x="3962400" y="2819400"/>
            <a:ext cx="4572000" cy="381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219" name="Rectangle 4"/>
          <p:cNvSpPr>
            <a:spLocks noGrp="1" noChangeArrowheads="1"/>
          </p:cNvSpPr>
          <p:nvPr>
            <p:ph type="title"/>
          </p:nvPr>
        </p:nvSpPr>
        <p:spPr>
          <a:xfrm>
            <a:off x="3505200" y="457200"/>
            <a:ext cx="5410200" cy="1219200"/>
          </a:xfrm>
        </p:spPr>
        <p:txBody>
          <a:bodyPr/>
          <a:lstStyle/>
          <a:p>
            <a:pPr eaLnBrk="1" hangingPunct="1"/>
            <a:r>
              <a:rPr lang="en-US" dirty="0" smtClean="0"/>
              <a:t>why LCT?</a:t>
            </a:r>
            <a:r>
              <a:rPr lang="en-US" sz="2000" dirty="0" smtClean="0">
                <a:solidFill>
                  <a:schemeClr val="bg1">
                    <a:lumMod val="50000"/>
                  </a:schemeClr>
                </a:solidFill>
              </a:rPr>
              <a:t/>
            </a:r>
            <a:br>
              <a:rPr lang="en-US" sz="2000" dirty="0" smtClean="0">
                <a:solidFill>
                  <a:schemeClr val="bg1">
                    <a:lumMod val="50000"/>
                  </a:schemeClr>
                </a:solidFill>
              </a:rPr>
            </a:br>
            <a:r>
              <a:rPr lang="en-US" sz="2000" dirty="0" smtClean="0">
                <a:solidFill>
                  <a:schemeClr val="bg1">
                    <a:lumMod val="50000"/>
                  </a:schemeClr>
                </a:solidFill>
              </a:rPr>
              <a:t>an example: learning conditions in rural regions as compared to those in urban regions</a:t>
            </a:r>
          </a:p>
        </p:txBody>
      </p:sp>
      <p:sp>
        <p:nvSpPr>
          <p:cNvPr id="9220" name="Rectangle 5"/>
          <p:cNvSpPr>
            <a:spLocks noGrp="1" noChangeArrowheads="1"/>
          </p:cNvSpPr>
          <p:nvPr>
            <p:ph type="body" idx="1"/>
          </p:nvPr>
        </p:nvSpPr>
        <p:spPr/>
        <p:txBody>
          <a:bodyPr/>
          <a:lstStyle/>
          <a:p>
            <a:pPr eaLnBrk="1" hangingPunct="1"/>
            <a:r>
              <a:rPr lang="en-US" smtClean="0"/>
              <a:t>CCL’s Composite Learning Index (2008)</a:t>
            </a:r>
          </a:p>
          <a:p>
            <a:pPr lvl="1" eaLnBrk="1" hangingPunct="1"/>
            <a:r>
              <a:rPr lang="en-US" sz="1600" smtClean="0"/>
              <a:t>Canadian Council on Learning: “</a:t>
            </a:r>
            <a:r>
              <a:rPr lang="en-US" sz="1600" i="1" smtClean="0"/>
              <a:t>The Composite Learning Index (CLI) … provides an annual measure of Canada’s performance in a number of areas related to lifelong learning</a:t>
            </a:r>
            <a:r>
              <a:rPr lang="en-US" sz="1600" smtClean="0"/>
              <a:t>” (</a:t>
            </a:r>
            <a:r>
              <a:rPr lang="en-US" sz="1600" smtClean="0">
                <a:hlinkClick r:id="rId4"/>
              </a:rPr>
              <a:t>http://www.ccl-cca.ca/ccl/reports/cli</a:t>
            </a:r>
            <a:r>
              <a:rPr lang="en-US" sz="1600" smtClean="0"/>
              <a:t>). </a:t>
            </a:r>
          </a:p>
        </p:txBody>
      </p:sp>
      <p:pic>
        <p:nvPicPr>
          <p:cNvPr id="9221" name="Picture 5" descr="legende.png"/>
          <p:cNvPicPr>
            <a:picLocks noChangeAspect="1"/>
          </p:cNvPicPr>
          <p:nvPr/>
        </p:nvPicPr>
        <p:blipFill>
          <a:blip r:embed="rId5" cstate="print"/>
          <a:srcRect/>
          <a:stretch>
            <a:fillRect/>
          </a:stretch>
        </p:blipFill>
        <p:spPr bwMode="auto">
          <a:xfrm>
            <a:off x="990600" y="4648200"/>
            <a:ext cx="863600" cy="1727200"/>
          </a:xfrm>
          <a:prstGeom prst="rect">
            <a:avLst/>
          </a:prstGeom>
          <a:noFill/>
          <a:ln w="9525">
            <a:noFill/>
            <a:miter lim="800000"/>
            <a:headEnd/>
            <a:tailEnd/>
          </a:ln>
        </p:spPr>
      </p:pic>
      <p:pic>
        <p:nvPicPr>
          <p:cNvPr id="7" name="Picture 6" descr="clicanada.png"/>
          <p:cNvPicPr>
            <a:picLocks noChangeAspect="1"/>
          </p:cNvPicPr>
          <p:nvPr/>
        </p:nvPicPr>
        <p:blipFill>
          <a:blip r:embed="rId6" cstate="print"/>
          <a:stretch>
            <a:fillRect/>
          </a:stretch>
        </p:blipFill>
        <p:spPr>
          <a:xfrm>
            <a:off x="1600200" y="3352800"/>
            <a:ext cx="3017520" cy="2514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003_NRC_Custom_E">
  <a:themeElements>
    <a:clrScheme name="H003_NRC_Custom_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E4856"/>
      </a:hlink>
      <a:folHlink>
        <a:srgbClr val="EE4856"/>
      </a:folHlink>
    </a:clrScheme>
    <a:fontScheme name="H003_NRC_Custom_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5F5F5F"/>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5F5F5F"/>
            </a:solidFill>
            <a:effectLst/>
            <a:latin typeface="Georgia" pitchFamily="18" charset="0"/>
          </a:defRPr>
        </a:defPPr>
      </a:lstStyle>
    </a:lnDef>
  </a:objectDefaults>
  <a:extraClrSchemeLst>
    <a:extraClrScheme>
      <a:clrScheme name="H003_NRC_Custom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003_NRC_Custom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003_NRC_Custom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003_NRC_Custom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003_NRC_Custom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003_NRC_Custom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003_NRC_Custom_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003_NRC_Custom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003_NRC_Custom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003_NRC_Custom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003_NRC_Custom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003_NRC_Custom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003_NRC_Custom_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E4856"/>
        </a:hlink>
        <a:folHlink>
          <a:srgbClr val="EE4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6373</TotalTime>
  <Words>729</Words>
  <Application>Microsoft Office PowerPoint</Application>
  <PresentationFormat>On-screen Show (4:3)</PresentationFormat>
  <Paragraphs>115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H003_NRC_Custom_E</vt:lpstr>
      <vt:lpstr>LCT Groupe de recherche Technologies d'apprentissage et de collaboration | 2013.02.04</vt:lpstr>
      <vt:lpstr>Le CNRC une présence pancanadienne http://www.nrc-cnrc.gc.ca </vt:lpstr>
      <vt:lpstr>IIT – 3 locations Technologies d'apprentissage et de collaboration</vt:lpstr>
      <vt:lpstr>LCT Recherche Technologies d'apprentissage et de collaboration</vt:lpstr>
      <vt:lpstr>several projects a sampling within the L&amp;CT RG</vt:lpstr>
      <vt:lpstr>d'autres initiatives through the years</vt:lpstr>
      <vt:lpstr>PowerPoint Presentation</vt:lpstr>
      <vt:lpstr>why LCT? an example: learning conditions in rural regions as compared to those in urban regions</vt:lpstr>
    </vt:vector>
  </TitlesOfParts>
  <Company>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Rod Savoie</dc:creator>
  <cp:lastModifiedBy>Stephen Downes</cp:lastModifiedBy>
  <cp:revision>357</cp:revision>
  <dcterms:created xsi:type="dcterms:W3CDTF">2004-12-07T15:21:03Z</dcterms:created>
  <dcterms:modified xsi:type="dcterms:W3CDTF">2013-02-04T17:10:40Z</dcterms:modified>
</cp:coreProperties>
</file>