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8" r:id="rId3"/>
    <p:sldId id="257" r:id="rId4"/>
    <p:sldId id="272" r:id="rId5"/>
    <p:sldId id="258" r:id="rId6"/>
    <p:sldId id="261" r:id="rId7"/>
    <p:sldId id="276" r:id="rId8"/>
    <p:sldId id="262" r:id="rId9"/>
    <p:sldId id="278" r:id="rId10"/>
    <p:sldId id="263" r:id="rId11"/>
    <p:sldId id="273" r:id="rId12"/>
    <p:sldId id="259" r:id="rId13"/>
    <p:sldId id="264" r:id="rId14"/>
    <p:sldId id="280" r:id="rId15"/>
    <p:sldId id="265" r:id="rId16"/>
    <p:sldId id="266" r:id="rId17"/>
    <p:sldId id="279" r:id="rId18"/>
    <p:sldId id="274" r:id="rId19"/>
    <p:sldId id="260" r:id="rId20"/>
    <p:sldId id="267" r:id="rId21"/>
    <p:sldId id="268" r:id="rId22"/>
    <p:sldId id="269" r:id="rId23"/>
    <p:sldId id="284" r:id="rId24"/>
    <p:sldId id="270" r:id="rId25"/>
    <p:sldId id="275" r:id="rId26"/>
    <p:sldId id="285" r:id="rId27"/>
    <p:sldId id="286" r:id="rId28"/>
    <p:sldId id="287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6" d="100"/>
          <a:sy n="106" d="100"/>
        </p:scale>
        <p:origin x="-98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534E5-6199-AA49-A4D9-D691B012A874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C0685-31EB-014A-A967-168C408D4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Bates: “MOOCs themselves are highly dependent, as Stephen acknowledges, on students already having a high level of understanding and an ability to learn independently, and to think critically.”</a:t>
            </a:r>
          </a:p>
          <a:p>
            <a:pPr marL="0" indent="0">
              <a:buNone/>
            </a:pPr>
            <a:r>
              <a:rPr lang="en-US" dirty="0" smtClean="0"/>
              <a:t>Formal education should be  “developing and fostering such abilities so that learners can participate meaningfully in MOOCs and other forms of self-learning.”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4ABF-08A5-914D-AABE-BF49A572DC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8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6EED-26D1-EA48-8DBA-B101024F374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4FBE-86C3-B04A-9A56-AD4E3C7D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8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6EED-26D1-EA48-8DBA-B101024F374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4FBE-86C3-B04A-9A56-AD4E3C7D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8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6EED-26D1-EA48-8DBA-B101024F374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4FBE-86C3-B04A-9A56-AD4E3C7D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6EED-26D1-EA48-8DBA-B101024F374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4FBE-86C3-B04A-9A56-AD4E3C7D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8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6EED-26D1-EA48-8DBA-B101024F374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4FBE-86C3-B04A-9A56-AD4E3C7D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6EED-26D1-EA48-8DBA-B101024F374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4FBE-86C3-B04A-9A56-AD4E3C7D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3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6EED-26D1-EA48-8DBA-B101024F374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4FBE-86C3-B04A-9A56-AD4E3C7D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6EED-26D1-EA48-8DBA-B101024F374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4FBE-86C3-B04A-9A56-AD4E3C7D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5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6EED-26D1-EA48-8DBA-B101024F374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4FBE-86C3-B04A-9A56-AD4E3C7D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6EED-26D1-EA48-8DBA-B101024F374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4FBE-86C3-B04A-9A56-AD4E3C7D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9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6EED-26D1-EA48-8DBA-B101024F374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A4FBE-86C3-B04A-9A56-AD4E3C7D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26EED-26D1-EA48-8DBA-B101024F374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4FBE-86C3-B04A-9A56-AD4E3C7D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8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nybates.ca/2012/03/03/more-reflections-on-moocs-and-mitx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.org/blog/Lists/Posts/Post.aspx?ID=13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ownes.ca/presentation/30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avecormier.com/edblog/2012/03/04/seeing-rhizomatic-learning-and-moocs-through-the-lens-of-the-cynefin-framewor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uifaijohnmak.wordpress.com/2009/10/23/cck09-metaphors-for-the-social-ecosystem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W3gMGqcZQ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8avYQ5ZqM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05 at 8.07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0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378" y="340874"/>
            <a:ext cx="4189955" cy="3106664"/>
          </a:xfrm>
          <a:solidFill>
            <a:schemeClr val="tx1">
              <a:alpha val="21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bg1"/>
                </a:solidFill>
              </a:rPr>
              <a:t>The Virtual Learning Organization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378" y="3460801"/>
            <a:ext cx="4189955" cy="2605282"/>
          </a:xfrm>
          <a:solidFill>
            <a:schemeClr val="tx1">
              <a:alpha val="28000"/>
            </a:schemeClr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Stephen Downes</a:t>
            </a:r>
          </a:p>
          <a:p>
            <a:pPr algn="l"/>
            <a:r>
              <a:rPr lang="en-US" dirty="0" err="1" smtClean="0">
                <a:solidFill>
                  <a:schemeClr val="bg1"/>
                </a:solidFill>
              </a:rPr>
              <a:t>Ibagué</a:t>
            </a:r>
            <a:r>
              <a:rPr lang="en-US" dirty="0" smtClean="0">
                <a:solidFill>
                  <a:schemeClr val="bg1"/>
                </a:solidFill>
              </a:rPr>
              <a:t>, Colombia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December 5, 2012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 Factors in a MOOC</a:t>
            </a:r>
          </a:p>
          <a:p>
            <a:pPr lvl="1"/>
            <a:r>
              <a:rPr lang="en-US" dirty="0" smtClean="0"/>
              <a:t>Openness – open content, open technology, open discussion, open assessment</a:t>
            </a:r>
          </a:p>
          <a:p>
            <a:pPr lvl="1"/>
            <a:r>
              <a:rPr lang="en-US" dirty="0" smtClean="0"/>
              <a:t>Autonomy – self-determination of content, success, process, expertise</a:t>
            </a:r>
          </a:p>
          <a:p>
            <a:pPr lvl="1"/>
            <a:r>
              <a:rPr lang="en-US" dirty="0" smtClean="0"/>
              <a:t>Diversity – plurality of technologies, of resources and information, of perspectives, of expression</a:t>
            </a:r>
          </a:p>
          <a:p>
            <a:pPr lvl="1"/>
            <a:r>
              <a:rPr lang="en-US" dirty="0" smtClean="0"/>
              <a:t>Interactivity – emergent knowledge created by connections, no single voice or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2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236"/>
            <a:ext cx="7742220" cy="2077348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4400" dirty="0" smtClean="0"/>
              <a:t>2. The learning organization that is virtual</a:t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Picture 3" descr="Screen Shot 2012-12-05 at 8.1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34" y="2292447"/>
            <a:ext cx="6290664" cy="413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3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-514350">
              <a:buFont typeface="+mj-lt"/>
              <a:buAutoNum type="arabicPeriod" startAt="2"/>
            </a:pPr>
            <a:r>
              <a:rPr lang="en-US" sz="3200" dirty="0"/>
              <a:t>T</a:t>
            </a:r>
            <a:r>
              <a:rPr lang="en-US" sz="3200" dirty="0" smtClean="0"/>
              <a:t>he learning organization that is virtual</a:t>
            </a:r>
          </a:p>
          <a:p>
            <a:pPr marL="914400" lvl="2" indent="-514350"/>
            <a:r>
              <a:rPr lang="en-US" sz="3200" dirty="0" smtClean="0"/>
              <a:t>Learning organizations today are concrete</a:t>
            </a:r>
          </a:p>
          <a:p>
            <a:pPr marL="1828800" lvl="4" indent="-514350"/>
            <a:r>
              <a:rPr lang="en-US" sz="2800" dirty="0" smtClean="0"/>
              <a:t>they exist</a:t>
            </a:r>
          </a:p>
          <a:p>
            <a:pPr marL="1828800" lvl="4" indent="-514350"/>
            <a:r>
              <a:rPr lang="en-US" sz="2800" dirty="0" smtClean="0"/>
              <a:t>they have staff and funding structures</a:t>
            </a:r>
          </a:p>
          <a:p>
            <a:pPr marL="1828800" lvl="4" indent="-514350"/>
            <a:r>
              <a:rPr lang="en-US" sz="2800" dirty="0" smtClean="0"/>
              <a:t>they are physically based</a:t>
            </a:r>
          </a:p>
          <a:p>
            <a:pPr marL="914400" lvl="2" indent="-514350"/>
            <a:r>
              <a:rPr lang="en-US" sz="3200" dirty="0" smtClean="0"/>
              <a:t>The inherent conflict between hierarchical organizations and non-hierarchal learning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8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xMOOC</a:t>
            </a:r>
            <a:r>
              <a:rPr lang="en-US" dirty="0" smtClean="0"/>
              <a:t> and the </a:t>
            </a:r>
            <a:r>
              <a:rPr lang="en-US" dirty="0" err="1" smtClean="0"/>
              <a:t>cMOOC</a:t>
            </a:r>
            <a:endParaRPr lang="en-US" dirty="0" smtClean="0"/>
          </a:p>
          <a:p>
            <a:r>
              <a:rPr lang="en-US" dirty="0" smtClean="0"/>
              <a:t>The MIT and Stanford approach:</a:t>
            </a:r>
          </a:p>
          <a:p>
            <a:pPr lvl="1"/>
            <a:r>
              <a:rPr lang="en-US" sz="3200" dirty="0" smtClean="0"/>
              <a:t>one single course </a:t>
            </a:r>
            <a:r>
              <a:rPr lang="en-US" sz="3200" dirty="0" err="1" smtClean="0"/>
              <a:t>centre</a:t>
            </a:r>
            <a:r>
              <a:rPr lang="en-US" sz="3200" dirty="0" smtClean="0"/>
              <a:t>, run by experts</a:t>
            </a:r>
          </a:p>
          <a:p>
            <a:pPr lvl="1"/>
            <a:r>
              <a:rPr lang="en-US" sz="3200" dirty="0" smtClean="0"/>
              <a:t>open content, automated assessment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OERu</a:t>
            </a:r>
            <a:r>
              <a:rPr lang="en-US" dirty="0" smtClean="0"/>
              <a:t> ‘Logic Model’</a:t>
            </a:r>
          </a:p>
          <a:p>
            <a:r>
              <a:rPr lang="en-US" dirty="0" smtClean="0"/>
              <a:t>The new barriers</a:t>
            </a:r>
          </a:p>
          <a:p>
            <a:pPr lvl="1"/>
            <a:r>
              <a:rPr lang="en-US" sz="3200" dirty="0" smtClean="0"/>
              <a:t>payment for special tutoring</a:t>
            </a:r>
          </a:p>
          <a:p>
            <a:pPr lvl="1"/>
            <a:r>
              <a:rPr lang="en-US" sz="3200" dirty="0" smtClean="0"/>
              <a:t>payment for assessment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943208" y="6304002"/>
            <a:ext cx="749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http://www.tonybates.ca/2012/03/03/more-reflections-on-moocs-and-mitx/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7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876578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Dimensions of Openness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4578" cy="4525963"/>
          </a:xfrm>
        </p:spPr>
        <p:txBody>
          <a:bodyPr/>
          <a:lstStyle/>
          <a:p>
            <a:r>
              <a:rPr lang="en-US" dirty="0" smtClean="0"/>
              <a:t>Open Content / Resources</a:t>
            </a:r>
          </a:p>
          <a:p>
            <a:r>
              <a:rPr lang="en-US" dirty="0" smtClean="0"/>
              <a:t>Open Teaching / Open Classes</a:t>
            </a:r>
          </a:p>
          <a:p>
            <a:r>
              <a:rPr lang="en-US" dirty="0" smtClean="0"/>
              <a:t>Open Assessment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78" y="2178050"/>
            <a:ext cx="5048250" cy="39481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267428" y="6248400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dirty="0">
                <a:latin typeface="Calibri" charset="0"/>
                <a:hlinkClick r:id="rId3"/>
              </a:rPr>
              <a:t>http://www.col.org/blog/Lists/Posts/Post.aspx?ID=134</a:t>
            </a:r>
            <a:r>
              <a:rPr lang="en-CA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90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Managed Learning</a:t>
            </a:r>
          </a:p>
          <a:p>
            <a:pPr lvl="1"/>
            <a:r>
              <a:rPr lang="en-US" sz="3200" dirty="0" smtClean="0"/>
              <a:t>education as focused on outcomes</a:t>
            </a:r>
          </a:p>
          <a:p>
            <a:pPr lvl="1"/>
            <a:r>
              <a:rPr lang="en-US" sz="3200" dirty="0" smtClean="0"/>
              <a:t>standardized curricula</a:t>
            </a:r>
          </a:p>
          <a:p>
            <a:pPr lvl="2"/>
            <a:r>
              <a:rPr lang="en-US" sz="2800" dirty="0" smtClean="0"/>
              <a:t>defined as ‘competences’</a:t>
            </a:r>
          </a:p>
          <a:p>
            <a:pPr lvl="2"/>
            <a:r>
              <a:rPr lang="en-US" sz="2800" dirty="0" smtClean="0"/>
              <a:t>centralized testing</a:t>
            </a:r>
          </a:p>
          <a:p>
            <a:r>
              <a:rPr lang="en-US" dirty="0" smtClean="0"/>
              <a:t>Education in the Service of industry</a:t>
            </a:r>
          </a:p>
          <a:p>
            <a:pPr lvl="1"/>
            <a:r>
              <a:rPr lang="en-US" sz="3200" dirty="0" smtClean="0"/>
              <a:t>learning vs. ‘skills shortages’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8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Virtual Learning Organization</a:t>
            </a:r>
          </a:p>
          <a:p>
            <a:pPr lvl="1"/>
            <a:r>
              <a:rPr lang="en-US" dirty="0" smtClean="0"/>
              <a:t>Learning networks live in a domain in between institutions</a:t>
            </a:r>
          </a:p>
          <a:p>
            <a:pPr lvl="1"/>
            <a:r>
              <a:rPr lang="en-US" dirty="0" smtClean="0"/>
              <a:t>Points of interaction exist</a:t>
            </a:r>
          </a:p>
          <a:p>
            <a:pPr lvl="2"/>
            <a:r>
              <a:rPr lang="en-US" sz="2800" dirty="0" smtClean="0"/>
              <a:t>institutions contribute content, expertise</a:t>
            </a:r>
          </a:p>
          <a:p>
            <a:pPr lvl="2"/>
            <a:r>
              <a:rPr lang="en-US" sz="2800" dirty="0" smtClean="0"/>
              <a:t>institutions recognize achievement</a:t>
            </a:r>
          </a:p>
          <a:p>
            <a:pPr lvl="1"/>
            <a:r>
              <a:rPr lang="en-US" dirty="0" smtClean="0"/>
              <a:t>New, distributed learning </a:t>
            </a:r>
            <a:r>
              <a:rPr lang="en-US" dirty="0" err="1" smtClean="0"/>
              <a:t>organziations</a:t>
            </a:r>
            <a:endParaRPr lang="en-US" dirty="0" smtClean="0"/>
          </a:p>
          <a:p>
            <a:pPr lvl="2"/>
            <a:r>
              <a:rPr lang="en-US" sz="2800" dirty="0" smtClean="0"/>
              <a:t>integrated with ‘real world’ activities</a:t>
            </a:r>
          </a:p>
          <a:p>
            <a:pPr lvl="2"/>
            <a:r>
              <a:rPr lang="en-US" sz="2800" dirty="0" smtClean="0"/>
              <a:t>‘success’ defined by performance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145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2125"/>
            <a:ext cx="8229600" cy="1237863"/>
          </a:xfrm>
        </p:spPr>
        <p:txBody>
          <a:bodyPr/>
          <a:lstStyle/>
          <a:p>
            <a:r>
              <a:rPr lang="en-US" dirty="0" smtClean="0"/>
              <a:t>A Rough Concept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88" y="1394746"/>
            <a:ext cx="5616403" cy="45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30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676"/>
            <a:ext cx="7303246" cy="1143000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4400" dirty="0" smtClean="0"/>
              <a:t>3. The virtual organization that learns</a:t>
            </a:r>
            <a:endParaRPr lang="en-US" sz="4400" dirty="0"/>
          </a:p>
        </p:txBody>
      </p:sp>
      <p:pic>
        <p:nvPicPr>
          <p:cNvPr id="4" name="Picture 3" descr="Screen Shot 2012-12-05 at 8.21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33" y="2217111"/>
            <a:ext cx="6416086" cy="419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5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18485" cy="4525963"/>
          </a:xfrm>
        </p:spPr>
        <p:txBody>
          <a:bodyPr/>
          <a:lstStyle/>
          <a:p>
            <a:pPr marL="514350" lvl="1" indent="-514350">
              <a:buFont typeface="+mj-lt"/>
              <a:buAutoNum type="arabicPeriod" startAt="3"/>
            </a:pPr>
            <a:r>
              <a:rPr lang="en-US" sz="3200" dirty="0"/>
              <a:t>T</a:t>
            </a:r>
            <a:r>
              <a:rPr lang="en-US" sz="3200" dirty="0" smtClean="0"/>
              <a:t>he virtual organization that learns</a:t>
            </a:r>
          </a:p>
          <a:p>
            <a:pPr marL="914400" lvl="2" indent="-514350"/>
            <a:r>
              <a:rPr lang="en-US" sz="2800" dirty="0" smtClean="0"/>
              <a:t>Traditional organizations:</a:t>
            </a:r>
          </a:p>
          <a:p>
            <a:pPr marL="1371600" lvl="3" indent="-514350"/>
            <a:r>
              <a:rPr lang="en-US" sz="2800" dirty="0" smtClean="0"/>
              <a:t>built on a founding principle</a:t>
            </a:r>
          </a:p>
          <a:p>
            <a:pPr marL="1371600" lvl="3" indent="-514350"/>
            <a:r>
              <a:rPr lang="en-US" sz="2800" dirty="0" smtClean="0"/>
              <a:t>establishes vision and mission</a:t>
            </a:r>
          </a:p>
          <a:p>
            <a:pPr marL="1371600" lvl="3" indent="-514350"/>
            <a:r>
              <a:rPr lang="en-US" sz="2800" dirty="0" smtClean="0"/>
              <a:t>direction from the </a:t>
            </a:r>
            <a:r>
              <a:rPr lang="en-US" sz="2800" dirty="0" err="1" smtClean="0"/>
              <a:t>centre</a:t>
            </a:r>
            <a:r>
              <a:rPr lang="en-US" sz="2800" dirty="0" smtClean="0"/>
              <a:t> to the edges</a:t>
            </a:r>
          </a:p>
          <a:p>
            <a:pPr marL="914400" lvl="2" indent="-514350"/>
            <a:r>
              <a:rPr lang="en-US" sz="2800" dirty="0" smtClean="0"/>
              <a:t>Criticism:</a:t>
            </a:r>
          </a:p>
          <a:p>
            <a:pPr marL="1371600" lvl="3" indent="-514350"/>
            <a:r>
              <a:rPr lang="en-US" sz="2800" dirty="0" smtClean="0"/>
              <a:t>susceptible to mismanagement</a:t>
            </a:r>
          </a:p>
          <a:p>
            <a:pPr marL="1371600" lvl="3" indent="-514350"/>
            <a:r>
              <a:rPr lang="en-US" sz="2800" dirty="0" smtClean="0"/>
              <a:t>unable to learn or adapt </a:t>
            </a:r>
          </a:p>
          <a:p>
            <a:pPr marL="1371600" lvl="3" indent="-514350"/>
            <a:r>
              <a:rPr lang="en-US" sz="2800" dirty="0" smtClean="0"/>
              <a:t>becomes corrupt and inbred</a:t>
            </a:r>
          </a:p>
          <a:p>
            <a:pPr marL="914400" lvl="2" indent="-514350"/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6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1578"/>
            <a:ext cx="8229600" cy="22845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Presentation: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2"/>
              </a:rPr>
              <a:t>http://www.downes.ca/presentation/308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Slides, Audio, etc.</a:t>
            </a:r>
            <a:endParaRPr lang="en-US" dirty="0"/>
          </a:p>
        </p:txBody>
      </p:sp>
      <p:pic>
        <p:nvPicPr>
          <p:cNvPr id="4" name="Picture 3" descr="Screen Shot 2012-12-05 at 9.04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97" y="557273"/>
            <a:ext cx="4998073" cy="31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72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Learning Happens</a:t>
            </a:r>
          </a:p>
          <a:p>
            <a:pPr lvl="1"/>
            <a:r>
              <a:rPr lang="en-US" sz="3200" dirty="0" smtClean="0"/>
              <a:t>what it is </a:t>
            </a:r>
            <a:r>
              <a:rPr lang="en-US" sz="3200" i="1" dirty="0" smtClean="0"/>
              <a:t>not</a:t>
            </a:r>
            <a:r>
              <a:rPr lang="en-US" sz="3200" dirty="0" smtClean="0"/>
              <a:t>: the communication of an idea from person to person, neuron to neuron</a:t>
            </a:r>
          </a:p>
          <a:p>
            <a:pPr marL="914400" lvl="2" indent="0">
              <a:buNone/>
            </a:pPr>
            <a:r>
              <a:rPr lang="en-US" sz="2800" dirty="0" smtClean="0"/>
              <a:t>(this is </a:t>
            </a:r>
            <a:r>
              <a:rPr lang="en-US" sz="2800" i="1" dirty="0" smtClean="0"/>
              <a:t>communication</a:t>
            </a:r>
            <a:r>
              <a:rPr lang="en-US" sz="2800" dirty="0" smtClean="0"/>
              <a:t>, not learning)</a:t>
            </a: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what it </a:t>
            </a:r>
            <a:r>
              <a:rPr lang="en-US" sz="3200" i="1" dirty="0" smtClean="0">
                <a:solidFill>
                  <a:prstClr val="black"/>
                </a:solidFill>
              </a:rPr>
              <a:t>is</a:t>
            </a:r>
            <a:r>
              <a:rPr lang="en-US" sz="3200" dirty="0" smtClean="0">
                <a:solidFill>
                  <a:prstClr val="black"/>
                </a:solidFill>
              </a:rPr>
              <a:t>: development of organizational states in response to input or stimulus</a:t>
            </a:r>
          </a:p>
          <a:p>
            <a:pPr lvl="2"/>
            <a:r>
              <a:rPr lang="en-US" sz="3200" dirty="0" smtClean="0">
                <a:solidFill>
                  <a:prstClr val="black"/>
                </a:solidFill>
              </a:rPr>
              <a:t>knowledge is </a:t>
            </a:r>
            <a:r>
              <a:rPr lang="en-US" sz="3200" i="1" dirty="0" smtClean="0">
                <a:solidFill>
                  <a:prstClr val="black"/>
                </a:solidFill>
              </a:rPr>
              <a:t>grown</a:t>
            </a:r>
            <a:r>
              <a:rPr lang="en-US" sz="3200" dirty="0" smtClean="0">
                <a:solidFill>
                  <a:prstClr val="black"/>
                </a:solidFill>
              </a:rPr>
              <a:t>, not created</a:t>
            </a:r>
          </a:p>
          <a:p>
            <a:pPr lvl="2"/>
            <a:r>
              <a:rPr lang="en-US" sz="3200" dirty="0" smtClean="0">
                <a:solidFill>
                  <a:prstClr val="black"/>
                </a:solidFill>
              </a:rPr>
              <a:t>we can </a:t>
            </a:r>
            <a:r>
              <a:rPr lang="en-US" sz="3200" i="1" dirty="0" smtClean="0">
                <a:solidFill>
                  <a:prstClr val="black"/>
                </a:solidFill>
              </a:rPr>
              <a:t>stimulate</a:t>
            </a:r>
            <a:r>
              <a:rPr lang="en-US" sz="3200" dirty="0" smtClean="0">
                <a:solidFill>
                  <a:prstClr val="black"/>
                </a:solidFill>
              </a:rPr>
              <a:t> it; we can’t manage it</a:t>
            </a:r>
            <a:endParaRPr lang="en-US" sz="3200" dirty="0">
              <a:solidFill>
                <a:prstClr val="black"/>
              </a:solidFill>
            </a:endParaRP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6153339"/>
            <a:ext cx="8024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http://davecormier.com/edblog/2012/03/04/seeing-rhizomatic-learning-and-moocs-through-the-lens-of-the-cynefin-framework/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81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/>
          <a:lstStyle/>
          <a:p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Two forms or organization typically in conflict</a:t>
            </a:r>
          </a:p>
          <a:p>
            <a:pPr lvl="2"/>
            <a:r>
              <a:rPr lang="en-US" sz="2800" dirty="0" smtClean="0"/>
              <a:t>‘Atomism’ – no cohesion or organization</a:t>
            </a:r>
          </a:p>
          <a:p>
            <a:pPr lvl="3"/>
            <a:r>
              <a:rPr lang="en-US" sz="2400" dirty="0" smtClean="0"/>
              <a:t>characterized by competition</a:t>
            </a:r>
          </a:p>
          <a:p>
            <a:pPr lvl="2"/>
            <a:r>
              <a:rPr lang="en-US" sz="2800" dirty="0" smtClean="0"/>
              <a:t>‘Collectivism’ – individuals united as a body politic</a:t>
            </a:r>
          </a:p>
          <a:p>
            <a:pPr lvl="3"/>
            <a:r>
              <a:rPr lang="en-US" sz="2400" dirty="0" smtClean="0"/>
              <a:t>characterized by collaboration</a:t>
            </a:r>
          </a:p>
          <a:p>
            <a:pPr lvl="1"/>
            <a:r>
              <a:rPr lang="en-US" dirty="0" smtClean="0"/>
              <a:t>How these organizations ‘learn’:</a:t>
            </a:r>
          </a:p>
          <a:p>
            <a:pPr lvl="2"/>
            <a:r>
              <a:rPr lang="en-US" dirty="0" smtClean="0"/>
              <a:t>they don’t – </a:t>
            </a:r>
            <a:r>
              <a:rPr lang="en-US" i="1" dirty="0" smtClean="0"/>
              <a:t>neither</a:t>
            </a:r>
            <a:r>
              <a:rPr lang="en-US" dirty="0" smtClean="0"/>
              <a:t> form learns</a:t>
            </a:r>
          </a:p>
          <a:p>
            <a:pPr lvl="2"/>
            <a:r>
              <a:rPr lang="en-US" dirty="0" smtClean="0"/>
              <a:t>they communicate and replicate (either by imitation or control)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95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Learning Network</a:t>
            </a:r>
          </a:p>
          <a:p>
            <a:pPr lvl="1"/>
            <a:r>
              <a:rPr lang="en-US" dirty="0" smtClean="0"/>
              <a:t>A third way: network organization</a:t>
            </a:r>
          </a:p>
          <a:p>
            <a:pPr lvl="2"/>
            <a:r>
              <a:rPr lang="en-US" sz="2800" dirty="0" smtClean="0"/>
              <a:t>individuals </a:t>
            </a:r>
            <a:r>
              <a:rPr lang="en-US" sz="2800" i="1" dirty="0" smtClean="0"/>
              <a:t>connected</a:t>
            </a:r>
            <a:r>
              <a:rPr lang="en-US" sz="2800" dirty="0" smtClean="0"/>
              <a:t> but not united</a:t>
            </a:r>
          </a:p>
          <a:p>
            <a:pPr lvl="2"/>
            <a:r>
              <a:rPr lang="en-US" sz="2800" dirty="0" smtClean="0"/>
              <a:t>characterized by </a:t>
            </a:r>
            <a:r>
              <a:rPr lang="en-US" sz="2800" i="1" dirty="0" smtClean="0"/>
              <a:t>cooperation</a:t>
            </a:r>
          </a:p>
          <a:p>
            <a:pPr lvl="1"/>
            <a:r>
              <a:rPr lang="en-US" dirty="0" smtClean="0"/>
              <a:t>Cooperation creates network structures</a:t>
            </a:r>
          </a:p>
          <a:p>
            <a:pPr lvl="2"/>
            <a:r>
              <a:rPr lang="en-US" sz="2800" dirty="0" smtClean="0"/>
              <a:t>learning happens when connections form between members</a:t>
            </a:r>
          </a:p>
          <a:p>
            <a:pPr lvl="2"/>
            <a:r>
              <a:rPr lang="en-US" sz="2800" dirty="0" smtClean="0"/>
              <a:t>the resulting organization is </a:t>
            </a:r>
            <a:r>
              <a:rPr lang="en-US" sz="2800" i="1" dirty="0" smtClean="0"/>
              <a:t>stronger</a:t>
            </a:r>
            <a:r>
              <a:rPr lang="en-US" sz="2800" dirty="0" smtClean="0"/>
              <a:t> than any individual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2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9164"/>
            <a:ext cx="6440974" cy="1002665"/>
          </a:xfrm>
        </p:spPr>
        <p:txBody>
          <a:bodyPr/>
          <a:lstStyle/>
          <a:p>
            <a:r>
              <a:rPr lang="en-US" dirty="0" smtClean="0"/>
              <a:t>Groups </a:t>
            </a:r>
            <a:r>
              <a:rPr lang="en-US" dirty="0" err="1" smtClean="0"/>
              <a:t>vs</a:t>
            </a:r>
            <a:r>
              <a:rPr lang="en-US" dirty="0" smtClean="0"/>
              <a:t> Networks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36" y="1646389"/>
            <a:ext cx="6882497" cy="48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7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Principle of Self-Organization</a:t>
            </a:r>
          </a:p>
          <a:p>
            <a:pPr lvl="1"/>
            <a:r>
              <a:rPr lang="en-US" sz="3200" dirty="0" smtClean="0"/>
              <a:t>the mechanisms of interaction are defined</a:t>
            </a:r>
          </a:p>
          <a:p>
            <a:pPr lvl="2"/>
            <a:r>
              <a:rPr lang="en-US" sz="2800" dirty="0" smtClean="0"/>
              <a:t>(the syntax)</a:t>
            </a:r>
          </a:p>
          <a:p>
            <a:pPr lvl="1"/>
            <a:r>
              <a:rPr lang="en-US" sz="3200" dirty="0" smtClean="0"/>
              <a:t>individuals remain autonomous</a:t>
            </a:r>
          </a:p>
          <a:p>
            <a:pPr lvl="1"/>
            <a:r>
              <a:rPr lang="en-US" sz="3200" dirty="0" smtClean="0"/>
              <a:t>cohesion and organization occur as a result of feedback mechanisms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9420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1006"/>
            <a:ext cx="5923611" cy="579307"/>
          </a:xfrm>
        </p:spPr>
        <p:txBody>
          <a:bodyPr/>
          <a:lstStyle/>
          <a:p>
            <a:r>
              <a:rPr lang="en-US" dirty="0" smtClean="0"/>
              <a:t>Networks in the Real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98" y="1346838"/>
            <a:ext cx="6096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6142189"/>
            <a:ext cx="9030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https://suifaijohnmak.wordpress.com/2009/10/23/cck09-metaphors-for-the-social-ecosystems/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52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95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solidFill>
                  <a:srgbClr val="AB0000"/>
                </a:solidFill>
                <a:latin typeface="Calibri" charset="0"/>
              </a:rPr>
              <a:t>	</a:t>
            </a:r>
            <a:r>
              <a:rPr lang="en-US" dirty="0">
                <a:latin typeface="Calibri" charset="0"/>
              </a:rPr>
              <a:t>Personal knowledge consists of </a:t>
            </a:r>
            <a:r>
              <a:rPr lang="en-US" i="1" dirty="0">
                <a:latin typeface="Calibri" charset="0"/>
              </a:rPr>
              <a:t>neural</a:t>
            </a:r>
            <a:r>
              <a:rPr lang="en-US" dirty="0">
                <a:latin typeface="Calibri" charset="0"/>
              </a:rPr>
              <a:t> connections, not </a:t>
            </a:r>
            <a:r>
              <a:rPr lang="en-US" dirty="0" smtClean="0">
                <a:latin typeface="Calibri" charset="0"/>
              </a:rPr>
              <a:t>facts and data</a:t>
            </a:r>
            <a:endParaRPr lang="en-US" dirty="0">
              <a:latin typeface="Calibri" charset="0"/>
            </a:endParaRP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685800" y="39624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We are using one of these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4724400" y="47244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To create one of these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Learning a discipline is a </a:t>
            </a:r>
            <a:r>
              <a:rPr lang="en-US" i="1" dirty="0">
                <a:latin typeface="Calibri" charset="0"/>
              </a:rPr>
              <a:t>total state</a:t>
            </a:r>
            <a:r>
              <a:rPr lang="en-US" dirty="0">
                <a:latin typeface="Calibri" charset="0"/>
              </a:rPr>
              <a:t> and not a collection of specific states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It is obtained through </a:t>
            </a:r>
            <a:r>
              <a:rPr lang="en-US" i="1" dirty="0">
                <a:latin typeface="Calibri" charset="0"/>
              </a:rPr>
              <a:t>immersion</a:t>
            </a:r>
            <a:r>
              <a:rPr lang="en-US" dirty="0">
                <a:latin typeface="Calibri" charset="0"/>
              </a:rPr>
              <a:t> in an environment rather than acquisition of particular entities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It is expressed functionally (can you perform </a:t>
            </a:r>
            <a:r>
              <a:rPr lang="ja-JP" altLang="en-US" dirty="0">
                <a:latin typeface="Calibri" charset="0"/>
              </a:rPr>
              <a:t>‘</a:t>
            </a:r>
            <a:r>
              <a:rPr lang="en-US" dirty="0">
                <a:latin typeface="Calibri" charset="0"/>
              </a:rPr>
              <a:t>as a geographer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?) rather than cognitively (can you state </a:t>
            </a:r>
            <a:r>
              <a:rPr lang="ja-JP" altLang="en-US" dirty="0">
                <a:latin typeface="Calibri" charset="0"/>
              </a:rPr>
              <a:t>‘</a:t>
            </a:r>
            <a:r>
              <a:rPr lang="en-US" dirty="0">
                <a:latin typeface="Calibri" charset="0"/>
              </a:rPr>
              <a:t>geography facts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 or do </a:t>
            </a:r>
            <a:r>
              <a:rPr lang="ja-JP" altLang="en-US" dirty="0">
                <a:latin typeface="Calibri" charset="0"/>
              </a:rPr>
              <a:t>‘</a:t>
            </a:r>
            <a:r>
              <a:rPr lang="en-US" dirty="0">
                <a:latin typeface="Calibri" charset="0"/>
              </a:rPr>
              <a:t>geography tasks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?)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95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solidFill>
                  <a:srgbClr val="AB0000"/>
                </a:solidFill>
                <a:latin typeface="Calibri" charset="0"/>
              </a:rPr>
              <a:t>	</a:t>
            </a:r>
            <a:r>
              <a:rPr lang="en-US" dirty="0">
                <a:latin typeface="Calibri" charset="0"/>
              </a:rPr>
              <a:t>There are not specific bits of knowledge or competencies, but rather, personal capacities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533400" y="39624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We recognize this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4724400" y="47244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By perfomance in this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Stephen Downes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www.downes.ca</a:t>
            </a:r>
            <a:endParaRPr lang="en-US" dirty="0"/>
          </a:p>
        </p:txBody>
      </p:sp>
      <p:pic>
        <p:nvPicPr>
          <p:cNvPr id="4" name="Picture 3" descr="Screen Shot 2012-12-05 at 8.2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49" y="2997412"/>
            <a:ext cx="4754253" cy="31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5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323"/>
            <a:ext cx="8229600" cy="3041053"/>
          </a:xfrm>
        </p:spPr>
        <p:txBody>
          <a:bodyPr/>
          <a:lstStyle/>
          <a:p>
            <a:r>
              <a:rPr lang="en-US" dirty="0" smtClean="0"/>
              <a:t>Three meanings: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organization that manages virtual learning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learning organization that is virtual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virtual organization that learns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2-12-05 at 8.12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3" y="3316506"/>
            <a:ext cx="7043192" cy="30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8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468"/>
          </a:xfrm>
        </p:spPr>
        <p:txBody>
          <a:bodyPr/>
          <a:lstStyle/>
          <a:p>
            <a:pPr algn="l"/>
            <a:r>
              <a:rPr lang="en-US" dirty="0" smtClean="0"/>
              <a:t>1. The organization that manages virtual learning</a:t>
            </a:r>
            <a:endParaRPr lang="en-US" dirty="0"/>
          </a:p>
        </p:txBody>
      </p:sp>
      <p:pic>
        <p:nvPicPr>
          <p:cNvPr id="4" name="Picture 3" descr="Screen Shot 2012-12-05 at 8.15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69" y="2210868"/>
            <a:ext cx="5994372" cy="39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organization that manages virtual learning</a:t>
            </a:r>
          </a:p>
          <a:p>
            <a:pPr lvl="1"/>
            <a:r>
              <a:rPr lang="en-US" dirty="0" smtClean="0"/>
              <a:t>To this point in time, virtual learning has been organized the same way as traditional learning</a:t>
            </a:r>
          </a:p>
          <a:p>
            <a:pPr lvl="1"/>
            <a:r>
              <a:rPr lang="en-US" dirty="0" smtClean="0"/>
              <a:t>Characteristics:</a:t>
            </a:r>
          </a:p>
          <a:p>
            <a:pPr lvl="2"/>
            <a:r>
              <a:rPr lang="en-US" dirty="0" smtClean="0"/>
              <a:t>fixed cohort with start and end date</a:t>
            </a:r>
          </a:p>
          <a:p>
            <a:pPr lvl="2"/>
            <a:r>
              <a:rPr lang="en-US" dirty="0" smtClean="0"/>
              <a:t>fixed curriculum with learning objectives</a:t>
            </a:r>
          </a:p>
          <a:p>
            <a:pPr lvl="2"/>
            <a:r>
              <a:rPr lang="en-US" dirty="0" smtClean="0"/>
              <a:t>assigned activities and assessments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2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Creation of the MOOC</a:t>
            </a:r>
          </a:p>
          <a:p>
            <a:pPr lvl="1"/>
            <a:r>
              <a:rPr lang="en-US" dirty="0" smtClean="0"/>
              <a:t>MOOC: Massive Open Online Course</a:t>
            </a:r>
          </a:p>
          <a:p>
            <a:pPr lvl="1"/>
            <a:r>
              <a:rPr lang="en-US" dirty="0" smtClean="0"/>
              <a:t>Started in 2008 by George Siemens and myself</a:t>
            </a:r>
          </a:p>
          <a:p>
            <a:r>
              <a:rPr lang="en-US" dirty="0" smtClean="0"/>
              <a:t>Characteristics:</a:t>
            </a:r>
          </a:p>
          <a:p>
            <a:pPr lvl="1"/>
            <a:r>
              <a:rPr lang="en-US" dirty="0" smtClean="0"/>
              <a:t>No fixed cohort – open to all</a:t>
            </a:r>
          </a:p>
          <a:p>
            <a:pPr lvl="1"/>
            <a:r>
              <a:rPr lang="en-US" dirty="0" smtClean="0"/>
              <a:t>No fixed curriculum – students define their own</a:t>
            </a:r>
          </a:p>
          <a:p>
            <a:pPr lvl="1"/>
            <a:r>
              <a:rPr lang="en-US" dirty="0" smtClean="0"/>
              <a:t>No assignments – process of engagement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167" y="5773724"/>
            <a:ext cx="600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http://www.youtube.com/watch?v=eW3gMGqcZQc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5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MOOC Course Structure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45" y="2383693"/>
            <a:ext cx="6782228" cy="388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48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MOOC Model: Course as Network</a:t>
            </a:r>
          </a:p>
          <a:p>
            <a:pPr lvl="1"/>
            <a:r>
              <a:rPr lang="en-US" dirty="0" smtClean="0"/>
              <a:t>Process – aggregate, remix, repurpose, feed forward</a:t>
            </a:r>
          </a:p>
          <a:p>
            <a:pPr lvl="1"/>
            <a:r>
              <a:rPr lang="en-US" dirty="0" smtClean="0"/>
              <a:t>Structure – no central course location, people use their own blogs or websites</a:t>
            </a:r>
          </a:p>
          <a:p>
            <a:pPr lvl="1"/>
            <a:r>
              <a:rPr lang="en-US" dirty="0" smtClean="0"/>
              <a:t>Content – no single thread – content as a web of related concepts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54713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3-11 at 11.52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5" y="1525189"/>
            <a:ext cx="7124700" cy="44069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659405"/>
            <a:ext cx="8229600" cy="4525963"/>
          </a:xfrm>
        </p:spPr>
        <p:txBody>
          <a:bodyPr/>
          <a:lstStyle/>
          <a:p>
            <a:r>
              <a:rPr lang="en-US" dirty="0" smtClean="0"/>
              <a:t>Success in a MOOC</a:t>
            </a:r>
          </a:p>
        </p:txBody>
      </p:sp>
      <p:sp>
        <p:nvSpPr>
          <p:cNvPr id="5" name="Rectangle 4"/>
          <p:cNvSpPr/>
          <p:nvPr/>
        </p:nvSpPr>
        <p:spPr>
          <a:xfrm>
            <a:off x="574884" y="6053658"/>
            <a:ext cx="6135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http://www.youtube.com/watch?v=r8avYQ5ZqM0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799</Words>
  <Application>Microsoft Office PowerPoint</Application>
  <PresentationFormat>On-screen Show (4:3)</PresentationFormat>
  <Paragraphs>130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Virtual Learning Organization</vt:lpstr>
      <vt:lpstr>PowerPoint Presentation</vt:lpstr>
      <vt:lpstr>PowerPoint Presentation</vt:lpstr>
      <vt:lpstr>1. The organization that manages virtual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The learning organization that is virtual </vt:lpstr>
      <vt:lpstr>PowerPoint Presentation</vt:lpstr>
      <vt:lpstr>PowerPoint Presentation</vt:lpstr>
      <vt:lpstr>Dimensions of Openness</vt:lpstr>
      <vt:lpstr>PowerPoint Presentation</vt:lpstr>
      <vt:lpstr>PowerPoint Presentation</vt:lpstr>
      <vt:lpstr>PowerPoint Presentation</vt:lpstr>
      <vt:lpstr>3. The virtual organization that learns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Research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Virtual Learning Organization</dc:title>
  <dc:creator>Stephen  Downes</dc:creator>
  <cp:lastModifiedBy>Downes, Stephen</cp:lastModifiedBy>
  <cp:revision>16</cp:revision>
  <dcterms:created xsi:type="dcterms:W3CDTF">2012-12-04T23:40:22Z</dcterms:created>
  <dcterms:modified xsi:type="dcterms:W3CDTF">2016-09-23T18:18:52Z</dcterms:modified>
</cp:coreProperties>
</file>