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sldIdLst>
    <p:sldId id="256" r:id="rId2"/>
    <p:sldId id="257" r:id="rId3"/>
    <p:sldId id="258" r:id="rId4"/>
    <p:sldId id="303" r:id="rId5"/>
    <p:sldId id="304" r:id="rId6"/>
    <p:sldId id="305" r:id="rId7"/>
    <p:sldId id="306" r:id="rId8"/>
    <p:sldId id="307" r:id="rId9"/>
    <p:sldId id="259" r:id="rId10"/>
    <p:sldId id="260" r:id="rId11"/>
    <p:sldId id="261" r:id="rId12"/>
    <p:sldId id="262" r:id="rId13"/>
    <p:sldId id="263" r:id="rId14"/>
    <p:sldId id="264" r:id="rId15"/>
    <p:sldId id="265" r:id="rId16"/>
    <p:sldId id="266" r:id="rId17"/>
    <p:sldId id="267" r:id="rId18"/>
    <p:sldId id="268" r:id="rId19"/>
    <p:sldId id="308" r:id="rId20"/>
    <p:sldId id="310" r:id="rId21"/>
    <p:sldId id="311" r:id="rId22"/>
    <p:sldId id="312" r:id="rId23"/>
    <p:sldId id="313" r:id="rId24"/>
    <p:sldId id="314" r:id="rId25"/>
    <p:sldId id="315" r:id="rId26"/>
    <p:sldId id="316" r:id="rId27"/>
    <p:sldId id="317" r:id="rId28"/>
    <p:sldId id="318" r:id="rId29"/>
    <p:sldId id="319" r:id="rId30"/>
    <p:sldId id="320" r:id="rId31"/>
    <p:sldId id="321" r:id="rId32"/>
    <p:sldId id="322" r:id="rId33"/>
    <p:sldId id="323" r:id="rId34"/>
    <p:sldId id="269" r:id="rId35"/>
    <p:sldId id="270" r:id="rId36"/>
    <p:sldId id="271" r:id="rId37"/>
    <p:sldId id="272" r:id="rId38"/>
    <p:sldId id="273" r:id="rId39"/>
    <p:sldId id="274" r:id="rId40"/>
    <p:sldId id="324" r:id="rId41"/>
    <p:sldId id="325" r:id="rId42"/>
    <p:sldId id="326" r:id="rId43"/>
    <p:sldId id="327" r:id="rId44"/>
    <p:sldId id="275" r:id="rId45"/>
    <p:sldId id="276" r:id="rId46"/>
    <p:sldId id="277" r:id="rId47"/>
    <p:sldId id="278" r:id="rId48"/>
    <p:sldId id="279" r:id="rId49"/>
    <p:sldId id="280" r:id="rId50"/>
    <p:sldId id="281" r:id="rId51"/>
    <p:sldId id="283" r:id="rId52"/>
    <p:sldId id="289" r:id="rId53"/>
    <p:sldId id="293" r:id="rId54"/>
    <p:sldId id="294" r:id="rId55"/>
    <p:sldId id="295" r:id="rId56"/>
    <p:sldId id="328" r:id="rId57"/>
    <p:sldId id="329" r:id="rId58"/>
    <p:sldId id="296" r:id="rId59"/>
    <p:sldId id="297" r:id="rId60"/>
    <p:sldId id="298" r:id="rId61"/>
    <p:sldId id="299" r:id="rId62"/>
    <p:sldId id="302"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628" autoAdjust="0"/>
  </p:normalViewPr>
  <p:slideViewPr>
    <p:cSldViewPr snapToGrid="0" snapToObjects="1">
      <p:cViewPr varScale="1">
        <p:scale>
          <a:sx n="69" d="100"/>
          <a:sy n="69" d="100"/>
        </p:scale>
        <p:origin x="-1280"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D5791C-65AA-154D-8EAE-9001EA531243}" type="datetimeFigureOut">
              <a:rPr lang="en-US" smtClean="0"/>
              <a:t>2012-11-24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23559F-8F4C-0D4F-939C-29909096DFE1}" type="slidenum">
              <a:rPr lang="en-US" smtClean="0"/>
              <a:t>‹#›</a:t>
            </a:fld>
            <a:endParaRPr lang="en-US"/>
          </a:p>
        </p:txBody>
      </p:sp>
    </p:spTree>
    <p:extLst>
      <p:ext uri="{BB962C8B-B14F-4D97-AF65-F5344CB8AC3E}">
        <p14:creationId xmlns:p14="http://schemas.microsoft.com/office/powerpoint/2010/main" val="6605363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23559F-8F4C-0D4F-939C-29909096DFE1}" type="slidenum">
              <a:rPr lang="en-US" smtClean="0"/>
              <a:t>1</a:t>
            </a:fld>
            <a:endParaRPr lang="en-US"/>
          </a:p>
        </p:txBody>
      </p:sp>
    </p:spTree>
    <p:extLst>
      <p:ext uri="{BB962C8B-B14F-4D97-AF65-F5344CB8AC3E}">
        <p14:creationId xmlns:p14="http://schemas.microsoft.com/office/powerpoint/2010/main" val="1794425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rPr>
              <a:t> And the two images  here show the</a:t>
            </a:r>
            <a:r>
              <a:rPr lang="en-US" b="1">
                <a:latin typeface="Calibri" charset="0"/>
              </a:rPr>
              <a:t> connections of the people on PLENK while using Twitter</a:t>
            </a:r>
            <a:r>
              <a:rPr lang="en-US">
                <a:latin typeface="Calibri" charset="0"/>
              </a:rPr>
              <a:t>. The one on the right represents, over a six week period, to what other communities people sent tweets. A #tag can be used as an identifyer of a particular subject, in this case a course, and as you can see PLENK participants also sent messages and links to these other #tag communities. It doesn</a:t>
            </a:r>
            <a:r>
              <a:rPr lang="ja-JP" altLang="en-US">
                <a:latin typeface="Calibri" charset="0"/>
              </a:rPr>
              <a:t>’</a:t>
            </a:r>
            <a:r>
              <a:rPr lang="en-US">
                <a:latin typeface="Calibri" charset="0"/>
              </a:rPr>
              <a:t>t tell anything about the quality of the interactions, but it shows the connectedness.</a:t>
            </a:r>
          </a:p>
          <a:p>
            <a:endParaRPr lang="en-US">
              <a:latin typeface="Calibri" charset="0"/>
            </a:endParaRPr>
          </a:p>
          <a:p>
            <a:r>
              <a:rPr lang="en-US">
                <a:latin typeface="Calibri" charset="0"/>
              </a:rPr>
              <a:t>The image on the left shows Twitter communications within PLENK and it shows that some people are </a:t>
            </a:r>
            <a:r>
              <a:rPr lang="ja-JP" altLang="en-US">
                <a:latin typeface="Calibri" charset="0"/>
              </a:rPr>
              <a:t>‘</a:t>
            </a:r>
            <a:r>
              <a:rPr lang="en-US">
                <a:latin typeface="Calibri" charset="0"/>
              </a:rPr>
              <a:t>information hubs</a:t>
            </a:r>
            <a:r>
              <a:rPr lang="ja-JP" altLang="en-US">
                <a:latin typeface="Calibri" charset="0"/>
              </a:rPr>
              <a:t>’</a:t>
            </a:r>
            <a:r>
              <a:rPr lang="en-US">
                <a:latin typeface="Calibri" charset="0"/>
              </a:rPr>
              <a:t> while others did not communicate much.</a:t>
            </a:r>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222402" indent="-36773751">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48650" eaLnBrk="0" fontAlgn="base" hangingPunct="0">
              <a:spcBef>
                <a:spcPct val="0"/>
              </a:spcBef>
              <a:spcAft>
                <a:spcPct val="0"/>
              </a:spcAft>
              <a:defRPr sz="2400">
                <a:solidFill>
                  <a:schemeClr val="tx1"/>
                </a:solidFill>
                <a:latin typeface="Times" charset="0"/>
                <a:ea typeface="ＭＳ Ｐゴシック" charset="0"/>
              </a:defRPr>
            </a:lvl6pPr>
            <a:lvl7pPr marL="897301" eaLnBrk="0" fontAlgn="base" hangingPunct="0">
              <a:spcBef>
                <a:spcPct val="0"/>
              </a:spcBef>
              <a:spcAft>
                <a:spcPct val="0"/>
              </a:spcAft>
              <a:defRPr sz="2400">
                <a:solidFill>
                  <a:schemeClr val="tx1"/>
                </a:solidFill>
                <a:latin typeface="Times" charset="0"/>
                <a:ea typeface="ＭＳ Ｐゴシック" charset="0"/>
              </a:defRPr>
            </a:lvl7pPr>
            <a:lvl8pPr marL="1345951" eaLnBrk="0" fontAlgn="base" hangingPunct="0">
              <a:spcBef>
                <a:spcPct val="0"/>
              </a:spcBef>
              <a:spcAft>
                <a:spcPct val="0"/>
              </a:spcAft>
              <a:defRPr sz="2400">
                <a:solidFill>
                  <a:schemeClr val="tx1"/>
                </a:solidFill>
                <a:latin typeface="Times" charset="0"/>
                <a:ea typeface="ＭＳ Ｐゴシック" charset="0"/>
              </a:defRPr>
            </a:lvl8pPr>
            <a:lvl9pPr marL="1794601" eaLnBrk="0" fontAlgn="base" hangingPunct="0">
              <a:spcBef>
                <a:spcPct val="0"/>
              </a:spcBef>
              <a:spcAft>
                <a:spcPct val="0"/>
              </a:spcAft>
              <a:defRPr sz="2400">
                <a:solidFill>
                  <a:schemeClr val="tx1"/>
                </a:solidFill>
                <a:latin typeface="Times" charset="0"/>
                <a:ea typeface="ＭＳ Ｐゴシック" charset="0"/>
              </a:defRPr>
            </a:lvl9pPr>
          </a:lstStyle>
          <a:p>
            <a:fld id="{DE08272B-94C9-9449-BBE8-B59473616BD5}" type="slidenum">
              <a:rPr lang="en-US" sz="1200"/>
              <a:pPr/>
              <a:t>33</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Bates: “MOOCs themselves are highly dependent, as Stephen acknowledges, on students already having a high level of understanding and an ability to learn independently, and to think critically.”</a:t>
            </a:r>
          </a:p>
          <a:p>
            <a:pPr marL="0" indent="0">
              <a:buNone/>
            </a:pPr>
            <a:r>
              <a:rPr lang="en-US" dirty="0" smtClean="0"/>
              <a:t>Formal education should be  “developing and fostering such abilities so that learners can participate meaningfully in MOOCs and other forms of self-learning.”</a:t>
            </a:r>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35</a:t>
            </a:fld>
            <a:endParaRPr lang="en-US"/>
          </a:p>
        </p:txBody>
      </p:sp>
    </p:spTree>
    <p:extLst>
      <p:ext uri="{BB962C8B-B14F-4D97-AF65-F5344CB8AC3E}">
        <p14:creationId xmlns:p14="http://schemas.microsoft.com/office/powerpoint/2010/main" val="3300780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often found navigating the MOOC waters frustrating. Once we got started it was not difficult to find the course material and a few other participants, but where was everything else? There didn't seem to be any discussion happening in one easily-accessible place. Why should content have to be so difficult to find? If you don't user Twitter, you can miss a vital discussion thread. Facebook groups or Google groups exist, but if you join the wrong one you could be one of 10 voices instead of one of 1700 participants. That's a lot of missed connections. </a:t>
            </a:r>
          </a:p>
          <a:p>
            <a:r>
              <a:rPr lang="en-US" dirty="0" smtClean="0"/>
              <a:t>Synchronous forums—hosted during the run of the MOOC—are also prone to limited participation, while many blog posts lack comments. The problems with architecture and tools often subvert the promise of "connectedness" that MOOCs should provide. </a:t>
            </a:r>
          </a:p>
          <a:p>
            <a:r>
              <a:rPr lang="en-US" dirty="0" smtClean="0"/>
              <a:t>Another concern lies with existing material. As fellow participants we question the value of simply retrieving old information from previous versions of a course. Since some participants are simply using the labor of previous learners to clarify difficult topics, are current learners getting as much out of the topic as they should?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36</a:t>
            </a:fld>
            <a:endParaRPr lang="en-US"/>
          </a:p>
        </p:txBody>
      </p:sp>
    </p:spTree>
    <p:extLst>
      <p:ext uri="{BB962C8B-B14F-4D97-AF65-F5344CB8AC3E}">
        <p14:creationId xmlns:p14="http://schemas.microsoft.com/office/powerpoint/2010/main" val="4168779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“The number of people in a course can be overwhelming! How does someone connect with 2000-plus people? How does a learner even begin to make sense of all those voices adding commentary, questions, and posts? How does a learner get instructor feedback in this kind of a situation? It is impossible for an instructor to interact with even 1/10th of the class or even manage to address 1/10th of what is posted. The size of the MOOC size, while impressive, might work against the "connectedness" the facilitators and participants often seek.”</a:t>
            </a:r>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37</a:t>
            </a:fld>
            <a:endParaRPr lang="en-US"/>
          </a:p>
        </p:txBody>
      </p:sp>
    </p:spTree>
    <p:extLst>
      <p:ext uri="{BB962C8B-B14F-4D97-AF65-F5344CB8AC3E}">
        <p14:creationId xmlns:p14="http://schemas.microsoft.com/office/powerpoint/2010/main" val="3403339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“Those who will not reach the academic level set by the organizers will remain lurkers who can only profit in discussing with the those in the crowd that can argue at the same level. But they cannot increase their skills. What’s that good for? The courses silently separate the elite from the mass. It looks like democracy but is quite the opposite of [real] teaching. Education normally tries to help people to enhance their understanding and make up their minds. MOOCs don’t take care of this. They are a non-educational approach. The new freedom and openness is a freedom for nothing.”</a:t>
            </a:r>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38</a:t>
            </a:fld>
            <a:endParaRPr lang="en-US"/>
          </a:p>
        </p:txBody>
      </p:sp>
    </p:spTree>
    <p:extLst>
      <p:ext uri="{BB962C8B-B14F-4D97-AF65-F5344CB8AC3E}">
        <p14:creationId xmlns:p14="http://schemas.microsoft.com/office/powerpoint/2010/main" val="1330489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Chess.net</a:t>
            </a:r>
            <a:endParaRPr lang="en-US" dirty="0" smtClean="0"/>
          </a:p>
          <a:p>
            <a:r>
              <a:rPr lang="en-US" dirty="0" smtClean="0"/>
              <a:t>Commercial service - For </a:t>
            </a:r>
            <a:r>
              <a:rPr lang="en-US" dirty="0" err="1" smtClean="0"/>
              <a:t>Chess.net</a:t>
            </a:r>
            <a:r>
              <a:rPr lang="en-US" dirty="0" smtClean="0"/>
              <a:t> enthusiasts - $8/quarter and $4/month options available!</a:t>
            </a:r>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51</a:t>
            </a:fld>
            <a:endParaRPr lang="en-US"/>
          </a:p>
        </p:txBody>
      </p:sp>
    </p:spTree>
    <p:extLst>
      <p:ext uri="{BB962C8B-B14F-4D97-AF65-F5344CB8AC3E}">
        <p14:creationId xmlns:p14="http://schemas.microsoft.com/office/powerpoint/2010/main" val="3692642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Simulators – </a:t>
            </a:r>
            <a:r>
              <a:rPr lang="en-US" dirty="0" err="1" smtClean="0"/>
              <a:t>eg</a:t>
            </a:r>
            <a:r>
              <a:rPr lang="en-US" dirty="0" smtClean="0"/>
              <a:t>. http://</a:t>
            </a:r>
            <a:r>
              <a:rPr lang="en-US" dirty="0" err="1" smtClean="0"/>
              <a:t>crfb.org</a:t>
            </a:r>
            <a:r>
              <a:rPr lang="en-US" dirty="0" smtClean="0"/>
              <a:t>/</a:t>
            </a:r>
            <a:r>
              <a:rPr lang="en-US" dirty="0" err="1" smtClean="0"/>
              <a:t>stabilizethedebt</a:t>
            </a:r>
            <a:r>
              <a:rPr lang="en-US" dirty="0" smtClean="0"/>
              <a:t>/ from ‘The Committee for a Responsible Federal Budget’ –focus on cutting the debt</a:t>
            </a:r>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52</a:t>
            </a:fld>
            <a:endParaRPr lang="en-US"/>
          </a:p>
        </p:txBody>
      </p:sp>
    </p:spTree>
    <p:extLst>
      <p:ext uri="{BB962C8B-B14F-4D97-AF65-F5344CB8AC3E}">
        <p14:creationId xmlns:p14="http://schemas.microsoft.com/office/powerpoint/2010/main" val="959110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your game is a ‘serious game’ or an ‘educational game’ it is probably missing its purpose</a:t>
            </a:r>
          </a:p>
          <a:p>
            <a:r>
              <a:rPr lang="en-US" dirty="0" smtClean="0"/>
              <a:t>example from Kurt Squire – http://</a:t>
            </a:r>
            <a:r>
              <a:rPr lang="pl-PL" sz="2000" dirty="0" err="1" smtClean="0"/>
              <a:t>www.downes.ca</a:t>
            </a:r>
            <a:r>
              <a:rPr lang="pl-PL" sz="2000" dirty="0" smtClean="0"/>
              <a:t>/post/57523</a:t>
            </a:r>
          </a:p>
          <a:p>
            <a:pPr lvl="1"/>
            <a:r>
              <a:rPr lang="en-US" dirty="0" smtClean="0"/>
              <a:t>(we’ve taught you everything you need to do to change the lake – we’re hopeful there will be a mass of students that actually do it)</a:t>
            </a:r>
          </a:p>
          <a:p>
            <a:pPr lvl="1"/>
            <a:r>
              <a:rPr lang="en-US" dirty="0" smtClean="0"/>
              <a:t>better example – skills that you have to develop, </a:t>
            </a:r>
            <a:r>
              <a:rPr lang="en-US" dirty="0" err="1" smtClean="0"/>
              <a:t>eg</a:t>
            </a:r>
            <a:r>
              <a:rPr lang="en-US" dirty="0" smtClean="0"/>
              <a:t>. ‘writing a team charter’, ‘customize interface’ </a:t>
            </a:r>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55</a:t>
            </a:fld>
            <a:endParaRPr lang="en-US"/>
          </a:p>
        </p:txBody>
      </p:sp>
    </p:spTree>
    <p:extLst>
      <p:ext uri="{BB962C8B-B14F-4D97-AF65-F5344CB8AC3E}">
        <p14:creationId xmlns:p14="http://schemas.microsoft.com/office/powerpoint/2010/main" val="3257176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What is a badge – a set accomplishment But was is accomplishment? Placement near a </a:t>
            </a:r>
            <a:r>
              <a:rPr lang="en-US" dirty="0" err="1" smtClean="0"/>
              <a:t>centre</a:t>
            </a:r>
            <a:r>
              <a:rPr lang="en-US" dirty="0" smtClean="0"/>
              <a:t> cluster. But there are thousands, millions, of clusters, and they are always shifting. Badges are hopelessly unable to keep up with that.</a:t>
            </a:r>
          </a:p>
          <a:p>
            <a:endParaRPr lang="en-US" dirty="0" smtClean="0"/>
          </a:p>
          <a:p>
            <a:endParaRPr lang="en-US" dirty="0" smtClean="0"/>
          </a:p>
          <a:p>
            <a:endParaRPr lang="en-US" dirty="0" smtClean="0"/>
          </a:p>
          <a:p>
            <a:r>
              <a:rPr lang="en-US" dirty="0" smtClean="0"/>
              <a:t>8j2b3mhx8</a:t>
            </a:r>
          </a:p>
          <a:p>
            <a:r>
              <a:rPr lang="en-US" dirty="0" smtClean="0"/>
              <a:t>vyw4nt8x</a:t>
            </a:r>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56</a:t>
            </a:fld>
            <a:endParaRPr lang="en-US"/>
          </a:p>
        </p:txBody>
      </p:sp>
    </p:spTree>
    <p:extLst>
      <p:ext uri="{BB962C8B-B14F-4D97-AF65-F5344CB8AC3E}">
        <p14:creationId xmlns:p14="http://schemas.microsoft.com/office/powerpoint/2010/main" val="3001668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you measuring? </a:t>
            </a:r>
          </a:p>
          <a:p>
            <a:r>
              <a:rPr lang="en-US" dirty="0" smtClean="0"/>
              <a:t>‘That which is measured is managed’  -- </a:t>
            </a:r>
            <a:r>
              <a:rPr lang="en-US" dirty="0" err="1" smtClean="0"/>
              <a:t>vs</a:t>
            </a:r>
            <a:r>
              <a:rPr lang="en-US" dirty="0" smtClean="0"/>
              <a:t> – ‘That which is measured is distorted’</a:t>
            </a:r>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57</a:t>
            </a:fld>
            <a:endParaRPr lang="en-US"/>
          </a:p>
        </p:txBody>
      </p:sp>
    </p:spTree>
    <p:extLst>
      <p:ext uri="{BB962C8B-B14F-4D97-AF65-F5344CB8AC3E}">
        <p14:creationId xmlns:p14="http://schemas.microsoft.com/office/powerpoint/2010/main" val="416524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Right now (that is, today!) I'd like to explore the idea of education as platform. We've had some good experience now with massive open online courses over the last three or four years. A pretty good set of design elements are falling into place, and I'd like to talk about these and how they relate to the </a:t>
            </a:r>
            <a:r>
              <a:rPr lang="en-US" dirty="0" err="1" smtClean="0"/>
              <a:t>pedadgogy</a:t>
            </a:r>
            <a:r>
              <a:rPr lang="en-US" dirty="0" smtClean="0"/>
              <a:t> used to design the course. We have also encountered some design challenges, especially with regard to offering an orchestrated view of a wide variety of distributed learning materials. How do we improve the concept of the open online course to support a proliferation of new media and environments? How do we sustain conversation and communication among dynamic, constantly changing, groups? How do we comprehend and represent the learning experience in such a way as to be able to demonstrate progress?</a:t>
            </a:r>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3</a:t>
            </a:fld>
            <a:endParaRPr lang="en-US"/>
          </a:p>
        </p:txBody>
      </p:sp>
    </p:spTree>
    <p:extLst>
      <p:ext uri="{BB962C8B-B14F-4D97-AF65-F5344CB8AC3E}">
        <p14:creationId xmlns:p14="http://schemas.microsoft.com/office/powerpoint/2010/main" val="2592385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Similar to your gaming client – customize your input stream, communications, </a:t>
            </a:r>
            <a:r>
              <a:rPr lang="en-US" dirty="0" err="1" smtClean="0"/>
              <a:t>etc</a:t>
            </a:r>
            <a:endParaRPr lang="en-US" dirty="0" smtClean="0"/>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58</a:t>
            </a:fld>
            <a:endParaRPr lang="en-US"/>
          </a:p>
        </p:txBody>
      </p:sp>
    </p:spTree>
    <p:extLst>
      <p:ext uri="{BB962C8B-B14F-4D97-AF65-F5344CB8AC3E}">
        <p14:creationId xmlns:p14="http://schemas.microsoft.com/office/powerpoint/2010/main" val="949524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the language game of a domain or a discipline?</a:t>
            </a:r>
          </a:p>
          <a:p>
            <a:r>
              <a:rPr lang="en-US" dirty="0" smtClean="0"/>
              <a:t>How</a:t>
            </a:r>
            <a:r>
              <a:rPr lang="en-US" baseline="0" dirty="0" smtClean="0"/>
              <a:t> do we begin to ‘think like a chess player’?</a:t>
            </a:r>
          </a:p>
          <a:p>
            <a:r>
              <a:rPr lang="en-US" baseline="0" dirty="0" smtClean="0"/>
              <a:t>Elements of language = elements of games – syntax, semantics, pragmatics, context, inference, change</a:t>
            </a:r>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60</a:t>
            </a:fld>
            <a:endParaRPr lang="en-US"/>
          </a:p>
        </p:txBody>
      </p:sp>
    </p:spTree>
    <p:extLst>
      <p:ext uri="{BB962C8B-B14F-4D97-AF65-F5344CB8AC3E}">
        <p14:creationId xmlns:p14="http://schemas.microsoft.com/office/powerpoint/2010/main" val="1868059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George on disruption – not </a:t>
            </a:r>
            <a:r>
              <a:rPr lang="en-US" dirty="0" err="1" smtClean="0"/>
              <a:t>disrptive</a:t>
            </a:r>
            <a:r>
              <a:rPr lang="en-US" dirty="0" smtClean="0"/>
              <a:t> enough</a:t>
            </a:r>
          </a:p>
          <a:p>
            <a:r>
              <a:rPr lang="en-US" dirty="0" err="1" smtClean="0"/>
              <a:t>Udacity</a:t>
            </a:r>
            <a:r>
              <a:rPr lang="en-US" dirty="0" smtClean="0"/>
              <a:t>, Khan Academy, </a:t>
            </a:r>
            <a:r>
              <a:rPr lang="en-US" dirty="0" err="1" smtClean="0"/>
              <a:t>Coursera</a:t>
            </a:r>
            <a:r>
              <a:rPr lang="en-US" dirty="0" smtClean="0"/>
              <a:t> – “I’ll tell you what you need to know”</a:t>
            </a:r>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9</a:t>
            </a:fld>
            <a:endParaRPr lang="en-US"/>
          </a:p>
        </p:txBody>
      </p:sp>
    </p:spTree>
    <p:extLst>
      <p:ext uri="{BB962C8B-B14F-4D97-AF65-F5344CB8AC3E}">
        <p14:creationId xmlns:p14="http://schemas.microsoft.com/office/powerpoint/2010/main" val="4291162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distributed learning / distributed resources</a:t>
            </a:r>
          </a:p>
          <a:p>
            <a:r>
              <a:rPr lang="en-US" dirty="0" err="1" smtClean="0"/>
              <a:t>Oswaldo</a:t>
            </a:r>
            <a:r>
              <a:rPr lang="en-US" baseline="0" dirty="0" smtClean="0"/>
              <a:t> – the central versus the aggregated</a:t>
            </a:r>
          </a:p>
          <a:p>
            <a:endParaRPr lang="en-US" dirty="0" smtClean="0"/>
          </a:p>
          <a:p>
            <a:pPr marL="0" indent="0">
              <a:buNone/>
            </a:pPr>
            <a:endParaRPr lang="en-US" sz="1200" b="1" dirty="0" smtClean="0"/>
          </a:p>
          <a:p>
            <a:pPr marL="0" indent="0">
              <a:buNone/>
            </a:pPr>
            <a:r>
              <a:rPr lang="en-US" sz="1200" b="1" dirty="0" smtClean="0"/>
              <a:t>Format 1: </a:t>
            </a:r>
            <a:endParaRPr lang="en-US" sz="1200" dirty="0" smtClean="0"/>
          </a:p>
          <a:p>
            <a:pPr marL="0" indent="0">
              <a:buNone/>
            </a:pPr>
            <a:r>
              <a:rPr lang="en-US" sz="1200" dirty="0" smtClean="0"/>
              <a:t>Many MOOCs have utilized a daily newsletter named “The Daily” which basically aggregates contributions from all blogs (or other resources) from participants tagged in a certain way. Examples are CCK08, PLEN2010, Change11 and LAK12. </a:t>
            </a:r>
          </a:p>
          <a:p>
            <a:pPr marL="0" indent="0">
              <a:buNone/>
            </a:pPr>
            <a:r>
              <a:rPr lang="en-US" sz="1200" b="1" dirty="0" smtClean="0"/>
              <a:t>Format 2: </a:t>
            </a:r>
            <a:endParaRPr lang="en-US" sz="1200" dirty="0" smtClean="0"/>
          </a:p>
          <a:p>
            <a:pPr marL="0" indent="0">
              <a:buNone/>
            </a:pPr>
            <a:r>
              <a:rPr lang="en-US" sz="1200" dirty="0" smtClean="0"/>
              <a:t>Some MOOCs employ a “centralizing “web page used by the facilitators for announcing all activities and a mailing list open to contributions from participants(mostly Google Groups). </a:t>
            </a:r>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12</a:t>
            </a:fld>
            <a:endParaRPr lang="en-US"/>
          </a:p>
        </p:txBody>
      </p:sp>
    </p:spTree>
    <p:extLst>
      <p:ext uri="{BB962C8B-B14F-4D97-AF65-F5344CB8AC3E}">
        <p14:creationId xmlns:p14="http://schemas.microsoft.com/office/powerpoint/2010/main" val="2475331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Clark Quinn – contrasting Stanford AI with CCK: “The Stanford model, as I understand it (and I haven’t taken one), features a rigorous curriculum of content and assessments, in technical fields like AI and programming. The goal is to ensure a high quality learning experience to anyone with sufficient technical ability and access to the Internet. Currently, the experience does support a discussion board, but otherwise the experience is, effectively, solo.</a:t>
            </a:r>
          </a:p>
          <a:p>
            <a:pPr marL="0" indent="0">
              <a:buNone/>
            </a:pPr>
            <a:r>
              <a:rPr lang="en-US" dirty="0" smtClean="0"/>
              <a:t>The connectivist MOOCs, on the other hand, are highly social. The learning comes from content presented by a lecturer, and then dialog via social media, where the contributions of the participants are shared. Assessment comes from participation and reflection, without explicit contextualized practice.”</a:t>
            </a:r>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15</a:t>
            </a:fld>
            <a:endParaRPr lang="en-US"/>
          </a:p>
        </p:txBody>
      </p:sp>
    </p:spTree>
    <p:extLst>
      <p:ext uri="{BB962C8B-B14F-4D97-AF65-F5344CB8AC3E}">
        <p14:creationId xmlns:p14="http://schemas.microsoft.com/office/powerpoint/2010/main" val="467545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Cormier - </a:t>
            </a:r>
            <a:r>
              <a:rPr lang="pl-PL" sz="2000" dirty="0" smtClean="0"/>
              <a:t>http://</a:t>
            </a:r>
            <a:r>
              <a:rPr lang="pl-PL" sz="2000" dirty="0" err="1" smtClean="0"/>
              <a:t>www.youtube.com</a:t>
            </a:r>
            <a:r>
              <a:rPr lang="pl-PL" sz="2000" dirty="0" smtClean="0"/>
              <a:t>/</a:t>
            </a:r>
            <a:r>
              <a:rPr lang="pl-PL" sz="2000" dirty="0" err="1" smtClean="0"/>
              <a:t>watch?v</a:t>
            </a:r>
            <a:r>
              <a:rPr lang="pl-PL" sz="2000" dirty="0" smtClean="0"/>
              <a:t>=r8avYQ5ZqM0</a:t>
            </a:r>
            <a:endParaRPr lang="pl-PL" dirty="0" smtClean="0"/>
          </a:p>
          <a:p>
            <a:pPr lvl="1"/>
            <a:r>
              <a:rPr lang="en-US" dirty="0" smtClean="0"/>
              <a:t>Orient – finding stuff, figure out times</a:t>
            </a:r>
          </a:p>
          <a:p>
            <a:pPr lvl="1"/>
            <a:r>
              <a:rPr lang="en-US" dirty="0" smtClean="0"/>
              <a:t>Declare – create a place for your </a:t>
            </a:r>
            <a:r>
              <a:rPr lang="en-US" dirty="0" err="1" smtClean="0"/>
              <a:t>thoughts+tags</a:t>
            </a:r>
            <a:endParaRPr lang="en-US" dirty="0" smtClean="0"/>
          </a:p>
          <a:p>
            <a:pPr lvl="1"/>
            <a:r>
              <a:rPr lang="en-US" dirty="0" smtClean="0"/>
              <a:t>Network – follow other people, make connections – reply and interact</a:t>
            </a:r>
          </a:p>
          <a:p>
            <a:pPr lvl="1"/>
            <a:r>
              <a:rPr lang="en-US" dirty="0" smtClean="0"/>
              <a:t>Cluster – find a cluster to work with</a:t>
            </a:r>
          </a:p>
          <a:p>
            <a:pPr lvl="1"/>
            <a:r>
              <a:rPr lang="en-US" dirty="0" smtClean="0"/>
              <a:t>Focus – find a purpose for the work you are doing</a:t>
            </a:r>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16</a:t>
            </a:fld>
            <a:endParaRPr lang="en-US"/>
          </a:p>
        </p:txBody>
      </p:sp>
    </p:spTree>
    <p:extLst>
      <p:ext uri="{BB962C8B-B14F-4D97-AF65-F5344CB8AC3E}">
        <p14:creationId xmlns:p14="http://schemas.microsoft.com/office/powerpoint/2010/main" val="2394026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i="1">
                <a:latin typeface="Calibri" charset="0"/>
              </a:rPr>
              <a:t>Challenges of analyzing and visualizing participation on the course. </a:t>
            </a:r>
            <a:r>
              <a:rPr lang="en-US">
                <a:latin typeface="Calibri" charset="0"/>
              </a:rPr>
              <a:t>When the course started, 846 had registered, which steadily increased to 1641 at the end of the course, as shown in Chart 2.  People took part in the twice weekly meeting sessions that were hosted on Elluminate, once a week with an invited speaker and once as a discussion session amongst the group and facilitator(s). Actual presence at these synchronous sessions decreased over the weeks from 97 people in week two, when attendance was the highest, to 40 in the final week and there was a similar trend in the access of the recordings. </a:t>
            </a:r>
          </a:p>
          <a:p>
            <a:pPr>
              <a:lnSpc>
                <a:spcPct val="90000"/>
              </a:lnSpc>
            </a:pPr>
            <a:r>
              <a:rPr lang="en-US">
                <a:latin typeface="Calibri" charset="0"/>
              </a:rPr>
              <a:t> </a:t>
            </a:r>
          </a:p>
          <a:p>
            <a:pPr>
              <a:lnSpc>
                <a:spcPct val="90000"/>
              </a:lnSpc>
            </a:pPr>
            <a:r>
              <a:rPr lang="en-US">
                <a:latin typeface="Calibri" charset="0"/>
              </a:rPr>
              <a:t>Global participation and multiple time zones influenced who were present and who accessed the Elluminate recordings. A high number of blog posts were generated related to the course (949) and an even higher number of Twitter contributions (3459). The #PLENK2010 identifier facilitated the easy aggregation of blog posts, del.icio.us links and Twitter messages produced by participants, which highlighted a wide number of resources and links back to participant</a:t>
            </a:r>
            <a:r>
              <a:rPr lang="ja-JP" altLang="en-US">
                <a:latin typeface="Calibri" charset="0"/>
              </a:rPr>
              <a:t>’</a:t>
            </a:r>
            <a:r>
              <a:rPr lang="en-US">
                <a:latin typeface="Calibri" charset="0"/>
              </a:rPr>
              <a:t>s blogs and discussion forums, and thus connecting different areas of the course. Although the number of course registrations was high, an examination of contributions across weeks (i.e., Moodle discussions, blogs, Twitter posts marked with #PLENK2010 course tag, and participation in live Elluminate sessions) suggested that about 40-60 individuals on average contributed actively to the course on a regular basis by producing blog posts and discussion posts, while others</a:t>
            </a:r>
            <a:r>
              <a:rPr lang="ja-JP" altLang="en-US">
                <a:latin typeface="Calibri" charset="0"/>
              </a:rPr>
              <a:t>’</a:t>
            </a:r>
            <a:r>
              <a:rPr lang="en-US">
                <a:latin typeface="Calibri" charset="0"/>
              </a:rPr>
              <a:t> visible participation rate was much lower.</a:t>
            </a:r>
          </a:p>
          <a:p>
            <a:pPr>
              <a:lnSpc>
                <a:spcPct val="90000"/>
              </a:lnSpc>
            </a:pPr>
            <a:r>
              <a:rPr lang="en-US">
                <a:latin typeface="Calibri" charset="0"/>
              </a:rPr>
              <a:t> </a:t>
            </a:r>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222402" indent="-36773751">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48650" eaLnBrk="0" fontAlgn="base" hangingPunct="0">
              <a:spcBef>
                <a:spcPct val="0"/>
              </a:spcBef>
              <a:spcAft>
                <a:spcPct val="0"/>
              </a:spcAft>
              <a:defRPr sz="2400">
                <a:solidFill>
                  <a:schemeClr val="tx1"/>
                </a:solidFill>
                <a:latin typeface="Times" charset="0"/>
                <a:ea typeface="ＭＳ Ｐゴシック" charset="0"/>
              </a:defRPr>
            </a:lvl6pPr>
            <a:lvl7pPr marL="897301" eaLnBrk="0" fontAlgn="base" hangingPunct="0">
              <a:spcBef>
                <a:spcPct val="0"/>
              </a:spcBef>
              <a:spcAft>
                <a:spcPct val="0"/>
              </a:spcAft>
              <a:defRPr sz="2400">
                <a:solidFill>
                  <a:schemeClr val="tx1"/>
                </a:solidFill>
                <a:latin typeface="Times" charset="0"/>
                <a:ea typeface="ＭＳ Ｐゴシック" charset="0"/>
              </a:defRPr>
            </a:lvl7pPr>
            <a:lvl8pPr marL="1345951" eaLnBrk="0" fontAlgn="base" hangingPunct="0">
              <a:spcBef>
                <a:spcPct val="0"/>
              </a:spcBef>
              <a:spcAft>
                <a:spcPct val="0"/>
              </a:spcAft>
              <a:defRPr sz="2400">
                <a:solidFill>
                  <a:schemeClr val="tx1"/>
                </a:solidFill>
                <a:latin typeface="Times" charset="0"/>
                <a:ea typeface="ＭＳ Ｐゴシック" charset="0"/>
              </a:defRPr>
            </a:lvl8pPr>
            <a:lvl9pPr marL="1794601" eaLnBrk="0" fontAlgn="base" hangingPunct="0">
              <a:spcBef>
                <a:spcPct val="0"/>
              </a:spcBef>
              <a:spcAft>
                <a:spcPct val="0"/>
              </a:spcAft>
              <a:defRPr sz="2400">
                <a:solidFill>
                  <a:schemeClr val="tx1"/>
                </a:solidFill>
                <a:latin typeface="Times" charset="0"/>
                <a:ea typeface="ＭＳ Ｐゴシック" charset="0"/>
              </a:defRPr>
            </a:lvl9pPr>
          </a:lstStyle>
          <a:p>
            <a:fld id="{2E2843C6-DDEE-C445-BB63-CF53AFFF2628}" type="slidenum">
              <a:rPr lang="en-US" sz="1200"/>
              <a:pPr/>
              <a:t>30</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rPr>
              <a:t> </a:t>
            </a:r>
          </a:p>
          <a:p>
            <a:r>
              <a:rPr lang="en-US">
                <a:latin typeface="Calibri" charset="0"/>
              </a:rPr>
              <a:t>The chart on the last </a:t>
            </a:r>
            <a:r>
              <a:rPr lang="en-US" b="1">
                <a:latin typeface="Calibri" charset="0"/>
              </a:rPr>
              <a:t>slide shows the number of times people used </a:t>
            </a:r>
            <a:r>
              <a:rPr lang="en-US">
                <a:latin typeface="Calibri" charset="0"/>
              </a:rPr>
              <a:t>particular tools but </a:t>
            </a:r>
            <a:r>
              <a:rPr lang="en-US" b="1">
                <a:latin typeface="Calibri" charset="0"/>
              </a:rPr>
              <a:t>does not show how these interactions took place and we have been experimenting with several analytics tools</a:t>
            </a:r>
            <a:r>
              <a:rPr lang="en-US">
                <a:latin typeface="Calibri" charset="0"/>
              </a:rPr>
              <a:t>, such as social network analysis tool SNAPP used as a bookmarklet to the browser. The activation of the SNAPP tool results in an online network visualization and the results of these interactions have been exported to both VNA (Edgelist format) and GraphML formats and used in the NetDraw tool to </a:t>
            </a:r>
            <a:r>
              <a:rPr lang="en-US" b="1">
                <a:latin typeface="Calibri" charset="0"/>
              </a:rPr>
              <a:t>create network visualizations to understand the role that an actor plays in a particular discussion.</a:t>
            </a:r>
          </a:p>
          <a:p>
            <a:endParaRPr lang="en-US">
              <a:latin typeface="Calibri" charset="0"/>
            </a:endParaRPr>
          </a:p>
          <a:p>
            <a:r>
              <a:rPr lang="en-US">
                <a:latin typeface="Calibri" charset="0"/>
              </a:rPr>
              <a:t>The figure on the left shows that the facilitator is important  (the red dot), but that there are other participants with a strong influence on the network through their connections with others. In addition, the second figure shows the relationship between some of the course topics of discussion.</a:t>
            </a:r>
          </a:p>
          <a:p>
            <a:endParaRPr lang="en-US">
              <a:latin typeface="Calibri" charset="0"/>
            </a:endParaRP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222402" indent="-36773751">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48650" eaLnBrk="0" fontAlgn="base" hangingPunct="0">
              <a:spcBef>
                <a:spcPct val="0"/>
              </a:spcBef>
              <a:spcAft>
                <a:spcPct val="0"/>
              </a:spcAft>
              <a:defRPr sz="2400">
                <a:solidFill>
                  <a:schemeClr val="tx1"/>
                </a:solidFill>
                <a:latin typeface="Times" charset="0"/>
                <a:ea typeface="ＭＳ Ｐゴシック" charset="0"/>
              </a:defRPr>
            </a:lvl6pPr>
            <a:lvl7pPr marL="897301" eaLnBrk="0" fontAlgn="base" hangingPunct="0">
              <a:spcBef>
                <a:spcPct val="0"/>
              </a:spcBef>
              <a:spcAft>
                <a:spcPct val="0"/>
              </a:spcAft>
              <a:defRPr sz="2400">
                <a:solidFill>
                  <a:schemeClr val="tx1"/>
                </a:solidFill>
                <a:latin typeface="Times" charset="0"/>
                <a:ea typeface="ＭＳ Ｐゴシック" charset="0"/>
              </a:defRPr>
            </a:lvl7pPr>
            <a:lvl8pPr marL="1345951" eaLnBrk="0" fontAlgn="base" hangingPunct="0">
              <a:spcBef>
                <a:spcPct val="0"/>
              </a:spcBef>
              <a:spcAft>
                <a:spcPct val="0"/>
              </a:spcAft>
              <a:defRPr sz="2400">
                <a:solidFill>
                  <a:schemeClr val="tx1"/>
                </a:solidFill>
                <a:latin typeface="Times" charset="0"/>
                <a:ea typeface="ＭＳ Ｐゴシック" charset="0"/>
              </a:defRPr>
            </a:lvl8pPr>
            <a:lvl9pPr marL="1794601" eaLnBrk="0" fontAlgn="base" hangingPunct="0">
              <a:spcBef>
                <a:spcPct val="0"/>
              </a:spcBef>
              <a:spcAft>
                <a:spcPct val="0"/>
              </a:spcAft>
              <a:defRPr sz="2400">
                <a:solidFill>
                  <a:schemeClr val="tx1"/>
                </a:solidFill>
                <a:latin typeface="Times" charset="0"/>
                <a:ea typeface="ＭＳ Ｐゴシック" charset="0"/>
              </a:defRPr>
            </a:lvl9pPr>
          </a:lstStyle>
          <a:p>
            <a:fld id="{B876AC11-39E4-8E41-9CCF-A151D1E6D427}" type="slidenum">
              <a:rPr lang="en-US" sz="1200"/>
              <a:pPr/>
              <a:t>31</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Calibri" charset="0"/>
            </a:endParaRPr>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222402" indent="-36773751">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48650" eaLnBrk="0" fontAlgn="base" hangingPunct="0">
              <a:spcBef>
                <a:spcPct val="0"/>
              </a:spcBef>
              <a:spcAft>
                <a:spcPct val="0"/>
              </a:spcAft>
              <a:defRPr sz="2400">
                <a:solidFill>
                  <a:schemeClr val="tx1"/>
                </a:solidFill>
                <a:latin typeface="Times" charset="0"/>
                <a:ea typeface="ＭＳ Ｐゴシック" charset="0"/>
              </a:defRPr>
            </a:lvl6pPr>
            <a:lvl7pPr marL="897301" eaLnBrk="0" fontAlgn="base" hangingPunct="0">
              <a:spcBef>
                <a:spcPct val="0"/>
              </a:spcBef>
              <a:spcAft>
                <a:spcPct val="0"/>
              </a:spcAft>
              <a:defRPr sz="2400">
                <a:solidFill>
                  <a:schemeClr val="tx1"/>
                </a:solidFill>
                <a:latin typeface="Times" charset="0"/>
                <a:ea typeface="ＭＳ Ｐゴシック" charset="0"/>
              </a:defRPr>
            </a:lvl7pPr>
            <a:lvl8pPr marL="1345951" eaLnBrk="0" fontAlgn="base" hangingPunct="0">
              <a:spcBef>
                <a:spcPct val="0"/>
              </a:spcBef>
              <a:spcAft>
                <a:spcPct val="0"/>
              </a:spcAft>
              <a:defRPr sz="2400">
                <a:solidFill>
                  <a:schemeClr val="tx1"/>
                </a:solidFill>
                <a:latin typeface="Times" charset="0"/>
                <a:ea typeface="ＭＳ Ｐゴシック" charset="0"/>
              </a:defRPr>
            </a:lvl8pPr>
            <a:lvl9pPr marL="1794601" eaLnBrk="0" fontAlgn="base" hangingPunct="0">
              <a:spcBef>
                <a:spcPct val="0"/>
              </a:spcBef>
              <a:spcAft>
                <a:spcPct val="0"/>
              </a:spcAft>
              <a:defRPr sz="2400">
                <a:solidFill>
                  <a:schemeClr val="tx1"/>
                </a:solidFill>
                <a:latin typeface="Times" charset="0"/>
                <a:ea typeface="ＭＳ Ｐゴシック" charset="0"/>
              </a:defRPr>
            </a:lvl9pPr>
          </a:lstStyle>
          <a:p>
            <a:fld id="{49800E25-5E49-444B-84BF-4922CB79A0EF}" type="slidenum">
              <a:rPr lang="en-US" sz="1200">
                <a:solidFill>
                  <a:srgbClr val="000000"/>
                </a:solidFill>
                <a:latin typeface="Calibri" charset="0"/>
              </a:rPr>
              <a:pPr/>
              <a:t>32</a:t>
            </a:fld>
            <a:endParaRPr lang="en-US" sz="1200">
              <a:solidFill>
                <a:srgbClr val="000000"/>
              </a:solidFill>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1B398C-7412-5743-BC18-AECB52F68A20}" type="datetimeFigureOut">
              <a:rPr lang="en-US" smtClean="0"/>
              <a:t>2012-11-24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6BADB-1EE7-4A4C-90AE-53E4B418EE36}" type="slidenum">
              <a:rPr lang="en-US" smtClean="0"/>
              <a:t>‹#›</a:t>
            </a:fld>
            <a:endParaRPr lang="en-US"/>
          </a:p>
        </p:txBody>
      </p:sp>
    </p:spTree>
    <p:extLst>
      <p:ext uri="{BB962C8B-B14F-4D97-AF65-F5344CB8AC3E}">
        <p14:creationId xmlns:p14="http://schemas.microsoft.com/office/powerpoint/2010/main" val="2186458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1B398C-7412-5743-BC18-AECB52F68A20}" type="datetimeFigureOut">
              <a:rPr lang="en-US" smtClean="0"/>
              <a:t>2012-11-24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6BADB-1EE7-4A4C-90AE-53E4B418EE36}" type="slidenum">
              <a:rPr lang="en-US" smtClean="0"/>
              <a:t>‹#›</a:t>
            </a:fld>
            <a:endParaRPr lang="en-US"/>
          </a:p>
        </p:txBody>
      </p:sp>
    </p:spTree>
    <p:extLst>
      <p:ext uri="{BB962C8B-B14F-4D97-AF65-F5344CB8AC3E}">
        <p14:creationId xmlns:p14="http://schemas.microsoft.com/office/powerpoint/2010/main" val="3102590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1B398C-7412-5743-BC18-AECB52F68A20}" type="datetimeFigureOut">
              <a:rPr lang="en-US" smtClean="0"/>
              <a:t>2012-11-24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6BADB-1EE7-4A4C-90AE-53E4B418EE36}" type="slidenum">
              <a:rPr lang="en-US" smtClean="0"/>
              <a:t>‹#›</a:t>
            </a:fld>
            <a:endParaRPr lang="en-US"/>
          </a:p>
        </p:txBody>
      </p:sp>
    </p:spTree>
    <p:extLst>
      <p:ext uri="{BB962C8B-B14F-4D97-AF65-F5344CB8AC3E}">
        <p14:creationId xmlns:p14="http://schemas.microsoft.com/office/powerpoint/2010/main" val="290658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asic content slide wt number">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8229600" y="6429375"/>
            <a:ext cx="914400" cy="276225"/>
          </a:xfrm>
          <a:prstGeom prst="rect">
            <a:avLst/>
          </a:prstGeom>
          <a:noFill/>
          <a:ln>
            <a:noFill/>
          </a:ln>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fld id="{274DEE67-B148-9141-AF9B-71D80C17851F}" type="slidenum">
              <a:rPr lang="en-US" sz="1200">
                <a:solidFill>
                  <a:srgbClr val="006699"/>
                </a:solidFill>
                <a:latin typeface="Arial" charset="0"/>
                <a:cs typeface="Arial" charset="0"/>
              </a:rPr>
              <a:pPr algn="ctr" eaLnBrk="1" hangingPunct="1"/>
              <a:t>‹#›</a:t>
            </a:fld>
            <a:endParaRPr lang="en-US" sz="1200">
              <a:solidFill>
                <a:srgbClr val="006699"/>
              </a:solidFill>
              <a:latin typeface="Arial" charset="0"/>
              <a:cs typeface="Arial" charset="0"/>
            </a:endParaRPr>
          </a:p>
        </p:txBody>
      </p:sp>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7" name="Text Placeholder 6"/>
          <p:cNvSpPr>
            <a:spLocks noGrp="1"/>
          </p:cNvSpPr>
          <p:nvPr>
            <p:ph type="body" sz="quarter" idx="11"/>
          </p:nvPr>
        </p:nvSpPr>
        <p:spPr>
          <a:xfrm>
            <a:off x="457200" y="1600200"/>
            <a:ext cx="8229600" cy="4343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54190346"/>
      </p:ext>
    </p:extLst>
  </p:cSld>
  <p:clrMapOvr>
    <a:masterClrMapping/>
  </p:clrMapOvr>
  <p:transition xmlns:p14="http://schemas.microsoft.com/office/powerpoint/2010/mai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1B398C-7412-5743-BC18-AECB52F68A20}" type="datetimeFigureOut">
              <a:rPr lang="en-US" smtClean="0"/>
              <a:t>2012-11-24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6BADB-1EE7-4A4C-90AE-53E4B418EE36}" type="slidenum">
              <a:rPr lang="en-US" smtClean="0"/>
              <a:t>‹#›</a:t>
            </a:fld>
            <a:endParaRPr lang="en-US"/>
          </a:p>
        </p:txBody>
      </p:sp>
    </p:spTree>
    <p:extLst>
      <p:ext uri="{BB962C8B-B14F-4D97-AF65-F5344CB8AC3E}">
        <p14:creationId xmlns:p14="http://schemas.microsoft.com/office/powerpoint/2010/main" val="4131293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1B398C-7412-5743-BC18-AECB52F68A20}" type="datetimeFigureOut">
              <a:rPr lang="en-US" smtClean="0"/>
              <a:t>2012-11-24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6BADB-1EE7-4A4C-90AE-53E4B418EE36}" type="slidenum">
              <a:rPr lang="en-US" smtClean="0"/>
              <a:t>‹#›</a:t>
            </a:fld>
            <a:endParaRPr lang="en-US"/>
          </a:p>
        </p:txBody>
      </p:sp>
    </p:spTree>
    <p:extLst>
      <p:ext uri="{BB962C8B-B14F-4D97-AF65-F5344CB8AC3E}">
        <p14:creationId xmlns:p14="http://schemas.microsoft.com/office/powerpoint/2010/main" val="2070172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1B398C-7412-5743-BC18-AECB52F68A20}" type="datetimeFigureOut">
              <a:rPr lang="en-US" smtClean="0"/>
              <a:t>2012-11-24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6BADB-1EE7-4A4C-90AE-53E4B418EE36}" type="slidenum">
              <a:rPr lang="en-US" smtClean="0"/>
              <a:t>‹#›</a:t>
            </a:fld>
            <a:endParaRPr lang="en-US"/>
          </a:p>
        </p:txBody>
      </p:sp>
    </p:spTree>
    <p:extLst>
      <p:ext uri="{BB962C8B-B14F-4D97-AF65-F5344CB8AC3E}">
        <p14:creationId xmlns:p14="http://schemas.microsoft.com/office/powerpoint/2010/main" val="2609674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1B398C-7412-5743-BC18-AECB52F68A20}" type="datetimeFigureOut">
              <a:rPr lang="en-US" smtClean="0"/>
              <a:t>2012-11-24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D6BADB-1EE7-4A4C-90AE-53E4B418EE36}" type="slidenum">
              <a:rPr lang="en-US" smtClean="0"/>
              <a:t>‹#›</a:t>
            </a:fld>
            <a:endParaRPr lang="en-US"/>
          </a:p>
        </p:txBody>
      </p:sp>
    </p:spTree>
    <p:extLst>
      <p:ext uri="{BB962C8B-B14F-4D97-AF65-F5344CB8AC3E}">
        <p14:creationId xmlns:p14="http://schemas.microsoft.com/office/powerpoint/2010/main" val="928114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1B398C-7412-5743-BC18-AECB52F68A20}" type="datetimeFigureOut">
              <a:rPr lang="en-US" smtClean="0"/>
              <a:t>2012-11-24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D6BADB-1EE7-4A4C-90AE-53E4B418EE36}" type="slidenum">
              <a:rPr lang="en-US" smtClean="0"/>
              <a:t>‹#›</a:t>
            </a:fld>
            <a:endParaRPr lang="en-US"/>
          </a:p>
        </p:txBody>
      </p:sp>
    </p:spTree>
    <p:extLst>
      <p:ext uri="{BB962C8B-B14F-4D97-AF65-F5344CB8AC3E}">
        <p14:creationId xmlns:p14="http://schemas.microsoft.com/office/powerpoint/2010/main" val="4158351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1B398C-7412-5743-BC18-AECB52F68A20}" type="datetimeFigureOut">
              <a:rPr lang="en-US" smtClean="0"/>
              <a:t>2012-11-24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D6BADB-1EE7-4A4C-90AE-53E4B418EE36}" type="slidenum">
              <a:rPr lang="en-US" smtClean="0"/>
              <a:t>‹#›</a:t>
            </a:fld>
            <a:endParaRPr lang="en-US"/>
          </a:p>
        </p:txBody>
      </p:sp>
    </p:spTree>
    <p:extLst>
      <p:ext uri="{BB962C8B-B14F-4D97-AF65-F5344CB8AC3E}">
        <p14:creationId xmlns:p14="http://schemas.microsoft.com/office/powerpoint/2010/main" val="4229247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1B398C-7412-5743-BC18-AECB52F68A20}" type="datetimeFigureOut">
              <a:rPr lang="en-US" smtClean="0"/>
              <a:t>2012-11-24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6BADB-1EE7-4A4C-90AE-53E4B418EE36}" type="slidenum">
              <a:rPr lang="en-US" smtClean="0"/>
              <a:t>‹#›</a:t>
            </a:fld>
            <a:endParaRPr lang="en-US"/>
          </a:p>
        </p:txBody>
      </p:sp>
    </p:spTree>
    <p:extLst>
      <p:ext uri="{BB962C8B-B14F-4D97-AF65-F5344CB8AC3E}">
        <p14:creationId xmlns:p14="http://schemas.microsoft.com/office/powerpoint/2010/main" val="3724334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1B398C-7412-5743-BC18-AECB52F68A20}" type="datetimeFigureOut">
              <a:rPr lang="en-US" smtClean="0"/>
              <a:t>2012-11-24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6BADB-1EE7-4A4C-90AE-53E4B418EE36}" type="slidenum">
              <a:rPr lang="en-US" smtClean="0"/>
              <a:t>‹#›</a:t>
            </a:fld>
            <a:endParaRPr lang="en-US"/>
          </a:p>
        </p:txBody>
      </p:sp>
    </p:spTree>
    <p:extLst>
      <p:ext uri="{BB962C8B-B14F-4D97-AF65-F5344CB8AC3E}">
        <p14:creationId xmlns:p14="http://schemas.microsoft.com/office/powerpoint/2010/main" val="16422477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100000">
              <a:srgbClr val="FFFFFF"/>
            </a:gs>
          </a:gsLst>
          <a:lin ang="102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B398C-7412-5743-BC18-AECB52F68A20}" type="datetimeFigureOut">
              <a:rPr lang="en-US" smtClean="0"/>
              <a:t>2012-11-24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D6BADB-1EE7-4A4C-90AE-53E4B418EE36}" type="slidenum">
              <a:rPr lang="en-US" smtClean="0"/>
              <a:t>‹#›</a:t>
            </a:fld>
            <a:endParaRPr lang="en-US"/>
          </a:p>
        </p:txBody>
      </p:sp>
    </p:spTree>
    <p:extLst>
      <p:ext uri="{BB962C8B-B14F-4D97-AF65-F5344CB8AC3E}">
        <p14:creationId xmlns:p14="http://schemas.microsoft.com/office/powerpoint/2010/main" val="11446211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hyperlink" Target="http://cor-ar.blogspot.in/2012/03/two-distinct-course-formats-in-delivery.html" TargetMode="External"/><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blog.learnlets.com/?p=2562" TargetMode="Externa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hyperlink" Target="http://www.youtube.com/watch?v=r8avYQ5ZqM0" TargetMode="Externa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tonybates.ca/2012/03/03/more-reflections-on-moocs-and-mitx/"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hyperlink" Target="http://suifaijohnmak.wordpress.com/2011/03/10/cck11-how-to-explain-connectivism-mooc-and-plepln/" TargetMode="External"/><Relationship Id="rId5" Type="http://schemas.openxmlformats.org/officeDocument/2006/relationships/hyperlink" Target="http://www.mooc.ca/" TargetMode="External"/><Relationship Id="rId6" Type="http://schemas.openxmlformats.org/officeDocument/2006/relationships/hyperlink" Target="http://cck11.mooc.ca" TargetMode="External"/><Relationship Id="rId7" Type="http://schemas.openxmlformats.org/officeDocument/2006/relationships/hyperlink" Target="http://change.mooc.ca" TargetMode="External"/><Relationship Id="rId8" Type="http://schemas.openxmlformats.org/officeDocument/2006/relationships/hyperlink" Target="http://edfuture.mooc.ca" TargetMode="External"/><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emf"/><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eg"/><Relationship Id="rId5" Type="http://schemas.openxmlformats.org/officeDocument/2006/relationships/image" Target="../media/image35.pn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hyperlink" Target="http://www.tonybates.ca/2012/03/03/more-reflections-on-moocs-and-mitx/" TargetMode="External"/><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hyperlink" Target="http://elearnmag.acm.org/featured.cfm?aid=2016017" TargetMode="External"/><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hyperlink" Target="http://www.chess.net"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hyperlink" Target="http://crfb.org/stabilizethedebt/"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hyperlink" Target="http://www.downes.ca/post/57523"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hyperlink" Target="http://www.popmatters.com/pm/post/65550-games-as-language-systems" TargetMode="External"/><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2-11-22 at 6.34.0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480726" cy="6858000"/>
          </a:xfrm>
          <a:prstGeom prst="rect">
            <a:avLst/>
          </a:prstGeom>
        </p:spPr>
      </p:pic>
      <p:sp>
        <p:nvSpPr>
          <p:cNvPr id="2" name="Title 1"/>
          <p:cNvSpPr>
            <a:spLocks noGrp="1"/>
          </p:cNvSpPr>
          <p:nvPr>
            <p:ph type="ctrTitle"/>
          </p:nvPr>
        </p:nvSpPr>
        <p:spPr>
          <a:xfrm>
            <a:off x="2637011" y="897320"/>
            <a:ext cx="6506989" cy="832710"/>
          </a:xfrm>
        </p:spPr>
        <p:txBody>
          <a:bodyPr/>
          <a:lstStyle/>
          <a:p>
            <a:r>
              <a:rPr lang="en-US" dirty="0" smtClean="0">
                <a:solidFill>
                  <a:schemeClr val="bg1"/>
                </a:solidFill>
              </a:rPr>
              <a:t>The LMS and the MOOC</a:t>
            </a:r>
            <a:endParaRPr lang="en-US" dirty="0">
              <a:solidFill>
                <a:schemeClr val="bg1"/>
              </a:solidFill>
            </a:endParaRPr>
          </a:p>
        </p:txBody>
      </p:sp>
      <p:sp>
        <p:nvSpPr>
          <p:cNvPr id="3" name="Subtitle 2"/>
          <p:cNvSpPr>
            <a:spLocks noGrp="1"/>
          </p:cNvSpPr>
          <p:nvPr>
            <p:ph type="subTitle" idx="1"/>
          </p:nvPr>
        </p:nvSpPr>
        <p:spPr>
          <a:xfrm>
            <a:off x="4307389" y="1969289"/>
            <a:ext cx="4408517" cy="2675665"/>
          </a:xfrm>
        </p:spPr>
        <p:txBody>
          <a:bodyPr/>
          <a:lstStyle/>
          <a:p>
            <a:pPr algn="r"/>
            <a:r>
              <a:rPr lang="en-US" dirty="0" smtClean="0"/>
              <a:t>Stephen Downes</a:t>
            </a:r>
          </a:p>
          <a:p>
            <a:pPr algn="r"/>
            <a:r>
              <a:rPr lang="en-US" dirty="0" err="1" smtClean="0"/>
              <a:t>MoodleMootUY</a:t>
            </a:r>
            <a:r>
              <a:rPr lang="en-US" dirty="0" smtClean="0"/>
              <a:t>, Montevideo, Uruguay</a:t>
            </a:r>
          </a:p>
          <a:p>
            <a:pPr algn="r"/>
            <a:r>
              <a:rPr lang="en-US" dirty="0" smtClean="0"/>
              <a:t>November 22, 2012</a:t>
            </a:r>
          </a:p>
          <a:p>
            <a:pPr algn="r"/>
            <a:endParaRPr lang="en-US" dirty="0"/>
          </a:p>
        </p:txBody>
      </p:sp>
    </p:spTree>
    <p:extLst>
      <p:ext uri="{BB962C8B-B14F-4D97-AF65-F5344CB8AC3E}">
        <p14:creationId xmlns:p14="http://schemas.microsoft.com/office/powerpoint/2010/main" val="362180473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MOOC Experience</a:t>
            </a:r>
            <a:endParaRPr lang="en-US" dirty="0"/>
          </a:p>
        </p:txBody>
      </p:sp>
      <p:pic>
        <p:nvPicPr>
          <p:cNvPr id="4" name="Picture 3" descr="Screen shot 2011-11-13 at 6.35.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433" y="1417638"/>
            <a:ext cx="6611494" cy="5061668"/>
          </a:xfrm>
          <a:prstGeom prst="rect">
            <a:avLst/>
          </a:prstGeom>
          <a:ln>
            <a:solidFill>
              <a:srgbClr val="4F81BD"/>
            </a:solidFill>
          </a:ln>
        </p:spPr>
      </p:pic>
    </p:spTree>
    <p:extLst>
      <p:ext uri="{BB962C8B-B14F-4D97-AF65-F5344CB8AC3E}">
        <p14:creationId xmlns:p14="http://schemas.microsoft.com/office/powerpoint/2010/main" val="264949197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a:t>
            </a:r>
            <a:endParaRPr lang="en-US" dirty="0"/>
          </a:p>
        </p:txBody>
      </p:sp>
      <p:sp>
        <p:nvSpPr>
          <p:cNvPr id="3" name="Content Placeholder 2"/>
          <p:cNvSpPr>
            <a:spLocks noGrp="1"/>
          </p:cNvSpPr>
          <p:nvPr>
            <p:ph idx="1"/>
          </p:nvPr>
        </p:nvSpPr>
        <p:spPr>
          <a:xfrm>
            <a:off x="258292" y="5853460"/>
            <a:ext cx="8229600" cy="679425"/>
          </a:xfrm>
        </p:spPr>
        <p:txBody>
          <a:bodyPr/>
          <a:lstStyle/>
          <a:p>
            <a:pPr marL="0" indent="0">
              <a:buNone/>
            </a:pPr>
            <a:r>
              <a:rPr lang="en-US" dirty="0" smtClean="0"/>
              <a:t>Mix of levels – novice and experienced</a:t>
            </a:r>
            <a:endParaRPr lang="en-US" dirty="0"/>
          </a:p>
        </p:txBody>
      </p:sp>
      <p:pic>
        <p:nvPicPr>
          <p:cNvPr id="4" name="Picture 3" descr="Screen shot 2011-11-14 at 7.01.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292" y="1155534"/>
            <a:ext cx="6043212" cy="4276030"/>
          </a:xfrm>
          <a:prstGeom prst="rect">
            <a:avLst/>
          </a:prstGeom>
        </p:spPr>
      </p:pic>
      <p:pic>
        <p:nvPicPr>
          <p:cNvPr id="5" name="Picture 4" descr="Screen shot 2011-11-14 at 7.03.5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815" y="1318127"/>
            <a:ext cx="4037985" cy="2980418"/>
          </a:xfrm>
          <a:prstGeom prst="rect">
            <a:avLst/>
          </a:prstGeom>
        </p:spPr>
      </p:pic>
    </p:spTree>
    <p:extLst>
      <p:ext uri="{BB962C8B-B14F-4D97-AF65-F5344CB8AC3E}">
        <p14:creationId xmlns:p14="http://schemas.microsoft.com/office/powerpoint/2010/main" val="267029392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network structure</a:t>
            </a:r>
            <a:endParaRPr lang="en-US" dirty="0"/>
          </a:p>
        </p:txBody>
      </p:sp>
      <p:sp>
        <p:nvSpPr>
          <p:cNvPr id="4" name="Rectangle 3"/>
          <p:cNvSpPr/>
          <p:nvPr/>
        </p:nvSpPr>
        <p:spPr>
          <a:xfrm>
            <a:off x="572336" y="5802997"/>
            <a:ext cx="4572000" cy="646331"/>
          </a:xfrm>
          <a:prstGeom prst="rect">
            <a:avLst/>
          </a:prstGeom>
        </p:spPr>
        <p:txBody>
          <a:bodyPr>
            <a:spAutoFit/>
          </a:bodyPr>
          <a:lstStyle/>
          <a:p>
            <a:r>
              <a:rPr lang="pl-PL" dirty="0" smtClean="0">
                <a:hlinkClick r:id="rId3"/>
              </a:rPr>
              <a:t>http://cor-ar.blogspot.in/2012/03/two-distinct-course-formats-in-delivery.html</a:t>
            </a:r>
            <a:r>
              <a:rPr lang="pl-PL" dirty="0" smtClean="0"/>
              <a:t> </a:t>
            </a:r>
            <a:endParaRPr lang="en-US" dirty="0"/>
          </a:p>
        </p:txBody>
      </p:sp>
      <p:pic>
        <p:nvPicPr>
          <p:cNvPr id="6" name="Picture 5"/>
          <p:cNvPicPr>
            <a:picLocks noChangeAspect="1"/>
          </p:cNvPicPr>
          <p:nvPr/>
        </p:nvPicPr>
        <p:blipFill>
          <a:blip r:embed="rId4"/>
          <a:stretch>
            <a:fillRect/>
          </a:stretch>
        </p:blipFill>
        <p:spPr>
          <a:xfrm>
            <a:off x="2443965" y="1600200"/>
            <a:ext cx="5400741" cy="3967057"/>
          </a:xfrm>
          <a:prstGeom prst="rect">
            <a:avLst/>
          </a:prstGeom>
        </p:spPr>
      </p:pic>
    </p:spTree>
    <p:extLst>
      <p:ext uri="{BB962C8B-B14F-4D97-AF65-F5344CB8AC3E}">
        <p14:creationId xmlns:p14="http://schemas.microsoft.com/office/powerpoint/2010/main" val="244675421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Aggregation – bringing together</a:t>
            </a:r>
            <a:endParaRPr lang="en-US" dirty="0"/>
          </a:p>
        </p:txBody>
      </p:sp>
      <p:pic>
        <p:nvPicPr>
          <p:cNvPr id="4" name="Picture 3"/>
          <p:cNvPicPr>
            <a:picLocks noChangeAspect="1"/>
          </p:cNvPicPr>
          <p:nvPr/>
        </p:nvPicPr>
        <p:blipFill>
          <a:blip r:embed="rId2"/>
          <a:stretch>
            <a:fillRect/>
          </a:stretch>
        </p:blipFill>
        <p:spPr>
          <a:xfrm>
            <a:off x="4102100" y="4089400"/>
            <a:ext cx="5041900" cy="2768600"/>
          </a:xfrm>
          <a:prstGeom prst="rect">
            <a:avLst/>
          </a:prstGeom>
        </p:spPr>
      </p:pic>
      <p:pic>
        <p:nvPicPr>
          <p:cNvPr id="5" name="Picture 4"/>
          <p:cNvPicPr>
            <a:picLocks noChangeAspect="1"/>
          </p:cNvPicPr>
          <p:nvPr/>
        </p:nvPicPr>
        <p:blipFill>
          <a:blip r:embed="rId3"/>
          <a:stretch>
            <a:fillRect/>
          </a:stretch>
        </p:blipFill>
        <p:spPr>
          <a:xfrm>
            <a:off x="1011404" y="1696820"/>
            <a:ext cx="5000210" cy="3000126"/>
          </a:xfrm>
          <a:prstGeom prst="rect">
            <a:avLst/>
          </a:prstGeom>
        </p:spPr>
      </p:pic>
    </p:spTree>
    <p:extLst>
      <p:ext uri="{BB962C8B-B14F-4D97-AF65-F5344CB8AC3E}">
        <p14:creationId xmlns:p14="http://schemas.microsoft.com/office/powerpoint/2010/main" val="140081216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abundance of content</a:t>
            </a:r>
            <a:endParaRPr lang="en-US" dirty="0"/>
          </a:p>
        </p:txBody>
      </p:sp>
      <p:sp>
        <p:nvSpPr>
          <p:cNvPr id="3" name="Content Placeholder 2"/>
          <p:cNvSpPr>
            <a:spLocks noGrp="1"/>
          </p:cNvSpPr>
          <p:nvPr>
            <p:ph idx="1"/>
          </p:nvPr>
        </p:nvSpPr>
        <p:spPr/>
        <p:txBody>
          <a:bodyPr/>
          <a:lstStyle/>
          <a:p>
            <a:r>
              <a:rPr lang="en-US" dirty="0" smtClean="0"/>
              <a:t>Some analogies:</a:t>
            </a:r>
          </a:p>
          <a:p>
            <a:pPr lvl="1"/>
            <a:r>
              <a:rPr lang="en-US" dirty="0" smtClean="0"/>
              <a:t>following football – there are more games in the world than you could possibly watch</a:t>
            </a:r>
          </a:p>
          <a:p>
            <a:pPr lvl="1"/>
            <a:r>
              <a:rPr lang="en-US" dirty="0" smtClean="0"/>
              <a:t>recipes – there is more food </a:t>
            </a:r>
            <a:r>
              <a:rPr lang="en-US" dirty="0" err="1" smtClean="0"/>
              <a:t>int</a:t>
            </a:r>
            <a:r>
              <a:rPr lang="en-US" dirty="0" smtClean="0"/>
              <a:t> eh world than you could possibly eat, more ways of eating food than you could experience in a lifetime</a:t>
            </a:r>
          </a:p>
          <a:p>
            <a:pPr lvl="1"/>
            <a:r>
              <a:rPr lang="en-US" dirty="0" smtClean="0"/>
              <a:t>places to visit – the world is vast, </a:t>
            </a:r>
            <a:r>
              <a:rPr lang="en-US" dirty="0" err="1" smtClean="0"/>
              <a:t>ou</a:t>
            </a:r>
            <a:r>
              <a:rPr lang="en-US" dirty="0" smtClean="0"/>
              <a:t> cannot possibly see everything</a:t>
            </a:r>
            <a:endParaRPr lang="en-US" dirty="0"/>
          </a:p>
        </p:txBody>
      </p:sp>
    </p:spTree>
    <p:extLst>
      <p:ext uri="{BB962C8B-B14F-4D97-AF65-F5344CB8AC3E}">
        <p14:creationId xmlns:p14="http://schemas.microsoft.com/office/powerpoint/2010/main" val="261332263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versus Solo</a:t>
            </a:r>
            <a:endParaRPr lang="en-US" dirty="0"/>
          </a:p>
        </p:txBody>
      </p:sp>
      <p:sp>
        <p:nvSpPr>
          <p:cNvPr id="6" name="Rectangle 5"/>
          <p:cNvSpPr/>
          <p:nvPr/>
        </p:nvSpPr>
        <p:spPr>
          <a:xfrm>
            <a:off x="335443" y="6296033"/>
            <a:ext cx="3454529" cy="369332"/>
          </a:xfrm>
          <a:prstGeom prst="rect">
            <a:avLst/>
          </a:prstGeom>
        </p:spPr>
        <p:txBody>
          <a:bodyPr wrap="none">
            <a:spAutoFit/>
          </a:bodyPr>
          <a:lstStyle/>
          <a:p>
            <a:r>
              <a:rPr lang="de-DE" dirty="0">
                <a:hlinkClick r:id="rId3"/>
              </a:rPr>
              <a:t>http://blog.learnlets.com/?p=</a:t>
            </a:r>
            <a:r>
              <a:rPr lang="de-DE" dirty="0" smtClean="0">
                <a:hlinkClick r:id="rId3"/>
              </a:rPr>
              <a:t>2562</a:t>
            </a:r>
            <a:r>
              <a:rPr lang="de-DE" dirty="0" smtClean="0"/>
              <a:t> </a:t>
            </a:r>
            <a:endParaRPr lang="en-US" dirty="0"/>
          </a:p>
        </p:txBody>
      </p:sp>
      <p:pic>
        <p:nvPicPr>
          <p:cNvPr id="7" name="Content Placeholder 3" descr="Screen Shot 2012-11-21 at 7.06.12 AM.png"/>
          <p:cNvPicPr>
            <a:picLocks noGrp="1" noChangeAspect="1"/>
          </p:cNvPicPr>
          <p:nvPr>
            <p:ph idx="1"/>
          </p:nvPr>
        </p:nvPicPr>
        <p:blipFill>
          <a:blip r:embed="rId4">
            <a:extLst>
              <a:ext uri="{28A0092B-C50C-407E-A947-70E740481C1C}">
                <a14:useLocalDpi xmlns:a14="http://schemas.microsoft.com/office/drawing/2010/main" val="0"/>
              </a:ext>
            </a:extLst>
          </a:blip>
          <a:srcRect t="8378" b="8378"/>
          <a:stretch>
            <a:fillRect/>
          </a:stretch>
        </p:blipFill>
        <p:spPr>
          <a:xfrm>
            <a:off x="457200" y="1417638"/>
            <a:ext cx="8229600" cy="4525963"/>
          </a:xfrm>
        </p:spPr>
      </p:pic>
    </p:spTree>
    <p:extLst>
      <p:ext uri="{BB962C8B-B14F-4D97-AF65-F5344CB8AC3E}">
        <p14:creationId xmlns:p14="http://schemas.microsoft.com/office/powerpoint/2010/main" val="14748555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 in a MOOC</a:t>
            </a:r>
            <a:endParaRPr lang="en-US" dirty="0"/>
          </a:p>
        </p:txBody>
      </p:sp>
      <p:pic>
        <p:nvPicPr>
          <p:cNvPr id="6" name="Picture 5" descr="Screen shot 2012-03-11 at 11.44.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577" y="1289089"/>
            <a:ext cx="7612807" cy="4631817"/>
          </a:xfrm>
          <a:prstGeom prst="rect">
            <a:avLst/>
          </a:prstGeom>
        </p:spPr>
      </p:pic>
      <p:sp>
        <p:nvSpPr>
          <p:cNvPr id="7" name="Rectangle 6"/>
          <p:cNvSpPr/>
          <p:nvPr/>
        </p:nvSpPr>
        <p:spPr>
          <a:xfrm>
            <a:off x="645577" y="6058638"/>
            <a:ext cx="6400800" cy="369332"/>
          </a:xfrm>
          <a:prstGeom prst="rect">
            <a:avLst/>
          </a:prstGeom>
        </p:spPr>
        <p:txBody>
          <a:bodyPr wrap="square">
            <a:spAutoFit/>
          </a:bodyPr>
          <a:lstStyle/>
          <a:p>
            <a:r>
              <a:rPr lang="pl-PL" dirty="0" smtClean="0">
                <a:hlinkClick r:id="rId4"/>
              </a:rPr>
              <a:t>http://www.youtube.com/watch?v=r8avYQ5ZqM0</a:t>
            </a:r>
            <a:r>
              <a:rPr lang="pl-PL" dirty="0" smtClean="0"/>
              <a:t> </a:t>
            </a:r>
            <a:endParaRPr lang="en-US" dirty="0"/>
          </a:p>
        </p:txBody>
      </p:sp>
    </p:spTree>
    <p:extLst>
      <p:ext uri="{BB962C8B-B14F-4D97-AF65-F5344CB8AC3E}">
        <p14:creationId xmlns:p14="http://schemas.microsoft.com/office/powerpoint/2010/main" val="180087232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Self-Education</a:t>
            </a:r>
            <a:endParaRPr lang="en-US" dirty="0"/>
          </a:p>
        </p:txBody>
      </p:sp>
      <p:sp>
        <p:nvSpPr>
          <p:cNvPr id="3" name="Content Placeholder 2"/>
          <p:cNvSpPr>
            <a:spLocks noGrp="1"/>
          </p:cNvSpPr>
          <p:nvPr>
            <p:ph idx="1"/>
          </p:nvPr>
        </p:nvSpPr>
        <p:spPr/>
        <p:txBody>
          <a:bodyPr/>
          <a:lstStyle/>
          <a:p>
            <a:pPr marL="0" indent="0">
              <a:buNone/>
            </a:pPr>
            <a:r>
              <a:rPr lang="en-US" dirty="0" smtClean="0"/>
              <a:t>Bates: “They belong philosophically within the context of thinkers such as R. H. </a:t>
            </a:r>
            <a:r>
              <a:rPr lang="en-US" dirty="0" err="1" smtClean="0"/>
              <a:t>Tawney</a:t>
            </a:r>
            <a:r>
              <a:rPr lang="en-US" dirty="0" smtClean="0"/>
              <a:t>, Ivan </a:t>
            </a:r>
            <a:r>
              <a:rPr lang="en-US" dirty="0" err="1" smtClean="0"/>
              <a:t>Illich</a:t>
            </a:r>
            <a:r>
              <a:rPr lang="en-US" dirty="0" smtClean="0"/>
              <a:t> and Paulo </a:t>
            </a:r>
            <a:r>
              <a:rPr lang="en-US" dirty="0" err="1" smtClean="0"/>
              <a:t>Freire</a:t>
            </a:r>
            <a:r>
              <a:rPr lang="en-US" dirty="0" smtClean="0"/>
              <a:t>, who believed strongly in self-education, as part of their broader socialist views on equality, the need to open access to knowledge, and to educate the workers in order to break the existing hegemony, etc.”</a:t>
            </a:r>
            <a:endParaRPr lang="en-US" dirty="0"/>
          </a:p>
        </p:txBody>
      </p:sp>
      <p:sp>
        <p:nvSpPr>
          <p:cNvPr id="4" name="Rectangle 3"/>
          <p:cNvSpPr/>
          <p:nvPr/>
        </p:nvSpPr>
        <p:spPr>
          <a:xfrm>
            <a:off x="457200" y="5079470"/>
            <a:ext cx="8229600" cy="369332"/>
          </a:xfrm>
          <a:prstGeom prst="rect">
            <a:avLst/>
          </a:prstGeom>
        </p:spPr>
        <p:txBody>
          <a:bodyPr wrap="square">
            <a:spAutoFit/>
          </a:bodyPr>
          <a:lstStyle/>
          <a:p>
            <a:r>
              <a:rPr lang="en-US" dirty="0" smtClean="0">
                <a:hlinkClick r:id="rId2"/>
              </a:rPr>
              <a:t>http://www.tonybates.ca/2012/03/03/more-reflections-on-moocs-and-mitx/</a:t>
            </a:r>
            <a:r>
              <a:rPr lang="en-US" dirty="0" smtClean="0"/>
              <a:t> </a:t>
            </a:r>
            <a:endParaRPr lang="en-US" dirty="0"/>
          </a:p>
        </p:txBody>
      </p:sp>
    </p:spTree>
    <p:extLst>
      <p:ext uri="{BB962C8B-B14F-4D97-AF65-F5344CB8AC3E}">
        <p14:creationId xmlns:p14="http://schemas.microsoft.com/office/powerpoint/2010/main" val="239730788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as Grown</a:t>
            </a:r>
            <a:endParaRPr lang="en-US" dirty="0"/>
          </a:p>
        </p:txBody>
      </p:sp>
      <p:sp>
        <p:nvSpPr>
          <p:cNvPr id="3" name="Content Placeholder 2"/>
          <p:cNvSpPr>
            <a:spLocks noGrp="1"/>
          </p:cNvSpPr>
          <p:nvPr>
            <p:ph idx="1"/>
          </p:nvPr>
        </p:nvSpPr>
        <p:spPr>
          <a:xfrm>
            <a:off x="457200" y="1417638"/>
            <a:ext cx="4285974" cy="4525963"/>
          </a:xfrm>
        </p:spPr>
        <p:txBody>
          <a:bodyPr/>
          <a:lstStyle/>
          <a:p>
            <a:pPr marL="0" indent="0">
              <a:buNone/>
            </a:pPr>
            <a:r>
              <a:rPr lang="en-US" dirty="0" smtClean="0"/>
              <a:t>There is a contrast between knowledge as something that is acquired, ingested, retained, remembered, and knowledge that is something that is grown as a response to experience rather than as a representation of it</a:t>
            </a:r>
            <a:endParaRPr lang="en-US" dirty="0"/>
          </a:p>
        </p:txBody>
      </p:sp>
      <p:pic>
        <p:nvPicPr>
          <p:cNvPr id="5" name="Picture 4" descr="Screen Shot 2012-11-22 at 6.50.2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6774" y="1619601"/>
            <a:ext cx="3314026" cy="5054353"/>
          </a:xfrm>
          <a:prstGeom prst="rect">
            <a:avLst/>
          </a:prstGeom>
        </p:spPr>
      </p:pic>
    </p:spTree>
    <p:extLst>
      <p:ext uri="{BB962C8B-B14F-4D97-AF65-F5344CB8AC3E}">
        <p14:creationId xmlns:p14="http://schemas.microsoft.com/office/powerpoint/2010/main" val="183518030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The Connectivism Courses</a:t>
            </a:r>
            <a:endParaRPr lang="en-US" dirty="0"/>
          </a:p>
        </p:txBody>
      </p:sp>
      <p:sp>
        <p:nvSpPr>
          <p:cNvPr id="3" name="Content Placeholder 2"/>
          <p:cNvSpPr>
            <a:spLocks noGrp="1"/>
          </p:cNvSpPr>
          <p:nvPr>
            <p:ph idx="1"/>
          </p:nvPr>
        </p:nvSpPr>
        <p:spPr/>
        <p:txBody>
          <a:bodyPr/>
          <a:lstStyle/>
          <a:p>
            <a:endParaRPr lang="en-US"/>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600199"/>
            <a:ext cx="8147050" cy="4670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860902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Title: The LMS and the </a:t>
            </a:r>
            <a:r>
              <a:rPr lang="en-US" dirty="0" smtClean="0"/>
              <a:t>MOOC</a:t>
            </a:r>
          </a:p>
          <a:p>
            <a:r>
              <a:rPr lang="en-US" sz="2000" dirty="0"/>
              <a:t>Abstract: With the widespread adoption of the massive open online course (MOOC) over the last year, questions are now being raised about the role of a learning management system (LMS) such as Moodle. Where previously the focus was on the management of course materials and cohorts progressing according to predefined objectives and curricula, the learning environment of the future is more open-ended and less overtly managed. In this talk Stephen Downes, one of the originators of the MOOC format, describes the differences between types of MOOCs, compares them to the LMS, and outlines the changes LMSs such as Moodle are looking at in the future.</a:t>
            </a:r>
            <a:endParaRPr lang="en-US" sz="2000" dirty="0" smtClean="0"/>
          </a:p>
          <a:p>
            <a:endParaRPr lang="en-US" sz="2000" dirty="0"/>
          </a:p>
        </p:txBody>
      </p:sp>
    </p:spTree>
    <p:extLst>
      <p:ext uri="{BB962C8B-B14F-4D97-AF65-F5344CB8AC3E}">
        <p14:creationId xmlns:p14="http://schemas.microsoft.com/office/powerpoint/2010/main" val="421279749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990600"/>
            <a:ext cx="4313794" cy="350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12420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itle 1"/>
          <p:cNvSpPr>
            <a:spLocks noGrp="1"/>
          </p:cNvSpPr>
          <p:nvPr>
            <p:ph type="title"/>
          </p:nvPr>
        </p:nvSpPr>
        <p:spPr>
          <a:xfrm>
            <a:off x="381000" y="5257800"/>
            <a:ext cx="8229600" cy="1143000"/>
          </a:xfrm>
        </p:spPr>
        <p:txBody>
          <a:bodyPr/>
          <a:lstStyle/>
          <a:p>
            <a:pPr eaLnBrk="1" hangingPunct="1"/>
            <a:r>
              <a:rPr lang="en-CA" dirty="0" smtClean="0">
                <a:latin typeface="Calibri" charset="0"/>
              </a:rPr>
              <a:t>The</a:t>
            </a:r>
            <a:r>
              <a:rPr lang="en-CA" baseline="0" dirty="0" smtClean="0">
                <a:latin typeface="Calibri" charset="0"/>
              </a:rPr>
              <a:t> </a:t>
            </a:r>
            <a:r>
              <a:rPr lang="en-CA" baseline="0" dirty="0" err="1" smtClean="0">
                <a:latin typeface="Calibri" charset="0"/>
              </a:rPr>
              <a:t>Connectivism</a:t>
            </a:r>
            <a:r>
              <a:rPr lang="en-CA" baseline="0" dirty="0" smtClean="0">
                <a:latin typeface="Calibri" charset="0"/>
              </a:rPr>
              <a:t> Courses</a:t>
            </a:r>
            <a:endParaRPr lang="en-CA" dirty="0">
              <a:latin typeface="Calibri" charset="0"/>
            </a:endParaRPr>
          </a:p>
        </p:txBody>
      </p:sp>
      <p:sp>
        <p:nvSpPr>
          <p:cNvPr id="13318" name="Rectangle 6"/>
          <p:cNvSpPr>
            <a:spLocks noChangeArrowheads="1"/>
          </p:cNvSpPr>
          <p:nvPr/>
        </p:nvSpPr>
        <p:spPr bwMode="auto">
          <a:xfrm>
            <a:off x="4572000" y="4495800"/>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CA">
                <a:latin typeface="Calibri" charset="0"/>
                <a:hlinkClick r:id="rId4"/>
              </a:rPr>
              <a:t>http://suifaijohnmak.wordpress.com/2011/03/10/cck11-how-to-explain-connectivism-mooc-and-plepln/</a:t>
            </a:r>
            <a:r>
              <a:rPr lang="en-CA">
                <a:latin typeface="Calibri" charset="0"/>
              </a:rPr>
              <a:t> </a:t>
            </a:r>
          </a:p>
        </p:txBody>
      </p:sp>
      <p:sp>
        <p:nvSpPr>
          <p:cNvPr id="13319" name="TextBox 7"/>
          <p:cNvSpPr txBox="1">
            <a:spLocks noChangeArrowheads="1"/>
          </p:cNvSpPr>
          <p:nvPr/>
        </p:nvSpPr>
        <p:spPr bwMode="auto">
          <a:xfrm>
            <a:off x="774003" y="1514337"/>
            <a:ext cx="30480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CA" dirty="0" smtClean="0">
                <a:latin typeface="Calibri" charset="0"/>
                <a:hlinkClick r:id="rId5"/>
              </a:rPr>
              <a:t>http://connect.downes.ca</a:t>
            </a:r>
          </a:p>
          <a:p>
            <a:pPr eaLnBrk="1" hangingPunct="1"/>
            <a:r>
              <a:rPr lang="en-CA" dirty="0" smtClean="0">
                <a:latin typeface="Calibri" charset="0"/>
                <a:hlinkClick r:id="rId5"/>
              </a:rPr>
              <a:t>http</a:t>
            </a:r>
            <a:r>
              <a:rPr lang="en-CA" dirty="0">
                <a:latin typeface="Calibri" charset="0"/>
                <a:hlinkClick r:id="rId5"/>
              </a:rPr>
              <a:t>://www.mooc.ca</a:t>
            </a:r>
            <a:endParaRPr lang="en-CA" dirty="0">
              <a:latin typeface="Calibri" charset="0"/>
            </a:endParaRPr>
          </a:p>
          <a:p>
            <a:pPr eaLnBrk="1" hangingPunct="1"/>
            <a:r>
              <a:rPr lang="en-CA" dirty="0">
                <a:latin typeface="Calibri" charset="0"/>
                <a:hlinkClick r:id="rId6"/>
              </a:rPr>
              <a:t>http://cck11.</a:t>
            </a:r>
            <a:r>
              <a:rPr lang="en-CA" dirty="0" smtClean="0">
                <a:latin typeface="Calibri" charset="0"/>
                <a:hlinkClick r:id="rId6"/>
              </a:rPr>
              <a:t>mooc.ca</a:t>
            </a:r>
            <a:endParaRPr lang="en-CA" dirty="0" smtClean="0">
              <a:latin typeface="Calibri" charset="0"/>
            </a:endParaRPr>
          </a:p>
          <a:p>
            <a:pPr eaLnBrk="1" hangingPunct="1"/>
            <a:r>
              <a:rPr lang="en-CA" dirty="0" smtClean="0">
                <a:latin typeface="Calibri" charset="0"/>
                <a:hlinkClick r:id="rId7"/>
              </a:rPr>
              <a:t>http://change.mooc.ca</a:t>
            </a:r>
            <a:endParaRPr lang="en-CA" dirty="0" smtClean="0">
              <a:latin typeface="Calibri" charset="0"/>
            </a:endParaRPr>
          </a:p>
          <a:p>
            <a:pPr eaLnBrk="1" hangingPunct="1"/>
            <a:r>
              <a:rPr lang="en-CA" dirty="0" smtClean="0">
                <a:latin typeface="Calibri" charset="0"/>
                <a:hlinkClick r:id="rId8"/>
              </a:rPr>
              <a:t>http://edfuture.mooc.ca</a:t>
            </a:r>
            <a:r>
              <a:rPr lang="en-CA" dirty="0" smtClean="0">
                <a:latin typeface="Calibri" charset="0"/>
              </a:rPr>
              <a:t>  </a:t>
            </a:r>
            <a:endParaRPr lang="en-CA" dirty="0">
              <a:latin typeface="Calibri" charset="0"/>
            </a:endParaRPr>
          </a:p>
        </p:txBody>
      </p:sp>
    </p:spTree>
    <p:extLst>
      <p:ext uri="{BB962C8B-B14F-4D97-AF65-F5344CB8AC3E}">
        <p14:creationId xmlns:p14="http://schemas.microsoft.com/office/powerpoint/2010/main" val="307620211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gRSShopper</a:t>
            </a:r>
            <a:endParaRPr lang="en-US" dirty="0"/>
          </a:p>
        </p:txBody>
      </p:sp>
      <p:pic>
        <p:nvPicPr>
          <p:cNvPr id="5" name="Content Placeholder 4"/>
          <p:cNvPicPr>
            <a:picLocks noGrp="1" noChangeAspect="1"/>
          </p:cNvPicPr>
          <p:nvPr>
            <p:ph idx="1"/>
          </p:nvPr>
        </p:nvPicPr>
        <p:blipFill rotWithShape="1">
          <a:blip r:embed="rId2"/>
          <a:srcRect t="3160" b="18498"/>
          <a:stretch/>
        </p:blipFill>
        <p:spPr/>
      </p:pic>
    </p:spTree>
    <p:extLst>
      <p:ext uri="{BB962C8B-B14F-4D97-AF65-F5344CB8AC3E}">
        <p14:creationId xmlns:p14="http://schemas.microsoft.com/office/powerpoint/2010/main" val="240107638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Feeds</a:t>
            </a:r>
            <a:endParaRPr lang="en-US" dirty="0"/>
          </a:p>
        </p:txBody>
      </p:sp>
      <p:pic>
        <p:nvPicPr>
          <p:cNvPr id="4" name="Content Placeholder 3" descr="Screen shot 2011-05-04 at 9.53.13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3540" b="8710"/>
          <a:stretch/>
        </p:blipFill>
        <p:spPr/>
      </p:pic>
    </p:spTree>
    <p:extLst>
      <p:ext uri="{BB962C8B-B14F-4D97-AF65-F5344CB8AC3E}">
        <p14:creationId xmlns:p14="http://schemas.microsoft.com/office/powerpoint/2010/main" val="179632882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 Management</a:t>
            </a:r>
            <a:endParaRPr lang="en-US" dirty="0"/>
          </a:p>
        </p:txBody>
      </p:sp>
      <p:pic>
        <p:nvPicPr>
          <p:cNvPr id="4" name="Content Placeholder 3" descr="Screen shot 2011-05-04 at 10.03.21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b="7139"/>
          <a:stretch/>
        </p:blipFill>
        <p:spPr/>
      </p:pic>
    </p:spTree>
    <p:extLst>
      <p:ext uri="{BB962C8B-B14F-4D97-AF65-F5344CB8AC3E}">
        <p14:creationId xmlns:p14="http://schemas.microsoft.com/office/powerpoint/2010/main" val="153688256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Harvester</a:t>
            </a:r>
            <a:endParaRPr lang="en-US" dirty="0"/>
          </a:p>
        </p:txBody>
      </p:sp>
      <p:pic>
        <p:nvPicPr>
          <p:cNvPr id="4" name="Content Placeholder 3" descr="Screen shot 2011-05-04 at 10.29.35 AM.png"/>
          <p:cNvPicPr>
            <a:picLocks noGrp="1" noChangeAspect="1"/>
          </p:cNvPicPr>
          <p:nvPr>
            <p:ph idx="1"/>
          </p:nvPr>
        </p:nvPicPr>
        <p:blipFill>
          <a:blip r:embed="rId2">
            <a:extLst>
              <a:ext uri="{28A0092B-C50C-407E-A947-70E740481C1C}">
                <a14:useLocalDpi xmlns:a14="http://schemas.microsoft.com/office/drawing/2010/main" val="0"/>
              </a:ext>
            </a:extLst>
          </a:blip>
          <a:srcRect t="2586" b="2586"/>
          <a:stretch>
            <a:fillRect/>
          </a:stretch>
        </p:blipFill>
        <p:spPr/>
      </p:pic>
    </p:spTree>
    <p:extLst>
      <p:ext uri="{BB962C8B-B14F-4D97-AF65-F5344CB8AC3E}">
        <p14:creationId xmlns:p14="http://schemas.microsoft.com/office/powerpoint/2010/main" val="41344381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Viewer</a:t>
            </a:r>
            <a:endParaRPr lang="en-US" dirty="0"/>
          </a:p>
        </p:txBody>
      </p:sp>
      <p:pic>
        <p:nvPicPr>
          <p:cNvPr id="4" name="Content Placeholder 3" descr="Screen shot 2011-05-04 at 10.31.37 AM.png"/>
          <p:cNvPicPr>
            <a:picLocks noGrp="1" noChangeAspect="1"/>
          </p:cNvPicPr>
          <p:nvPr>
            <p:ph idx="1"/>
          </p:nvPr>
        </p:nvPicPr>
        <p:blipFill>
          <a:blip r:embed="rId2">
            <a:extLst>
              <a:ext uri="{28A0092B-C50C-407E-A947-70E740481C1C}">
                <a14:useLocalDpi xmlns:a14="http://schemas.microsoft.com/office/drawing/2010/main" val="0"/>
              </a:ext>
            </a:extLst>
          </a:blip>
          <a:srcRect t="1101" b="1101"/>
          <a:stretch>
            <a:fillRect/>
          </a:stretch>
        </p:blipFill>
        <p:spPr/>
      </p:pic>
    </p:spTree>
    <p:extLst>
      <p:ext uri="{BB962C8B-B14F-4D97-AF65-F5344CB8AC3E}">
        <p14:creationId xmlns:p14="http://schemas.microsoft.com/office/powerpoint/2010/main" val="359918775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Commenter</a:t>
            </a:r>
            <a:endParaRPr lang="en-US" dirty="0"/>
          </a:p>
        </p:txBody>
      </p:sp>
      <p:pic>
        <p:nvPicPr>
          <p:cNvPr id="4" name="Content Placeholder 3" descr="Screen shot 2011-05-04 at 10.33.42 AM.png"/>
          <p:cNvPicPr>
            <a:picLocks noGrp="1" noChangeAspect="1"/>
          </p:cNvPicPr>
          <p:nvPr>
            <p:ph idx="1"/>
          </p:nvPr>
        </p:nvPicPr>
        <p:blipFill>
          <a:blip r:embed="rId2">
            <a:extLst>
              <a:ext uri="{28A0092B-C50C-407E-A947-70E740481C1C}">
                <a14:useLocalDpi xmlns:a14="http://schemas.microsoft.com/office/drawing/2010/main" val="0"/>
              </a:ext>
            </a:extLst>
          </a:blip>
          <a:srcRect t="6106" b="6106"/>
          <a:stretch>
            <a:fillRect/>
          </a:stretch>
        </p:blipFill>
        <p:spPr/>
      </p:pic>
    </p:spTree>
    <p:extLst>
      <p:ext uri="{BB962C8B-B14F-4D97-AF65-F5344CB8AC3E}">
        <p14:creationId xmlns:p14="http://schemas.microsoft.com/office/powerpoint/2010/main" val="407910803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Newsletter</a:t>
            </a:r>
            <a:endParaRPr lang="en-US" dirty="0"/>
          </a:p>
        </p:txBody>
      </p:sp>
      <p:pic>
        <p:nvPicPr>
          <p:cNvPr id="4" name="Content Placeholder 3" descr="Screen shot 2011-05-04 at 10.36.24 AM.png"/>
          <p:cNvPicPr>
            <a:picLocks noGrp="1" noChangeAspect="1"/>
          </p:cNvPicPr>
          <p:nvPr>
            <p:ph idx="1"/>
          </p:nvPr>
        </p:nvPicPr>
        <p:blipFill>
          <a:blip r:embed="rId2">
            <a:extLst>
              <a:ext uri="{28A0092B-C50C-407E-A947-70E740481C1C}">
                <a14:useLocalDpi xmlns:a14="http://schemas.microsoft.com/office/drawing/2010/main" val="0"/>
              </a:ext>
            </a:extLst>
          </a:blip>
          <a:srcRect l="-7109" r="-7109"/>
          <a:stretch>
            <a:fillRect/>
          </a:stretch>
        </p:blipFill>
        <p:spPr/>
      </p:pic>
    </p:spTree>
    <p:extLst>
      <p:ext uri="{BB962C8B-B14F-4D97-AF65-F5344CB8AC3E}">
        <p14:creationId xmlns:p14="http://schemas.microsoft.com/office/powerpoint/2010/main" val="83057045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Design Code</a:t>
            </a:r>
            <a:endParaRPr lang="en-US" dirty="0"/>
          </a:p>
        </p:txBody>
      </p:sp>
      <p:pic>
        <p:nvPicPr>
          <p:cNvPr id="4" name="Content Placeholder 3" descr="Screen shot 2011-05-04 at 10.38.23 AM.png"/>
          <p:cNvPicPr>
            <a:picLocks noGrp="1" noChangeAspect="1"/>
          </p:cNvPicPr>
          <p:nvPr>
            <p:ph idx="1"/>
          </p:nvPr>
        </p:nvPicPr>
        <p:blipFill>
          <a:blip r:embed="rId2">
            <a:extLst>
              <a:ext uri="{28A0092B-C50C-407E-A947-70E740481C1C}">
                <a14:useLocalDpi xmlns:a14="http://schemas.microsoft.com/office/drawing/2010/main" val="0"/>
              </a:ext>
            </a:extLst>
          </a:blip>
          <a:srcRect l="1730" r="1730"/>
          <a:stretch>
            <a:fillRect/>
          </a:stretch>
        </p:blipFill>
        <p:spPr/>
      </p:pic>
    </p:spTree>
    <p:extLst>
      <p:ext uri="{BB962C8B-B14F-4D97-AF65-F5344CB8AC3E}">
        <p14:creationId xmlns:p14="http://schemas.microsoft.com/office/powerpoint/2010/main" val="112114229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Experience</a:t>
            </a:r>
            <a:endParaRPr lang="en-US" dirty="0"/>
          </a:p>
        </p:txBody>
      </p:sp>
      <p:pic>
        <p:nvPicPr>
          <p:cNvPr id="6" name="Content Placeholder 5"/>
          <p:cNvPicPr>
            <a:picLocks noGrp="1" noChangeAspect="1" noChangeArrowheads="1"/>
          </p:cNvPicPr>
          <p:nvPr>
            <p:ph idx="1"/>
          </p:nvPr>
        </p:nvPicPr>
        <p:blipFill rotWithShape="1">
          <a:blip r:embed="rId2"/>
          <a:srcRect l="18583" t="29288" r="16477" b="-29288"/>
          <a:stretch/>
        </p:blipFill>
        <p:spPr bwMode="auto">
          <a:xfrm>
            <a:off x="457200" y="1600199"/>
            <a:ext cx="8229600" cy="4525963"/>
          </a:xfrm>
          <a:prstGeom prst="rect">
            <a:avLst/>
          </a:prstGeom>
          <a:noFill/>
          <a:ln w="9525">
            <a:noFill/>
            <a:miter lim="800000"/>
            <a:headEnd/>
            <a:tailEnd/>
          </a:ln>
        </p:spPr>
      </p:pic>
      <p:pic>
        <p:nvPicPr>
          <p:cNvPr id="7" name="Picture 6" descr="ChartAge PLENK participants"/>
          <p:cNvPicPr>
            <a:picLocks noChangeAspect="1"/>
          </p:cNvPicPr>
          <p:nvPr/>
        </p:nvPicPr>
        <p:blipFill>
          <a:blip r:embed="rId3"/>
          <a:srcRect/>
          <a:stretch>
            <a:fillRect/>
          </a:stretch>
        </p:blipFill>
        <p:spPr bwMode="auto">
          <a:xfrm>
            <a:off x="457201" y="1600199"/>
            <a:ext cx="3233470" cy="4141539"/>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3448645" y="4814260"/>
            <a:ext cx="5543550" cy="1471612"/>
          </a:xfrm>
          <a:prstGeom prst="rect">
            <a:avLst/>
          </a:prstGeom>
          <a:noFill/>
          <a:ln w="9525">
            <a:noFill/>
            <a:miter lim="800000"/>
            <a:headEnd/>
            <a:tailEnd/>
          </a:ln>
        </p:spPr>
      </p:pic>
      <p:sp>
        <p:nvSpPr>
          <p:cNvPr id="9" name="TextBox 8"/>
          <p:cNvSpPr txBox="1"/>
          <p:nvPr/>
        </p:nvSpPr>
        <p:spPr>
          <a:xfrm>
            <a:off x="324279" y="5741738"/>
            <a:ext cx="2607746" cy="923330"/>
          </a:xfrm>
          <a:prstGeom prst="rect">
            <a:avLst/>
          </a:prstGeom>
          <a:noFill/>
        </p:spPr>
        <p:txBody>
          <a:bodyPr wrap="square" rtlCol="0">
            <a:spAutoFit/>
          </a:bodyPr>
          <a:lstStyle/>
          <a:p>
            <a:r>
              <a:rPr lang="en-US" dirty="0" smtClean="0"/>
              <a:t>Kop and Fournier, Connecting the Dots, CIDER, 2011 </a:t>
            </a:r>
            <a:endParaRPr lang="en-US" dirty="0"/>
          </a:p>
        </p:txBody>
      </p:sp>
    </p:spTree>
    <p:extLst>
      <p:ext uri="{BB962C8B-B14F-4D97-AF65-F5344CB8AC3E}">
        <p14:creationId xmlns:p14="http://schemas.microsoft.com/office/powerpoint/2010/main" val="309259114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9495" y="667963"/>
            <a:ext cx="8229600" cy="3769924"/>
          </a:xfrm>
        </p:spPr>
        <p:txBody>
          <a:bodyPr>
            <a:normAutofit/>
          </a:bodyPr>
          <a:lstStyle/>
          <a:p>
            <a:pPr marL="514350" lvl="0" indent="-514350">
              <a:buAutoNum type="arabicPeriod"/>
            </a:pPr>
            <a:r>
              <a:rPr lang="en-US" sz="2800" dirty="0" smtClean="0"/>
              <a:t>The Classic Model</a:t>
            </a:r>
          </a:p>
          <a:p>
            <a:pPr marL="514350" lvl="0" indent="-514350">
              <a:buAutoNum type="arabicPeriod"/>
            </a:pPr>
            <a:r>
              <a:rPr lang="en-US" sz="2800" dirty="0" smtClean="0"/>
              <a:t>A bit about MOOC Structure</a:t>
            </a:r>
          </a:p>
          <a:p>
            <a:pPr marL="514350" lvl="0" indent="-514350">
              <a:buAutoNum type="arabicPeriod"/>
            </a:pPr>
            <a:r>
              <a:rPr lang="en-US" sz="2800" dirty="0" smtClean="0"/>
              <a:t>The Connectivist Courses</a:t>
            </a:r>
          </a:p>
          <a:p>
            <a:pPr marL="514350" lvl="0" indent="-514350">
              <a:buAutoNum type="arabicPeriod"/>
            </a:pPr>
            <a:r>
              <a:rPr lang="en-US" sz="2800" dirty="0" smtClean="0"/>
              <a:t>Improving MOOCs</a:t>
            </a:r>
          </a:p>
          <a:p>
            <a:pPr marL="514350" lvl="0" indent="-514350">
              <a:buAutoNum type="arabicPeriod"/>
            </a:pPr>
            <a:r>
              <a:rPr lang="en-US" sz="2800" dirty="0" err="1" smtClean="0"/>
              <a:t>Reconceptualizing</a:t>
            </a:r>
            <a:r>
              <a:rPr lang="en-US" sz="2800" dirty="0" smtClean="0"/>
              <a:t> MOOCs</a:t>
            </a:r>
          </a:p>
          <a:p>
            <a:pPr marL="514350" lvl="0" indent="-514350">
              <a:buAutoNum type="arabicPeriod"/>
            </a:pPr>
            <a:r>
              <a:rPr lang="en-US" sz="2800" dirty="0" smtClean="0"/>
              <a:t>The Education Platform</a:t>
            </a:r>
            <a:endParaRPr lang="en-US" sz="2800" dirty="0"/>
          </a:p>
        </p:txBody>
      </p:sp>
      <p:pic>
        <p:nvPicPr>
          <p:cNvPr id="2" name="Picture 1" descr="Screen Shot 2012-11-21 at 6.13.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3619" y="3900126"/>
            <a:ext cx="5325942" cy="2626592"/>
          </a:xfrm>
          <a:prstGeom prst="rect">
            <a:avLst/>
          </a:prstGeom>
        </p:spPr>
      </p:pic>
    </p:spTree>
    <p:extLst>
      <p:ext uri="{BB962C8B-B14F-4D97-AF65-F5344CB8AC3E}">
        <p14:creationId xmlns:p14="http://schemas.microsoft.com/office/powerpoint/2010/main" val="374032739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1" name="Chart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905000" y="1600200"/>
            <a:ext cx="6096000" cy="4702175"/>
          </a:xfrm>
        </p:spPr>
      </p:pic>
      <p:sp>
        <p:nvSpPr>
          <p:cNvPr id="89092" name="Rectangle 8"/>
          <p:cNvSpPr>
            <a:spLocks noChangeArrowheads="1"/>
          </p:cNvSpPr>
          <p:nvPr/>
        </p:nvSpPr>
        <p:spPr bwMode="auto">
          <a:xfrm>
            <a:off x="1905000" y="6248400"/>
            <a:ext cx="19415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latin typeface="Arial" charset="0"/>
                <a:cs typeface="Arial" charset="0"/>
              </a:rPr>
              <a:t>PLENK participation rates</a:t>
            </a:r>
          </a:p>
        </p:txBody>
      </p:sp>
      <p:sp>
        <p:nvSpPr>
          <p:cNvPr id="2" name="Title 1"/>
          <p:cNvSpPr>
            <a:spLocks noGrp="1"/>
          </p:cNvSpPr>
          <p:nvPr>
            <p:ph type="title"/>
          </p:nvPr>
        </p:nvSpPr>
        <p:spPr/>
        <p:txBody>
          <a:bodyPr/>
          <a:lstStyle/>
          <a:p>
            <a:r>
              <a:rPr lang="en-US" dirty="0" smtClean="0"/>
              <a:t>Our Experience</a:t>
            </a:r>
            <a:endParaRPr lang="en-US" dirty="0"/>
          </a:p>
        </p:txBody>
      </p:sp>
      <p:sp>
        <p:nvSpPr>
          <p:cNvPr id="6" name="TextBox 5"/>
          <p:cNvSpPr txBox="1"/>
          <p:nvPr/>
        </p:nvSpPr>
        <p:spPr>
          <a:xfrm>
            <a:off x="324279" y="5741738"/>
            <a:ext cx="2607746" cy="923330"/>
          </a:xfrm>
          <a:prstGeom prst="rect">
            <a:avLst/>
          </a:prstGeom>
          <a:noFill/>
        </p:spPr>
        <p:txBody>
          <a:bodyPr wrap="square" rtlCol="0">
            <a:spAutoFit/>
          </a:bodyPr>
          <a:lstStyle/>
          <a:p>
            <a:r>
              <a:rPr lang="en-US" dirty="0" smtClean="0"/>
              <a:t>Kop and Fournier, Connecting the Dots, CIDER, 2011 </a:t>
            </a:r>
            <a:endParaRPr lang="en-US" dirty="0"/>
          </a:p>
        </p:txBody>
      </p:sp>
    </p:spTree>
    <p:extLst>
      <p:ext uri="{BB962C8B-B14F-4D97-AF65-F5344CB8AC3E}">
        <p14:creationId xmlns:p14="http://schemas.microsoft.com/office/powerpoint/2010/main" val="145675718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Picture 10" descr="Connecting-people-Discussion-Week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3886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11" descr="Connecting-Topics-Discussion-Week1"/>
          <p:cNvPicPr>
            <a:picLocks noChangeAspect="1"/>
          </p:cNvPicPr>
          <p:nvPr/>
        </p:nvPicPr>
        <p:blipFill>
          <a:blip r:embed="rId4">
            <a:extLst>
              <a:ext uri="{28A0092B-C50C-407E-A947-70E740481C1C}">
                <a14:useLocalDpi xmlns:a14="http://schemas.microsoft.com/office/drawing/2010/main" val="0"/>
              </a:ext>
            </a:extLst>
          </a:blip>
          <a:srcRect l="7216" r="9334" b="7622"/>
          <a:stretch>
            <a:fillRect/>
          </a:stretch>
        </p:blipFill>
        <p:spPr bwMode="auto">
          <a:xfrm>
            <a:off x="3886200" y="2362200"/>
            <a:ext cx="5257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Text Box 10"/>
          <p:cNvSpPr txBox="1">
            <a:spLocks noChangeArrowheads="1"/>
          </p:cNvSpPr>
          <p:nvPr/>
        </p:nvSpPr>
        <p:spPr bwMode="auto">
          <a:xfrm>
            <a:off x="1066800" y="4953000"/>
            <a:ext cx="2332038" cy="636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Aft>
                <a:spcPts val="1000"/>
              </a:spcAft>
            </a:pPr>
            <a:endParaRPr lang="en-US" sz="900" b="1">
              <a:solidFill>
                <a:srgbClr val="4F81BD"/>
              </a:solidFill>
              <a:latin typeface="Times New Roman" charset="0"/>
            </a:endParaRPr>
          </a:p>
          <a:p>
            <a:pPr>
              <a:spcAft>
                <a:spcPts val="1000"/>
              </a:spcAft>
            </a:pPr>
            <a:r>
              <a:rPr lang="en-US" sz="1200">
                <a:latin typeface="Arial" charset="0"/>
                <a:cs typeface="Arial" charset="0"/>
              </a:rPr>
              <a:t>The complex network a facilitator's post generated</a:t>
            </a:r>
          </a:p>
        </p:txBody>
      </p:sp>
      <p:sp>
        <p:nvSpPr>
          <p:cNvPr id="91142" name="Rectangle 12"/>
          <p:cNvSpPr>
            <a:spLocks noChangeArrowheads="1"/>
          </p:cNvSpPr>
          <p:nvPr/>
        </p:nvSpPr>
        <p:spPr bwMode="auto">
          <a:xfrm>
            <a:off x="4419600" y="6581775"/>
            <a:ext cx="419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latin typeface="Arial" charset="0"/>
                <a:cs typeface="Arial" charset="0"/>
              </a:rPr>
              <a:t>Relationships between topics in a discussion in week 1</a:t>
            </a:r>
          </a:p>
        </p:txBody>
      </p:sp>
      <p:sp>
        <p:nvSpPr>
          <p:cNvPr id="2" name="Title 1"/>
          <p:cNvSpPr>
            <a:spLocks noGrp="1"/>
          </p:cNvSpPr>
          <p:nvPr>
            <p:ph type="title"/>
          </p:nvPr>
        </p:nvSpPr>
        <p:spPr/>
        <p:txBody>
          <a:bodyPr/>
          <a:lstStyle/>
          <a:p>
            <a:r>
              <a:rPr lang="en-US" dirty="0" smtClean="0"/>
              <a:t>Our Experience</a:t>
            </a:r>
            <a:endParaRPr lang="en-US" dirty="0"/>
          </a:p>
        </p:txBody>
      </p:sp>
      <p:sp>
        <p:nvSpPr>
          <p:cNvPr id="8" name="TextBox 7"/>
          <p:cNvSpPr txBox="1"/>
          <p:nvPr/>
        </p:nvSpPr>
        <p:spPr>
          <a:xfrm>
            <a:off x="324279" y="5741738"/>
            <a:ext cx="2607746" cy="923330"/>
          </a:xfrm>
          <a:prstGeom prst="rect">
            <a:avLst/>
          </a:prstGeom>
          <a:noFill/>
        </p:spPr>
        <p:txBody>
          <a:bodyPr wrap="square" rtlCol="0">
            <a:spAutoFit/>
          </a:bodyPr>
          <a:lstStyle/>
          <a:p>
            <a:r>
              <a:rPr lang="en-US" dirty="0" smtClean="0"/>
              <a:t>Kop and Fournier, Connecting the Dots, CIDER, 2011 </a:t>
            </a:r>
            <a:endParaRPr lang="en-US" dirty="0"/>
          </a:p>
        </p:txBody>
      </p:sp>
    </p:spTree>
    <p:extLst>
      <p:ext uri="{BB962C8B-B14F-4D97-AF65-F5344CB8AC3E}">
        <p14:creationId xmlns:p14="http://schemas.microsoft.com/office/powerpoint/2010/main" val="71192578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blip>
          <a:stretch>
            <a:fillRect/>
          </a:stretch>
        </p:blipFill>
        <p:spPr>
          <a:xfrm>
            <a:off x="990599" y="834507"/>
            <a:ext cx="4740181" cy="233554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4" name="Picture 3"/>
          <p:cNvPicPr>
            <a:picLocks noChangeAspect="1"/>
          </p:cNvPicPr>
          <p:nvPr/>
        </p:nvPicPr>
        <p:blipFill>
          <a:blip r:embed="rId4" cstate="print">
            <a:extLst/>
          </a:blip>
          <a:stretch>
            <a:fillRect/>
          </a:stretch>
        </p:blipFill>
        <p:spPr>
          <a:xfrm>
            <a:off x="4352113" y="2253643"/>
            <a:ext cx="4531413" cy="24720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p:cNvPicPr>
            <a:picLocks noChangeAspect="1"/>
          </p:cNvPicPr>
          <p:nvPr/>
        </p:nvPicPr>
        <p:blipFill>
          <a:blip r:embed="rId5" cstate="print">
            <a:extLst/>
          </a:blip>
          <a:stretch>
            <a:fillRect/>
          </a:stretch>
        </p:blipFill>
        <p:spPr>
          <a:xfrm>
            <a:off x="990599" y="3034669"/>
            <a:ext cx="3840324" cy="2429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3189" name="Text Placeholder 2"/>
          <p:cNvSpPr>
            <a:spLocks noGrp="1"/>
          </p:cNvSpPr>
          <p:nvPr>
            <p:ph type="body" sz="quarter" idx="11"/>
          </p:nvPr>
        </p:nvSpPr>
        <p:spPr>
          <a:xfrm>
            <a:off x="4953000" y="3962400"/>
            <a:ext cx="4038600" cy="533400"/>
          </a:xfrm>
        </p:spPr>
        <p:txBody>
          <a:bodyPr/>
          <a:lstStyle/>
          <a:p>
            <a:pPr marL="0" indent="0" eaLnBrk="1" hangingPunct="1"/>
            <a:r>
              <a:rPr lang="en-US" sz="1800" dirty="0" err="1">
                <a:solidFill>
                  <a:srgbClr val="C00000"/>
                </a:solidFill>
                <a:latin typeface="Papyrus" charset="0"/>
                <a:cs typeface="Arial" charset="0"/>
              </a:rPr>
              <a:t>Plenkers</a:t>
            </a:r>
            <a:r>
              <a:rPr lang="en-US" sz="1800" dirty="0">
                <a:solidFill>
                  <a:srgbClr val="C00000"/>
                </a:solidFill>
                <a:latin typeface="Papyrus" charset="0"/>
                <a:cs typeface="Arial" charset="0"/>
              </a:rPr>
              <a:t> in Twitter</a:t>
            </a:r>
          </a:p>
        </p:txBody>
      </p:sp>
      <p:sp>
        <p:nvSpPr>
          <p:cNvPr id="93190" name="Text Placeholder 2"/>
          <p:cNvSpPr txBox="1">
            <a:spLocks/>
          </p:cNvSpPr>
          <p:nvPr/>
        </p:nvSpPr>
        <p:spPr bwMode="auto">
          <a:xfrm rot="-398372">
            <a:off x="1049338" y="5569726"/>
            <a:ext cx="4038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20000"/>
              </a:spcBef>
              <a:buFont typeface="Arial" charset="0"/>
              <a:buNone/>
            </a:pPr>
            <a:r>
              <a:rPr lang="en-US" sz="1800" dirty="0">
                <a:solidFill>
                  <a:srgbClr val="C00000"/>
                </a:solidFill>
                <a:latin typeface="Papyrus" charset="0"/>
                <a:cs typeface="Arial" charset="0"/>
              </a:rPr>
              <a:t>Tweets for a week: Tweets, </a:t>
            </a:r>
            <a:r>
              <a:rPr lang="en-US" sz="1800" dirty="0" err="1">
                <a:solidFill>
                  <a:srgbClr val="C00000"/>
                </a:solidFill>
                <a:latin typeface="Papyrus" charset="0"/>
                <a:cs typeface="Arial" charset="0"/>
              </a:rPr>
              <a:t>retweets</a:t>
            </a:r>
            <a:r>
              <a:rPr lang="en-US" sz="1800" dirty="0">
                <a:solidFill>
                  <a:srgbClr val="C00000"/>
                </a:solidFill>
                <a:latin typeface="Papyrus" charset="0"/>
                <a:cs typeface="Arial" charset="0"/>
              </a:rPr>
              <a:t>, replies</a:t>
            </a:r>
          </a:p>
        </p:txBody>
      </p:sp>
      <p:sp>
        <p:nvSpPr>
          <p:cNvPr id="93191" name="AutoShape 4" descr="data:image/jpg;base64,/9j/4AAQSkZJRgABAQAAAQABAAD/2wCEAAkGBhISDxQPEhIRFBIQFBAVDxYQDRQVFBQSFBQVFBQUFRIXHCYfFxkjGRIVHy8gIycpLCwsFR4xNTAqNSYrLCkBCQoKDgwOGg8PGiokHB4sLCksKSwpLCkuLCksLSkpLSwqLSksKSksLCkpKSwsKSksKSksKSwsKSksKSksKSwsKf/AABEIAMwA9wMBIgACEQEDEQH/xAAbAAACAgMBAAAAAAAAAAAAAAAAAgEFAwQGB//EAEcQAAEEAAIFCAcEBwYHAQAAAAEAAgMRBBIFITFxkQYTQVFhgaGxIjJCUnKSwRRTYoIHFSOi0eHwFjOywtLxNENEY3ODkyT/xAAaAQEAAwEBAQAAAAAAAAAAAAAAAQIDBAUG/8QALxEAAgIBAgQDBwUBAQAAAAAAAAECEQMEEhMhMVEFQZFCYXGBweHwIjKhsdFSFf/aAAwDAQACEQMRAD8A9ttFpMyMyoQPaLSZkZkA9otJmRmQD2i0mZGZAPaLSZkZkA9otJmRmQD2i0mZGZAPaLSZkZkA9otJmRmQD2i0mZGZAPaLSZkZkA9otJmRmQD2i0mZGZAPaLSZkZkA9otJmRmQD2oS5kIBbRaW0WqkDWi0totANaLS2i0A1otLaLQDWi0lrBjdIRxNzyPawdp27htKNpc2DatFqibp+WX/AIfCyvHQ+QiNnde1ZmjHnWW4RvYXyHxCz4sX0t/IWW9otVF4/wC7wh3SyDzUfascNuFjd8OLA8wnEXZ+jFlxaLVP+scWNuCd+XEsP0Cj9dTdOBxPc6M/VOLH3+jFlzaLVL/aEj1sLixugDvIo/tPGNsWKb8WFd9E40O4surRapf7W4bpdIN+Hl/0phyrwv3wHxMePMJxYd16iy4tFqqbymwp/wCoi+evNZm6bw52Tw//AGYPMqynF+Ys37Ra1WaQiOySM7pWnyKzCUHYQdxCm0DJaLSWptSBrRaW0WgGtFpbRaAa0JbUICLRaW0Wq2BrRaW0Wlga0WltFpYGtFpbWrpPSAhhdKfZGodbjqA4qHKlbBr6X0yY3NhibzmIk9RvQ0e8/qGpa0ei44Tz2Jdz+JOsA+q3sa06gEaPhOGhOIk9LFYnW4n2QdeXsA1f0FoPlJJcTZO0lcWTLXN9e3b7/wBFWywxGmZHbDlHU3V4rTdITtN7zaxZlNrmlklLqytmTMnbO4bHHucVgtTajcDYbi3++75isg0jJ77vmK0wVNq2+S8xZvN0rL757wCnbpmUe1xaFXWptW4s+7Jtll+vJetvyoOmHHayM72fzVbam1PGn3Fs3zpFp9aGE/8ArCQzQHbhYfkH8FqWi04j/EhZn+z4Rxo4SKz1AfwXNcqsQzB45joGNZzQjJDdjrsuB3tNLp9HszSsHaDw1/RcBy+xWbGSn8ZHcwBv0UydxTpXfZA9XweMbLG2VhtsjQ5p7Dr/AK3LNa4T9FmlHvhlgOtsLmuYernM1t4tvvK7m13xluVlrGtFpbRavZI1otLaLSwNaEtoSwLaLS2i1Uga0WltFoBrRaW0WgGtU+lmc7isNhz6pc6WQdYjGq++1bWqvCuvST3dEGG8XOzeSznzpd2gaemcXnmd1NOVvdt8bWlmWJ0lknrJPFAcvHnPdJt+Zm2ZsynMs+D0VLKzOwAi61uo6kSaJmbtjd3a/JX2Tq6dCmYcyMyR7HDaCN7SFAcq3QMuZTmWHMpzJYM1qcyw5lOZTuFmW1OZYg5TmU2LMuZFrFmU5lNklroIftc3Q1rj9F5JyixGeZzveLnfM4lerYOXJhsTL7sbgN9O/kvHdKO9M9mrgAFv7MV8X9PoSei/oow9YWWT35qG5jG/6iu3tc3+j/D5NGw/j5x/zPNeAHBdFa7ocoosNaLS2i1cDWi0totANaEtoQCoUWi1UglCi0WgJQotFoCVTYKWvt834hGPyNy/UK4tc9FJWjHP6Z5nO7i7+DVhllXPsm/4r6gqsykOWHOtjAQ85KxnvOaDuvX4LxY23SMjutC4fJAwdJGY73a/qt5KFUaQ5VYeCbmZC5rg1rryEtp2zWNy+o/TiirdJHRaSLggLBJo6J22Nh/KFrYblBhpPVmjO91HxW814OsEEdhtLhPsxaZXy8nYD7JHwuI8FqyclWey943gFXtotUenxP2UNqOZk5KyD1XtO8ELVk0BOPYB+FwK7C0LF6LG+lldiOFkwUrdsbx+QrCXL0BI+Bp2gHe0FZPQdpEbDgw5GZdlJoaF22NvcK8lqycmITszt3OvzWL0WRdKI2MotIyZNGSHple1vdYvwDl5BjJLcTvK9001yZM2FbhmSBuRxdbm3Zp3UdWty8/n/RRiw9pDoHtzNzVIWnLYvU5vVfStHhmmuXRJE0zv9C4bm8NDH7kUTTvDRfja3E5w7h0GujckK6aokEKLRaEEoUWi0BKFFqUAqFFotQCUKLRaAlCi0WgNfSU2WCR3usf5FUmmf2eBwsXW3MeF/wCZWHKN/wD+ZzffLGD8zh9AVWct5Klii+7iHia/yrk1D/TL4Jer+xDKMPXQcjoM2IL+iNpPe7UPC1yxnAXdchYKw7parnHmvhbq8yVyaPHuyr3cysVzOmXK8v8AQfOwc+wftMPZ1DW6I+u3u9Ybj1rqbUFe/OCnFxfmbNWqPEYcSrPDY5zfVc5vwuI8knK7Qf2XElrR+zkt8PY2/SZ+UmtxCqoMSvmcuJwk15o4pRpnr/JvTHPwAk+mz0ZN42O7xr4psbp0NOVgzVtN6u7rXm2h9MGKT1iGPpslH2b29x1rs3xgC+C6J6/LsUY9fNmyyNqiwbylA9Zh7nA+azM5TQdLi34mnzFrmMVIq/CQS4l5Zh2ggGnyO1RM7x6zuwK+HV6huuvy/wALKUj0HDaWhkdlZI1ziCQAddDbq71tqk0DyXjw37SzJM4U6R+2ukMbsa3sCtMbiMkT3+60nv6PFezGUlDdkNfiM3GMOrO2/iCygrgTjO1DcdWw1uK8VeMd4/yU3nf2oXEM03INkju91+a6Dkxj5JoXSPNgySNjNayxhy2fzB3cu/S66OoltSaLKSZbPdQJ6ACeCqmbNe06zvOsrdx7/Qr3iB9T4ArStdOV+QZKFFotZFSUKLRaAlCi1KAhCEKACEIQAhCEBW6WGaTDR+9O0ncwX9QuY5Yz5sbJ+HI3g0X5rq2jNpCEfdxyvP5vRC4bSk2eeV/vSSH94rh1D5P3v+l9yrNPKvWtD4PmsPHF0tY295FnxJXm2gsHzuJiZVgvBd8LfSPgF6na38Pj1l8i0BkWkc4AWTQG21R6R5QXbItnS7r3fxXdlzQxK5F20jW5dwRy4cxjXMw54q6D0gntGrgvKnjpC9FLuK5DlBgOblzD1JbI7H7XDv8AW4rw82biy3Uc8+fMqG4hdZoPlKDCInZi9lNjDQS54PqgAbSNnBcfI1bOhdLOw2IZO3aw6x7zTqc3vFrOKi2rIXU9J0dyUknPOYq2R7RC13pOH/deP8IXWwQNY0MY0Na0U0NFADsCrcHymgka14cQHCxbeg7lvxY2N2pr2knYA4XwXu4ODFVBo6FXkZ7VBy1xD24WmMe7M9ofzbHOIaLNkN11YCvlK1y4+JBwb68iWrVHjjtMNBouynqfbTwdSyN0jew3uNr1uWBrhTmtcPxNB81VYnkfgpNbsNDfW1mQ8W0vDl4N/wAz9UZPF7zzeXSJAJGsjYOs9A40vVtDYHmcPFD92xrT2ur0j3mz3qkZ+j7BtkbI0StyOa4N59zmEtIIBDr1WAukMgXdoNE9Nu3O2y0I7epqY99uA6gSd51D6rAh78znO6zQ3N1eYPFC6Ju2SwQhCoQCEIQAhCEAIUoUghClCAhClRSAr8FJWJxUv3MLG9+UvP8AXavP12glrB42b7yRzW7gQ0eBXHALy9Q+S+b9X9irOm5B4S5Xy9DG5Rvf/IHiu3XP8j42x4YOO2RznHcPRHkeKu/tLevwXraSG3EvfzNI9DnNOOxZeRzL3RA+hzLmmx0EssOviqN2kGtNPzMPVKxzP8QC777U3t4JZJ2OFEWOotBHArLNoVke7c7IcLOKZKCLBBHYb8lr6RwgljLNh2tPU4bD/XRa6nE6CwjzZgaCemP9meLCFoTclx/yppW9kmWUeIB8V58/Dsy/a0yjxs8xlYdYIogkEdRG0cVrPauz0zyIxReZGGGQn1gCYySOnXYs7+hc7jNBYqP18NMB1taHjiy1m9Plh1iV2s3+SmOkcRhWND3uJMWZ4a0ardZ6tV6ta9D0TyTDHNmnkMkrTbQ0lkTD+Ft249rl43DjDFI2RrssjHAtvUQR2Fe06E0w3EwMnb7Q9IX6rx6zePmu3RQg27X6i8Ei6Mg6wtRumIj7XEFauksTkic7sobzq+q5j7Z2qddrpaeajGu7stKVHbNxrT6pB/MExlK4f7Z2rJHpVw2PcO9c8PGF7UfRkbzs8yWSSgT1AlVugcY+XDslfVvzObq9guOS+3LRW3iDqA6yL3DWfpxXtqVx3FzGxtADqTKULlKEIUoQEIUoQEIUoQBSKUoQEUilKEBFJZH5Wl3ugngLTrU0u4jDykbcjvLX4WolyTYKTHnLoqMdM0mY95c76BcyxlmhtOod66NvKyAxsifh2vEYAbbx3mqWzo/SGDlkDWYYNcLcDmFDKLvUvOlCOWSSkuiXn/hWrLaCLIxrB7DQ3gKPim5wJcyrnYvXa9HVZ+BFbfxGjdFqHKbVR9qSHSLudijaf7x5zWLqNrSXHjlHessOv3yUXHmyFIurU5ljtIcS0Gr8F3ynGH7nRc2MyA5YmyA7CE1qyafNAx4nAxSCpI43j8bAfMJdH6MhgaWwxtja45iGChdVddCzgotKXUFTyphmfE0Qsz063gOAdVGqzEA7etcbiJpY/wC8imZ2uhdXzNseK9JtTmXn6nw/HqJb22mUlBM8vj0oHbHA7nAppMQ5w5tvrSFrG/E8ho877l6Di9DYeX+8hif2ujbfHatLDcj8LHKyZjXtMZzNAlcWXRAOVxPWuD/x2pJqVqynDfcu8PEGMbG31WNa1u5oAHkhxt3wjxP8gOKLUR9J6yeA1Dy8V7mR0jVjUilKFzlCKRSlCAikUpQgIpClCAlCakUrEioTUikAqCE1IpAeQ8qcI7C4p0XsO9KL4DeruII7lefo9Bdz0x2DLG3efTd5N4rquUPJeHGNaJC9pjJyujIDqO0GwQRsPcsei9BMwkXMxlzhbnlz6sl1dQA1BoWWLAlksJczZxDS5jmtOVxBDTluj0Gulc9JgsWz2I5R1xSFjvkfq/eXRWptdGbTwy/uRZpM5GTSmTVK2SL/AMsRa35xbfFb/J54knkmBBbGxsbCDYzP9N9EbdQYr8pIYGssNa1oJshrQAT16unUufFoo48m9Mqo07Mrn0CeoE8FSnGXr61Y6Qie+JzGEBxGrNdbdhrXS5ebDYpnrQFw64HiQfKad4Fc3iWPLPbsVpETstvtaXE6ZdHG5wNkD0QdduOpo7yQO9c9+tW3lJyu914LHcHAWtvAEy4iGPoDucduiGYfvFi8nAsnFjBWm38CifM7Zp69vTWy+lSXdKQFa2kcRlZ8Rr6+QX1WXIscHN+SNm6NpswOwjintc59qTs0gRsceK8XH4wvbj6fn1KbzobU2qJ2ni1pc6iGgk9GoAn6K2w82ZjX0Rma00dosA0eK9TT6rHqE9nkXTTM5dQvfW/o8Vla2gB1auGr6LCwWQO87hr8wOBWzS0ydSGKhNSKWZAqE1IpAKhNSKQCoTUoQD0ilNIpSCKRSmkUgIpFKaRSAiljdhwddcCR5LLSKQGq/Cdo7xXiFidhiOg91O/n4LfRSupMmyry/wC3Tw2qCrRzAdRAO8WsTsIOix32OBtWU+5NmhaLWy7BHoo8W/xCwPhI2gjeNXEWFdSTJMU+HY8ZXta8dT2hw4FauC0LBC8yRRhjnCjlJqrug26GsDYt0A792vyUApSfMD2qDlRNIMmVkjmU4uLGF1HVtA17OxXlqQVlnwrNBwl0ZDVqjgWaWaTQcL6ro/KdY4LOMQ7Lmp2W6ujV9Vrr8Vo6KXVJGx/VmYCe4nWrHRGiosLGWRtyhxzOBcXAGgKFnUKC8V+Dc+U+XwMuF7zz1jjM9kAs869rXavYvM/91p4rviK2jbqAG09gWYzZjUbR2uqmjvG3uWSDDZdZNuO0/QDoC9HSadaWDjdtl4raggirWazHbWzsA7AstKaRS2BFIpTSKQEUilNIpARSKU0ikBFIU0hAShNSKVqJFQmpFJQFQmpFJQFQmpFJQFQmpFJQFQmpFJQIUJqRSUDE/DtOsgX1jUeI1rC/A9RP5hm8dR8Vt0ilPNArjgnf7G/A15qBhD+PuaPO1ZUilbcybNSOIj1WAHre6zwam+yX65LuzY3gNvetmkUobbAob0ITUilWiBUJqRSUBUJqRSUBUJqRSUBUJqRSUBVKmkJQJpFJqRSkC0ik1IpALSKTUikAtIpNSKQC0ik1IpALSKTUikAtIpNSKQC0ik1IpALSKTUikAtIpNSKQC0ik1IpALSKTUikAtIpNSKQC0ik1IpALSKTUikAtITUhAf/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800">
              <a:solidFill>
                <a:srgbClr val="000000"/>
              </a:solidFill>
              <a:latin typeface="Calibri" charset="0"/>
            </a:endParaRPr>
          </a:p>
        </p:txBody>
      </p:sp>
      <p:sp>
        <p:nvSpPr>
          <p:cNvPr id="2" name="Title 1"/>
          <p:cNvSpPr>
            <a:spLocks noGrp="1"/>
          </p:cNvSpPr>
          <p:nvPr>
            <p:ph type="title"/>
          </p:nvPr>
        </p:nvSpPr>
        <p:spPr/>
        <p:txBody>
          <a:bodyPr/>
          <a:lstStyle/>
          <a:p>
            <a:r>
              <a:rPr lang="en-US" dirty="0" smtClean="0"/>
              <a:t>Our Experience</a:t>
            </a:r>
            <a:endParaRPr lang="en-US" dirty="0"/>
          </a:p>
        </p:txBody>
      </p:sp>
      <p:sp>
        <p:nvSpPr>
          <p:cNvPr id="10" name="TextBox 9"/>
          <p:cNvSpPr txBox="1"/>
          <p:nvPr/>
        </p:nvSpPr>
        <p:spPr>
          <a:xfrm>
            <a:off x="4953000" y="5741738"/>
            <a:ext cx="2607746" cy="923330"/>
          </a:xfrm>
          <a:prstGeom prst="rect">
            <a:avLst/>
          </a:prstGeom>
          <a:noFill/>
        </p:spPr>
        <p:txBody>
          <a:bodyPr wrap="square" rtlCol="0">
            <a:spAutoFit/>
          </a:bodyPr>
          <a:lstStyle/>
          <a:p>
            <a:r>
              <a:rPr lang="en-US" dirty="0" smtClean="0"/>
              <a:t>Kop and Fournier, Connecting the Dots, CIDER, 2011 </a:t>
            </a:r>
            <a:endParaRPr lang="en-US" dirty="0"/>
          </a:p>
        </p:txBody>
      </p:sp>
    </p:spTree>
    <p:extLst>
      <p:ext uri="{BB962C8B-B14F-4D97-AF65-F5344CB8AC3E}">
        <p14:creationId xmlns:p14="http://schemas.microsoft.com/office/powerpoint/2010/main" val="115205319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5" name="Picture 3" descr="all-hashtags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86000"/>
            <a:ext cx="7443788" cy="416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TextBox 9"/>
          <p:cNvSpPr txBox="1">
            <a:spLocks noChangeArrowheads="1"/>
          </p:cNvSpPr>
          <p:nvPr/>
        </p:nvSpPr>
        <p:spPr bwMode="auto">
          <a:xfrm>
            <a:off x="179388" y="6396038"/>
            <a:ext cx="3810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200">
                <a:latin typeface="Arial" charset="0"/>
                <a:cs typeface="Arial" charset="0"/>
              </a:rPr>
              <a:t>#tags related to Twitter posts in the PLENK Daily - six weeks duration </a:t>
            </a:r>
          </a:p>
        </p:txBody>
      </p:sp>
      <p:sp>
        <p:nvSpPr>
          <p:cNvPr id="2" name="Title 1"/>
          <p:cNvSpPr>
            <a:spLocks noGrp="1"/>
          </p:cNvSpPr>
          <p:nvPr>
            <p:ph type="title"/>
          </p:nvPr>
        </p:nvSpPr>
        <p:spPr/>
        <p:txBody>
          <a:bodyPr/>
          <a:lstStyle/>
          <a:p>
            <a:r>
              <a:rPr lang="en-US" dirty="0" smtClean="0"/>
              <a:t>Our Experience</a:t>
            </a:r>
            <a:endParaRPr lang="en-US" dirty="0"/>
          </a:p>
        </p:txBody>
      </p:sp>
      <p:sp>
        <p:nvSpPr>
          <p:cNvPr id="3" name="Rectangle 2"/>
          <p:cNvSpPr/>
          <p:nvPr/>
        </p:nvSpPr>
        <p:spPr>
          <a:xfrm>
            <a:off x="685386" y="1639669"/>
            <a:ext cx="4572000" cy="830997"/>
          </a:xfrm>
          <a:prstGeom prst="rect">
            <a:avLst/>
          </a:prstGeom>
        </p:spPr>
        <p:txBody>
          <a:bodyPr>
            <a:spAutoFit/>
          </a:bodyPr>
          <a:lstStyle/>
          <a:p>
            <a:r>
              <a:rPr lang="en-US" sz="2400" dirty="0" smtClean="0">
                <a:solidFill>
                  <a:srgbClr val="C00000"/>
                </a:solidFill>
                <a:latin typeface="Papyrus" charset="0"/>
              </a:rPr>
              <a:t>Twitter PLENK connections to hash-tag networks</a:t>
            </a:r>
            <a:endParaRPr lang="en-US" sz="2400" dirty="0"/>
          </a:p>
        </p:txBody>
      </p:sp>
      <p:sp>
        <p:nvSpPr>
          <p:cNvPr id="7" name="TextBox 6"/>
          <p:cNvSpPr txBox="1"/>
          <p:nvPr/>
        </p:nvSpPr>
        <p:spPr>
          <a:xfrm>
            <a:off x="6536254" y="5961132"/>
            <a:ext cx="2607746" cy="923330"/>
          </a:xfrm>
          <a:prstGeom prst="rect">
            <a:avLst/>
          </a:prstGeom>
          <a:noFill/>
        </p:spPr>
        <p:txBody>
          <a:bodyPr wrap="square" rtlCol="0">
            <a:spAutoFit/>
          </a:bodyPr>
          <a:lstStyle/>
          <a:p>
            <a:r>
              <a:rPr lang="en-US" dirty="0" smtClean="0"/>
              <a:t>Kop and Fournier, Connecting the Dots, CIDER, 2011 </a:t>
            </a:r>
            <a:endParaRPr lang="en-US" dirty="0"/>
          </a:p>
        </p:txBody>
      </p:sp>
    </p:spTree>
    <p:extLst>
      <p:ext uri="{BB962C8B-B14F-4D97-AF65-F5344CB8AC3E}">
        <p14:creationId xmlns:p14="http://schemas.microsoft.com/office/powerpoint/2010/main" val="87949407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Improving MOOCs</a:t>
            </a:r>
            <a:endParaRPr lang="en-US" dirty="0"/>
          </a:p>
        </p:txBody>
      </p:sp>
      <p:pic>
        <p:nvPicPr>
          <p:cNvPr id="4" name="Content Placeholder 3" descr="Screen Shot 2012-11-22 at 6.55.08 AM.png"/>
          <p:cNvPicPr>
            <a:picLocks noGrp="1" noChangeAspect="1"/>
          </p:cNvPicPr>
          <p:nvPr>
            <p:ph idx="1"/>
          </p:nvPr>
        </p:nvPicPr>
        <p:blipFill>
          <a:blip r:embed="rId2">
            <a:extLst>
              <a:ext uri="{28A0092B-C50C-407E-A947-70E740481C1C}">
                <a14:useLocalDpi xmlns:a14="http://schemas.microsoft.com/office/drawing/2010/main" val="0"/>
              </a:ext>
            </a:extLst>
          </a:blip>
          <a:srcRect t="8093" b="8093"/>
          <a:stretch>
            <a:fillRect/>
          </a:stretch>
        </p:blipFill>
        <p:spPr/>
      </p:pic>
    </p:spTree>
    <p:extLst>
      <p:ext uri="{BB962C8B-B14F-4D97-AF65-F5344CB8AC3E}">
        <p14:creationId xmlns:p14="http://schemas.microsoft.com/office/powerpoint/2010/main" val="394897454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Bootstrap Problem</a:t>
            </a:r>
            <a:endParaRPr lang="en-US" dirty="0"/>
          </a:p>
        </p:txBody>
      </p:sp>
      <p:sp>
        <p:nvSpPr>
          <p:cNvPr id="4" name="Rectangle 3"/>
          <p:cNvSpPr/>
          <p:nvPr/>
        </p:nvSpPr>
        <p:spPr>
          <a:xfrm>
            <a:off x="457200" y="6126163"/>
            <a:ext cx="7491061" cy="369332"/>
          </a:xfrm>
          <a:prstGeom prst="rect">
            <a:avLst/>
          </a:prstGeom>
        </p:spPr>
        <p:txBody>
          <a:bodyPr wrap="square">
            <a:spAutoFit/>
          </a:bodyPr>
          <a:lstStyle/>
          <a:p>
            <a:r>
              <a:rPr lang="en-US" dirty="0" smtClean="0">
                <a:hlinkClick r:id="rId3"/>
              </a:rPr>
              <a:t>http://www.tonybates.ca/2012/03/03/more-reflections-on-moocs-and-mitx/</a:t>
            </a:r>
            <a:r>
              <a:rPr lang="en-US" dirty="0" smtClean="0"/>
              <a:t> </a:t>
            </a:r>
            <a:endParaRPr lang="en-US" dirty="0"/>
          </a:p>
        </p:txBody>
      </p:sp>
      <p:pic>
        <p:nvPicPr>
          <p:cNvPr id="6" name="Picture 5" descr="Screen shot 2012-03-11 at 11.52.4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885" y="1525189"/>
            <a:ext cx="7124700" cy="4406900"/>
          </a:xfrm>
          <a:prstGeom prst="rect">
            <a:avLst/>
          </a:prstGeom>
        </p:spPr>
      </p:pic>
    </p:spTree>
    <p:extLst>
      <p:ext uri="{BB962C8B-B14F-4D97-AF65-F5344CB8AC3E}">
        <p14:creationId xmlns:p14="http://schemas.microsoft.com/office/powerpoint/2010/main" val="15074443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Navigation</a:t>
            </a:r>
            <a:endParaRPr lang="en-US" dirty="0"/>
          </a:p>
        </p:txBody>
      </p:sp>
      <p:pic>
        <p:nvPicPr>
          <p:cNvPr id="3" name="Picture 2" descr="Screen Shot 2012-11-22 at 6.20.3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790" y="1546470"/>
            <a:ext cx="7216042" cy="4359453"/>
          </a:xfrm>
          <a:prstGeom prst="rect">
            <a:avLst/>
          </a:prstGeom>
        </p:spPr>
      </p:pic>
    </p:spTree>
    <p:extLst>
      <p:ext uri="{BB962C8B-B14F-4D97-AF65-F5344CB8AC3E}">
        <p14:creationId xmlns:p14="http://schemas.microsoft.com/office/powerpoint/2010/main" val="418466675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Size versus Connectedness</a:t>
            </a:r>
            <a:endParaRPr lang="en-US" dirty="0"/>
          </a:p>
        </p:txBody>
      </p:sp>
      <p:sp>
        <p:nvSpPr>
          <p:cNvPr id="4" name="Rectangle 3"/>
          <p:cNvSpPr/>
          <p:nvPr/>
        </p:nvSpPr>
        <p:spPr>
          <a:xfrm>
            <a:off x="1101641" y="6046028"/>
            <a:ext cx="7160663" cy="646331"/>
          </a:xfrm>
          <a:prstGeom prst="rect">
            <a:avLst/>
          </a:prstGeom>
        </p:spPr>
        <p:txBody>
          <a:bodyPr wrap="square">
            <a:spAutoFit/>
          </a:bodyPr>
          <a:lstStyle/>
          <a:p>
            <a:r>
              <a:rPr lang="pl-PL" dirty="0" smtClean="0"/>
              <a:t>Lisa </a:t>
            </a:r>
            <a:r>
              <a:rPr lang="pl-PL" dirty="0" err="1" smtClean="0"/>
              <a:t>Chamberlin</a:t>
            </a:r>
            <a:r>
              <a:rPr lang="pl-PL" dirty="0" smtClean="0"/>
              <a:t> and Tracy </a:t>
            </a:r>
            <a:r>
              <a:rPr lang="pl-PL" dirty="0" err="1" smtClean="0"/>
              <a:t>Parish</a:t>
            </a:r>
            <a:endParaRPr lang="pl-PL" dirty="0" smtClean="0"/>
          </a:p>
          <a:p>
            <a:r>
              <a:rPr lang="pl-PL" dirty="0" smtClean="0"/>
              <a:t> </a:t>
            </a:r>
            <a:r>
              <a:rPr lang="en-US" dirty="0" smtClean="0">
                <a:hlinkClick r:id="rId3"/>
              </a:rPr>
              <a:t>http://elearnmag.acm.org/featured.cfm?aid=2016017</a:t>
            </a:r>
            <a:r>
              <a:rPr lang="en-US" dirty="0" smtClean="0"/>
              <a:t> </a:t>
            </a:r>
            <a:endParaRPr lang="en-US" dirty="0"/>
          </a:p>
        </p:txBody>
      </p:sp>
      <p:pic>
        <p:nvPicPr>
          <p:cNvPr id="3" name="Picture 2" descr="Screen Shot 2012-11-22 at 6.58.5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4125" y="1417638"/>
            <a:ext cx="6732598" cy="4426135"/>
          </a:xfrm>
          <a:prstGeom prst="rect">
            <a:avLst/>
          </a:prstGeom>
        </p:spPr>
      </p:pic>
    </p:spTree>
    <p:extLst>
      <p:ext uri="{BB962C8B-B14F-4D97-AF65-F5344CB8AC3E}">
        <p14:creationId xmlns:p14="http://schemas.microsoft.com/office/powerpoint/2010/main" val="237595287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Elitism</a:t>
            </a:r>
            <a:endParaRPr lang="en-US" dirty="0"/>
          </a:p>
        </p:txBody>
      </p:sp>
      <p:pic>
        <p:nvPicPr>
          <p:cNvPr id="4" name="Content Placeholder 3" descr="Screen shot 2012-03-12 at 1.29.03 AM.png"/>
          <p:cNvPicPr>
            <a:picLocks noGrp="1" noChangeAspect="1"/>
          </p:cNvPicPr>
          <p:nvPr>
            <p:ph idx="1"/>
          </p:nvPr>
        </p:nvPicPr>
        <p:blipFill>
          <a:blip r:embed="rId3">
            <a:extLst>
              <a:ext uri="{28A0092B-C50C-407E-A947-70E740481C1C}">
                <a14:useLocalDpi xmlns:a14="http://schemas.microsoft.com/office/drawing/2010/main" val="0"/>
              </a:ext>
            </a:extLst>
          </a:blip>
          <a:srcRect t="7503" b="7503"/>
          <a:stretch>
            <a:fillRect/>
          </a:stretch>
        </p:blipFill>
        <p:spPr/>
      </p:pic>
    </p:spTree>
    <p:extLst>
      <p:ext uri="{BB962C8B-B14F-4D97-AF65-F5344CB8AC3E}">
        <p14:creationId xmlns:p14="http://schemas.microsoft.com/office/powerpoint/2010/main" val="93080144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Effectiveness</a:t>
            </a:r>
            <a:endParaRPr lang="en-US" dirty="0"/>
          </a:p>
        </p:txBody>
      </p:sp>
      <p:sp>
        <p:nvSpPr>
          <p:cNvPr id="3" name="Content Placeholder 2"/>
          <p:cNvSpPr>
            <a:spLocks noGrp="1"/>
          </p:cNvSpPr>
          <p:nvPr>
            <p:ph idx="1"/>
          </p:nvPr>
        </p:nvSpPr>
        <p:spPr>
          <a:xfrm>
            <a:off x="457200" y="5671646"/>
            <a:ext cx="8229600" cy="909034"/>
          </a:xfrm>
        </p:spPr>
        <p:txBody>
          <a:bodyPr/>
          <a:lstStyle/>
          <a:p>
            <a:r>
              <a:rPr lang="en-US" dirty="0" smtClean="0"/>
              <a:t>What is learning if it isn’t learning content? How can we assess it, </a:t>
            </a:r>
            <a:r>
              <a:rPr lang="en-US" dirty="0" err="1" smtClean="0"/>
              <a:t>credentialize</a:t>
            </a:r>
            <a:r>
              <a:rPr lang="en-US" dirty="0" smtClean="0"/>
              <a:t> it?</a:t>
            </a:r>
            <a:endParaRPr lang="en-US" dirty="0"/>
          </a:p>
        </p:txBody>
      </p:sp>
      <p:pic>
        <p:nvPicPr>
          <p:cNvPr id="4" name="Picture 3"/>
          <p:cNvPicPr>
            <a:picLocks noChangeAspect="1"/>
          </p:cNvPicPr>
          <p:nvPr/>
        </p:nvPicPr>
        <p:blipFill>
          <a:blip r:embed="rId2"/>
          <a:stretch>
            <a:fillRect/>
          </a:stretch>
        </p:blipFill>
        <p:spPr>
          <a:xfrm>
            <a:off x="4559300" y="3416300"/>
            <a:ext cx="12700" cy="12700"/>
          </a:xfrm>
          <a:prstGeom prst="rect">
            <a:avLst/>
          </a:prstGeom>
        </p:spPr>
      </p:pic>
      <p:pic>
        <p:nvPicPr>
          <p:cNvPr id="5" name="Picture 4"/>
          <p:cNvPicPr>
            <a:picLocks noChangeAspect="1"/>
          </p:cNvPicPr>
          <p:nvPr/>
        </p:nvPicPr>
        <p:blipFill>
          <a:blip r:embed="rId2"/>
          <a:stretch>
            <a:fillRect/>
          </a:stretch>
        </p:blipFill>
        <p:spPr>
          <a:xfrm>
            <a:off x="4559300" y="3416300"/>
            <a:ext cx="12700" cy="12700"/>
          </a:xfrm>
          <a:prstGeom prst="rect">
            <a:avLst/>
          </a:prstGeom>
        </p:spPr>
      </p:pic>
      <p:pic>
        <p:nvPicPr>
          <p:cNvPr id="6" name="Picture 5"/>
          <p:cNvPicPr>
            <a:picLocks noChangeAspect="1"/>
          </p:cNvPicPr>
          <p:nvPr/>
        </p:nvPicPr>
        <p:blipFill>
          <a:blip r:embed="rId2"/>
          <a:stretch>
            <a:fillRect/>
          </a:stretch>
        </p:blipFill>
        <p:spPr>
          <a:xfrm>
            <a:off x="4559300" y="3416300"/>
            <a:ext cx="12700" cy="12700"/>
          </a:xfrm>
          <a:prstGeom prst="rect">
            <a:avLst/>
          </a:prstGeom>
        </p:spPr>
      </p:pic>
      <p:pic>
        <p:nvPicPr>
          <p:cNvPr id="7" name="Picture 6" descr="Screen shot 2012-03-12 at 1.32.2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149" y="1397624"/>
            <a:ext cx="6065505" cy="4037352"/>
          </a:xfrm>
          <a:prstGeom prst="rect">
            <a:avLst/>
          </a:prstGeom>
        </p:spPr>
      </p:pic>
    </p:spTree>
    <p:extLst>
      <p:ext uri="{BB962C8B-B14F-4D97-AF65-F5344CB8AC3E}">
        <p14:creationId xmlns:p14="http://schemas.microsoft.com/office/powerpoint/2010/main" val="114130101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The Classic Model</a:t>
            </a:r>
            <a:endParaRPr lang="en-US" dirty="0"/>
          </a:p>
        </p:txBody>
      </p:sp>
      <p:pic>
        <p:nvPicPr>
          <p:cNvPr id="4" name="Content Placeholder 3" descr="Screen Shot 2012-11-21 at 7.08.42 AM.png"/>
          <p:cNvPicPr>
            <a:picLocks noGrp="1" noChangeAspect="1"/>
          </p:cNvPicPr>
          <p:nvPr>
            <p:ph idx="1"/>
          </p:nvPr>
        </p:nvPicPr>
        <p:blipFill>
          <a:blip r:embed="rId2">
            <a:extLst>
              <a:ext uri="{28A0092B-C50C-407E-A947-70E740481C1C}">
                <a14:useLocalDpi xmlns:a14="http://schemas.microsoft.com/office/drawing/2010/main" val="0"/>
              </a:ext>
            </a:extLst>
          </a:blip>
          <a:srcRect t="8334" b="8334"/>
          <a:stretch>
            <a:fillRect/>
          </a:stretch>
        </p:blipFill>
        <p:spPr/>
      </p:pic>
    </p:spTree>
    <p:extLst>
      <p:ext uri="{BB962C8B-B14F-4D97-AF65-F5344CB8AC3E}">
        <p14:creationId xmlns:p14="http://schemas.microsoft.com/office/powerpoint/2010/main" val="28288088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 and Analytics</a:t>
            </a:r>
            <a:endParaRPr lang="en-US" dirty="0"/>
          </a:p>
        </p:txBody>
      </p:sp>
      <p:pic>
        <p:nvPicPr>
          <p:cNvPr id="4" name="Picture 3"/>
          <p:cNvPicPr>
            <a:picLocks noChangeAspect="1" noChangeArrowheads="1"/>
          </p:cNvPicPr>
          <p:nvPr/>
        </p:nvPicPr>
        <p:blipFill>
          <a:blip r:embed="rId2"/>
          <a:srcRect/>
          <a:stretch>
            <a:fillRect/>
          </a:stretch>
        </p:blipFill>
        <p:spPr bwMode="auto">
          <a:xfrm>
            <a:off x="745902" y="1600200"/>
            <a:ext cx="6488113" cy="3925888"/>
          </a:xfrm>
          <a:prstGeom prst="rect">
            <a:avLst/>
          </a:prstGeom>
          <a:noFill/>
          <a:ln w="9525">
            <a:noFill/>
            <a:miter lim="800000"/>
            <a:headEnd/>
            <a:tailEnd/>
          </a:ln>
        </p:spPr>
      </p:pic>
      <p:sp>
        <p:nvSpPr>
          <p:cNvPr id="5" name="Content Placeholder 2"/>
          <p:cNvSpPr txBox="1">
            <a:spLocks/>
          </p:cNvSpPr>
          <p:nvPr/>
        </p:nvSpPr>
        <p:spPr bwMode="auto">
          <a:xfrm>
            <a:off x="457200" y="5592763"/>
            <a:ext cx="8229600" cy="1066800"/>
          </a:xfrm>
          <a:prstGeom prst="rect">
            <a:avLst/>
          </a:prstGeom>
          <a:noFill/>
          <a:ln w="9525">
            <a:noFill/>
            <a:miter lim="800000"/>
            <a:headEnd/>
            <a:tailEnd/>
          </a:ln>
        </p:spPr>
        <p:txBody>
          <a:bodyPr>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Arial" charset="0"/>
                <a:cs typeface="Arial" charset="0"/>
              </a:defRPr>
            </a:lvl2pPr>
            <a:lvl3pPr marL="914400" algn="l" rtl="0" fontAlgn="base">
              <a:spcBef>
                <a:spcPct val="0"/>
              </a:spcBef>
              <a:spcAft>
                <a:spcPct val="0"/>
              </a:spcAft>
              <a:defRPr kern="1200">
                <a:solidFill>
                  <a:schemeClr val="tx1"/>
                </a:solidFill>
                <a:latin typeface="Arial" charset="0"/>
                <a:ea typeface="Arial" charset="0"/>
                <a:cs typeface="Arial" charset="0"/>
              </a:defRPr>
            </a:lvl3pPr>
            <a:lvl4pPr marL="1371600" algn="l" rtl="0" fontAlgn="base">
              <a:spcBef>
                <a:spcPct val="0"/>
              </a:spcBef>
              <a:spcAft>
                <a:spcPct val="0"/>
              </a:spcAft>
              <a:defRPr kern="1200">
                <a:solidFill>
                  <a:schemeClr val="tx1"/>
                </a:solidFill>
                <a:latin typeface="Arial" charset="0"/>
                <a:ea typeface="Arial" charset="0"/>
                <a:cs typeface="Arial" charset="0"/>
              </a:defRPr>
            </a:lvl4pPr>
            <a:lvl5pPr marL="1828800" algn="l" rtl="0" fontAlgn="base">
              <a:spcBef>
                <a:spcPct val="0"/>
              </a:spcBef>
              <a:spcAft>
                <a:spcPct val="0"/>
              </a:spcAft>
              <a:defRPr kern="1200">
                <a:solidFill>
                  <a:schemeClr val="tx1"/>
                </a:solidFill>
                <a:latin typeface="Arial" charset="0"/>
                <a:ea typeface="Arial" charset="0"/>
                <a:cs typeface="Arial" charset="0"/>
              </a:defRPr>
            </a:lvl5pPr>
            <a:lvl6pPr marL="2286000" algn="l" defTabSz="457200" rtl="0" eaLnBrk="1" latinLnBrk="0" hangingPunct="1">
              <a:defRPr kern="1200">
                <a:solidFill>
                  <a:schemeClr val="tx1"/>
                </a:solidFill>
                <a:latin typeface="Arial" charset="0"/>
                <a:ea typeface="Arial" charset="0"/>
                <a:cs typeface="Arial" charset="0"/>
              </a:defRPr>
            </a:lvl6pPr>
            <a:lvl7pPr marL="2743200" algn="l" defTabSz="457200" rtl="0" eaLnBrk="1" latinLnBrk="0" hangingPunct="1">
              <a:defRPr kern="1200">
                <a:solidFill>
                  <a:schemeClr val="tx1"/>
                </a:solidFill>
                <a:latin typeface="Arial" charset="0"/>
                <a:ea typeface="Arial" charset="0"/>
                <a:cs typeface="Arial" charset="0"/>
              </a:defRPr>
            </a:lvl7pPr>
            <a:lvl8pPr marL="3200400" algn="l" defTabSz="457200" rtl="0" eaLnBrk="1" latinLnBrk="0" hangingPunct="1">
              <a:defRPr kern="1200">
                <a:solidFill>
                  <a:schemeClr val="tx1"/>
                </a:solidFill>
                <a:latin typeface="Arial" charset="0"/>
                <a:ea typeface="Arial" charset="0"/>
                <a:cs typeface="Arial" charset="0"/>
              </a:defRPr>
            </a:lvl8pPr>
            <a:lvl9pPr marL="3657600" algn="l" defTabSz="457200" rtl="0" eaLnBrk="1" latinLnBrk="0" hangingPunct="1">
              <a:defRPr kern="1200">
                <a:solidFill>
                  <a:schemeClr val="tx1"/>
                </a:solidFill>
                <a:latin typeface="Arial" charset="0"/>
                <a:ea typeface="Arial" charset="0"/>
                <a:cs typeface="Arial" charset="0"/>
              </a:defRPr>
            </a:lvl9pPr>
          </a:lstStyle>
          <a:p>
            <a:pPr marL="342900" indent="-342900">
              <a:spcBef>
                <a:spcPct val="20000"/>
              </a:spcBef>
              <a:buFont typeface="Arial" charset="0"/>
              <a:buChar char="•"/>
            </a:pPr>
            <a:r>
              <a:rPr lang="en-US" sz="2600" dirty="0">
                <a:latin typeface="Calibri" charset="0"/>
              </a:rPr>
              <a:t>Big Data, Web of Data, Semantic Web, RSS, Geo, FOAF…</a:t>
            </a:r>
          </a:p>
          <a:p>
            <a:pPr marL="342900" indent="-342900">
              <a:spcBef>
                <a:spcPct val="20000"/>
              </a:spcBef>
              <a:buFont typeface="Arial" charset="0"/>
              <a:buChar char="•"/>
            </a:pPr>
            <a:r>
              <a:rPr lang="en-US" sz="2600" dirty="0">
                <a:latin typeface="Calibri" charset="0"/>
              </a:rPr>
              <a:t>Mash-ups, APIs, the Cloud, Social Network</a:t>
            </a:r>
          </a:p>
        </p:txBody>
      </p:sp>
      <p:sp>
        <p:nvSpPr>
          <p:cNvPr id="6" name="TextBox 5"/>
          <p:cNvSpPr txBox="1"/>
          <p:nvPr/>
        </p:nvSpPr>
        <p:spPr>
          <a:xfrm>
            <a:off x="330541" y="1589350"/>
            <a:ext cx="8228109" cy="523220"/>
          </a:xfrm>
          <a:prstGeom prst="rect">
            <a:avLst/>
          </a:prstGeom>
          <a:solidFill>
            <a:schemeClr val="bg1">
              <a:lumMod val="95000"/>
              <a:alpha val="85000"/>
            </a:schemeClr>
          </a:solidFill>
        </p:spPr>
        <p:txBody>
          <a:bodyPr wrap="square" rtlCol="0">
            <a:spAutoFit/>
          </a:bodyPr>
          <a:lstStyle/>
          <a:p>
            <a:r>
              <a:rPr lang="en-US" sz="2800" dirty="0" smtClean="0"/>
              <a:t>It makes no sense to rely on  quizzes</a:t>
            </a:r>
            <a:r>
              <a:rPr lang="en-US" sz="2800" dirty="0"/>
              <a:t> </a:t>
            </a:r>
            <a:r>
              <a:rPr lang="en-US" sz="2800" dirty="0" smtClean="0"/>
              <a:t>and tests</a:t>
            </a:r>
            <a:endParaRPr lang="en-US" sz="2800" dirty="0"/>
          </a:p>
        </p:txBody>
      </p:sp>
    </p:spTree>
    <p:extLst>
      <p:ext uri="{BB962C8B-B14F-4D97-AF65-F5344CB8AC3E}">
        <p14:creationId xmlns:p14="http://schemas.microsoft.com/office/powerpoint/2010/main" val="180193931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dirty="0" smtClean="0">
                <a:solidFill>
                  <a:srgbClr val="800000"/>
                </a:solidFill>
                <a:latin typeface="Calibri" charset="0"/>
              </a:rPr>
              <a:t>Learning Outcomes</a:t>
            </a:r>
            <a:endParaRPr lang="en-US" dirty="0">
              <a:solidFill>
                <a:srgbClr val="800000"/>
              </a:solidFill>
              <a:latin typeface="Calibri" charset="0"/>
            </a:endParaRPr>
          </a:p>
        </p:txBody>
      </p:sp>
      <p:sp>
        <p:nvSpPr>
          <p:cNvPr id="32771" name="Content Placeholder 2"/>
          <p:cNvSpPr>
            <a:spLocks noGrp="1"/>
          </p:cNvSpPr>
          <p:nvPr>
            <p:ph idx="1"/>
          </p:nvPr>
        </p:nvSpPr>
        <p:spPr>
          <a:xfrm>
            <a:off x="457200" y="5410200"/>
            <a:ext cx="8229600" cy="1295400"/>
          </a:xfrm>
        </p:spPr>
        <p:txBody>
          <a:bodyPr/>
          <a:lstStyle/>
          <a:p>
            <a:pPr>
              <a:buFont typeface="Arial" charset="0"/>
              <a:buNone/>
            </a:pPr>
            <a:r>
              <a:rPr lang="en-US" dirty="0">
                <a:solidFill>
                  <a:srgbClr val="AB0000"/>
                </a:solidFill>
                <a:latin typeface="Calibri" charset="0"/>
              </a:rPr>
              <a:t>	Personal knowledge consists of </a:t>
            </a:r>
            <a:r>
              <a:rPr lang="en-US" i="1" dirty="0">
                <a:solidFill>
                  <a:srgbClr val="AB0000"/>
                </a:solidFill>
                <a:latin typeface="Calibri" charset="0"/>
              </a:rPr>
              <a:t>neural</a:t>
            </a:r>
            <a:r>
              <a:rPr lang="en-US" dirty="0">
                <a:solidFill>
                  <a:srgbClr val="AB0000"/>
                </a:solidFill>
                <a:latin typeface="Calibri" charset="0"/>
              </a:rPr>
              <a:t> connections, not </a:t>
            </a:r>
            <a:r>
              <a:rPr lang="en-US" dirty="0" smtClean="0">
                <a:solidFill>
                  <a:srgbClr val="AB0000"/>
                </a:solidFill>
                <a:latin typeface="Calibri" charset="0"/>
              </a:rPr>
              <a:t>facts and data</a:t>
            </a:r>
            <a:endParaRPr lang="en-US" dirty="0">
              <a:solidFill>
                <a:srgbClr val="AB0000"/>
              </a:solidFill>
              <a:latin typeface="Calibri" charset="0"/>
            </a:endParaRPr>
          </a:p>
        </p:txBody>
      </p:sp>
      <p:pic>
        <p:nvPicPr>
          <p:cNvPr id="3277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3937000"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362200"/>
            <a:ext cx="381000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Box 6"/>
          <p:cNvSpPr txBox="1">
            <a:spLocks noChangeArrowheads="1"/>
          </p:cNvSpPr>
          <p:nvPr/>
        </p:nvSpPr>
        <p:spPr bwMode="auto">
          <a:xfrm>
            <a:off x="685800" y="3962400"/>
            <a:ext cx="4038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t>We are using one of these</a:t>
            </a:r>
          </a:p>
        </p:txBody>
      </p:sp>
      <p:sp>
        <p:nvSpPr>
          <p:cNvPr id="32775" name="TextBox 8"/>
          <p:cNvSpPr txBox="1">
            <a:spLocks noChangeArrowheads="1"/>
          </p:cNvSpPr>
          <p:nvPr/>
        </p:nvSpPr>
        <p:spPr bwMode="auto">
          <a:xfrm>
            <a:off x="4724400" y="4724400"/>
            <a:ext cx="320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t>To create one of these</a:t>
            </a:r>
          </a:p>
        </p:txBody>
      </p:sp>
    </p:spTree>
    <p:extLst>
      <p:ext uri="{BB962C8B-B14F-4D97-AF65-F5344CB8AC3E}">
        <p14:creationId xmlns:p14="http://schemas.microsoft.com/office/powerpoint/2010/main" val="45725772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a:solidFill>
                  <a:srgbClr val="10253F"/>
                </a:solidFill>
                <a:latin typeface="Calibri" charset="0"/>
              </a:rPr>
              <a:t>Learning </a:t>
            </a:r>
            <a:r>
              <a:rPr lang="en-US" dirty="0" smtClean="0">
                <a:solidFill>
                  <a:srgbClr val="10253F"/>
                </a:solidFill>
                <a:latin typeface="Calibri" charset="0"/>
              </a:rPr>
              <a:t>Outcomes</a:t>
            </a:r>
            <a:endParaRPr lang="en-US" dirty="0">
              <a:solidFill>
                <a:srgbClr val="10253F"/>
              </a:solidFill>
              <a:latin typeface="Calibri" charset="0"/>
            </a:endParaRPr>
          </a:p>
        </p:txBody>
      </p:sp>
      <p:sp>
        <p:nvSpPr>
          <p:cNvPr id="3" name="Content Placeholder 2"/>
          <p:cNvSpPr>
            <a:spLocks noGrp="1"/>
          </p:cNvSpPr>
          <p:nvPr>
            <p:ph idx="1"/>
          </p:nvPr>
        </p:nvSpPr>
        <p:spPr/>
        <p:txBody>
          <a:bodyPr>
            <a:normAutofit/>
          </a:bodyPr>
          <a:lstStyle/>
          <a:p>
            <a:pPr>
              <a:lnSpc>
                <a:spcPct val="90000"/>
              </a:lnSpc>
            </a:pPr>
            <a:r>
              <a:rPr lang="en-US" dirty="0">
                <a:solidFill>
                  <a:schemeClr val="accent2"/>
                </a:solidFill>
                <a:latin typeface="Calibri" charset="0"/>
              </a:rPr>
              <a:t>Learning a discipline is a </a:t>
            </a:r>
            <a:r>
              <a:rPr lang="en-US" i="1" dirty="0">
                <a:solidFill>
                  <a:schemeClr val="accent2"/>
                </a:solidFill>
                <a:latin typeface="Calibri" charset="0"/>
              </a:rPr>
              <a:t>total state</a:t>
            </a:r>
            <a:r>
              <a:rPr lang="en-US" dirty="0">
                <a:solidFill>
                  <a:schemeClr val="accent2"/>
                </a:solidFill>
                <a:latin typeface="Calibri" charset="0"/>
              </a:rPr>
              <a:t> and not a collection of specific states</a:t>
            </a:r>
            <a:endParaRPr lang="en-US" dirty="0">
              <a:latin typeface="Calibri" charset="0"/>
            </a:endParaRPr>
          </a:p>
          <a:p>
            <a:pPr>
              <a:lnSpc>
                <a:spcPct val="90000"/>
              </a:lnSpc>
            </a:pPr>
            <a:r>
              <a:rPr lang="en-US" dirty="0">
                <a:solidFill>
                  <a:srgbClr val="254061"/>
                </a:solidFill>
                <a:latin typeface="Calibri" charset="0"/>
              </a:rPr>
              <a:t>It is obtained through </a:t>
            </a:r>
            <a:r>
              <a:rPr lang="en-US" i="1" dirty="0">
                <a:solidFill>
                  <a:srgbClr val="254061"/>
                </a:solidFill>
                <a:latin typeface="Calibri" charset="0"/>
              </a:rPr>
              <a:t>immersion</a:t>
            </a:r>
            <a:r>
              <a:rPr lang="en-US" dirty="0">
                <a:solidFill>
                  <a:srgbClr val="254061"/>
                </a:solidFill>
                <a:latin typeface="Calibri" charset="0"/>
              </a:rPr>
              <a:t> in an environment rather than acquisition of particular entities</a:t>
            </a:r>
          </a:p>
          <a:p>
            <a:pPr>
              <a:lnSpc>
                <a:spcPct val="90000"/>
              </a:lnSpc>
            </a:pPr>
            <a:r>
              <a:rPr lang="en-US" dirty="0">
                <a:solidFill>
                  <a:srgbClr val="254061"/>
                </a:solidFill>
                <a:latin typeface="Calibri" charset="0"/>
              </a:rPr>
              <a:t>It is expressed functionally (can you perform </a:t>
            </a:r>
            <a:r>
              <a:rPr lang="ja-JP" altLang="en-US" dirty="0">
                <a:solidFill>
                  <a:srgbClr val="254061"/>
                </a:solidFill>
                <a:latin typeface="Calibri" charset="0"/>
              </a:rPr>
              <a:t>‘</a:t>
            </a:r>
            <a:r>
              <a:rPr lang="en-US" dirty="0">
                <a:solidFill>
                  <a:srgbClr val="254061"/>
                </a:solidFill>
                <a:latin typeface="Calibri" charset="0"/>
              </a:rPr>
              <a:t>as a geographer</a:t>
            </a:r>
            <a:r>
              <a:rPr lang="ja-JP" altLang="en-US" dirty="0">
                <a:solidFill>
                  <a:srgbClr val="254061"/>
                </a:solidFill>
                <a:latin typeface="Calibri" charset="0"/>
              </a:rPr>
              <a:t>’</a:t>
            </a:r>
            <a:r>
              <a:rPr lang="en-US" dirty="0">
                <a:solidFill>
                  <a:srgbClr val="254061"/>
                </a:solidFill>
                <a:latin typeface="Calibri" charset="0"/>
              </a:rPr>
              <a:t>?) rather than cognitively (can you state </a:t>
            </a:r>
            <a:r>
              <a:rPr lang="ja-JP" altLang="en-US" dirty="0">
                <a:solidFill>
                  <a:srgbClr val="254061"/>
                </a:solidFill>
                <a:latin typeface="Calibri" charset="0"/>
              </a:rPr>
              <a:t>‘</a:t>
            </a:r>
            <a:r>
              <a:rPr lang="en-US" dirty="0">
                <a:solidFill>
                  <a:srgbClr val="254061"/>
                </a:solidFill>
                <a:latin typeface="Calibri" charset="0"/>
              </a:rPr>
              <a:t>geography facts</a:t>
            </a:r>
            <a:r>
              <a:rPr lang="ja-JP" altLang="en-US" dirty="0">
                <a:solidFill>
                  <a:srgbClr val="254061"/>
                </a:solidFill>
                <a:latin typeface="Calibri" charset="0"/>
              </a:rPr>
              <a:t>’</a:t>
            </a:r>
            <a:r>
              <a:rPr lang="en-US" dirty="0">
                <a:solidFill>
                  <a:srgbClr val="254061"/>
                </a:solidFill>
                <a:latin typeface="Calibri" charset="0"/>
              </a:rPr>
              <a:t> or do </a:t>
            </a:r>
            <a:r>
              <a:rPr lang="ja-JP" altLang="en-US" dirty="0">
                <a:solidFill>
                  <a:srgbClr val="254061"/>
                </a:solidFill>
                <a:latin typeface="Calibri" charset="0"/>
              </a:rPr>
              <a:t>‘</a:t>
            </a:r>
            <a:r>
              <a:rPr lang="en-US" dirty="0">
                <a:solidFill>
                  <a:srgbClr val="254061"/>
                </a:solidFill>
                <a:latin typeface="Calibri" charset="0"/>
              </a:rPr>
              <a:t>geography tasks</a:t>
            </a:r>
            <a:r>
              <a:rPr lang="ja-JP" altLang="en-US" dirty="0">
                <a:solidFill>
                  <a:srgbClr val="254061"/>
                </a:solidFill>
                <a:latin typeface="Calibri" charset="0"/>
              </a:rPr>
              <a:t>’</a:t>
            </a:r>
            <a:r>
              <a:rPr lang="en-US" dirty="0">
                <a:solidFill>
                  <a:srgbClr val="254061"/>
                </a:solidFill>
                <a:latin typeface="Calibri" charset="0"/>
              </a:rPr>
              <a:t>?)</a:t>
            </a:r>
          </a:p>
        </p:txBody>
      </p:sp>
    </p:spTree>
    <p:extLst>
      <p:ext uri="{BB962C8B-B14F-4D97-AF65-F5344CB8AC3E}">
        <p14:creationId xmlns:p14="http://schemas.microsoft.com/office/powerpoint/2010/main" val="377796448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dirty="0">
                <a:latin typeface="Calibri" charset="0"/>
              </a:rPr>
              <a:t>Learning </a:t>
            </a:r>
            <a:r>
              <a:rPr lang="en-US" dirty="0" smtClean="0">
                <a:latin typeface="Calibri" charset="0"/>
              </a:rPr>
              <a:t>Outcomes</a:t>
            </a:r>
            <a:endParaRPr lang="en-US" dirty="0">
              <a:latin typeface="Calibri" charset="0"/>
            </a:endParaRPr>
          </a:p>
        </p:txBody>
      </p:sp>
      <p:sp>
        <p:nvSpPr>
          <p:cNvPr id="36867" name="Content Placeholder 2"/>
          <p:cNvSpPr>
            <a:spLocks noGrp="1"/>
          </p:cNvSpPr>
          <p:nvPr>
            <p:ph idx="1"/>
          </p:nvPr>
        </p:nvSpPr>
        <p:spPr>
          <a:xfrm>
            <a:off x="457200" y="5410200"/>
            <a:ext cx="8229600" cy="1295400"/>
          </a:xfrm>
        </p:spPr>
        <p:txBody>
          <a:bodyPr/>
          <a:lstStyle/>
          <a:p>
            <a:pPr>
              <a:buFont typeface="Arial" charset="0"/>
              <a:buNone/>
            </a:pPr>
            <a:r>
              <a:rPr lang="en-US" dirty="0">
                <a:solidFill>
                  <a:srgbClr val="AB0000"/>
                </a:solidFill>
                <a:latin typeface="Calibri" charset="0"/>
              </a:rPr>
              <a:t>	There are not specific bits of knowledge or competencies, but rather, personal capacities</a:t>
            </a:r>
          </a:p>
        </p:txBody>
      </p:sp>
      <p:pic>
        <p:nvPicPr>
          <p:cNvPr id="3686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133600"/>
            <a:ext cx="3937000"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47800"/>
            <a:ext cx="381000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6"/>
          <p:cNvSpPr txBox="1">
            <a:spLocks noChangeArrowheads="1"/>
          </p:cNvSpPr>
          <p:nvPr/>
        </p:nvSpPr>
        <p:spPr bwMode="auto">
          <a:xfrm>
            <a:off x="533400" y="3962400"/>
            <a:ext cx="4038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t>We recognize this</a:t>
            </a:r>
          </a:p>
        </p:txBody>
      </p:sp>
      <p:sp>
        <p:nvSpPr>
          <p:cNvPr id="36871" name="TextBox 8"/>
          <p:cNvSpPr txBox="1">
            <a:spLocks noChangeArrowheads="1"/>
          </p:cNvSpPr>
          <p:nvPr/>
        </p:nvSpPr>
        <p:spPr bwMode="auto">
          <a:xfrm>
            <a:off x="4724400" y="4724400"/>
            <a:ext cx="320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t>By perfomance in this</a:t>
            </a:r>
          </a:p>
        </p:txBody>
      </p:sp>
      <p:sp>
        <p:nvSpPr>
          <p:cNvPr id="36872" name="TextBox 7"/>
          <p:cNvSpPr txBox="1">
            <a:spLocks noChangeArrowheads="1"/>
          </p:cNvSpPr>
          <p:nvPr/>
        </p:nvSpPr>
        <p:spPr bwMode="auto">
          <a:xfrm>
            <a:off x="6477000" y="6324600"/>
            <a:ext cx="2362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solidFill>
                  <a:srgbClr val="4F6228"/>
                </a:solidFill>
              </a:rPr>
              <a:t>(more on this later)</a:t>
            </a:r>
          </a:p>
        </p:txBody>
      </p:sp>
    </p:spTree>
    <p:extLst>
      <p:ext uri="{BB962C8B-B14F-4D97-AF65-F5344CB8AC3E}">
        <p14:creationId xmlns:p14="http://schemas.microsoft.com/office/powerpoint/2010/main" val="322319660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a:t>
            </a:r>
            <a:r>
              <a:rPr lang="en-US" dirty="0" smtClean="0"/>
              <a:t>. </a:t>
            </a:r>
            <a:r>
              <a:rPr lang="en-US" dirty="0" err="1" smtClean="0"/>
              <a:t>Reconceptualizing</a:t>
            </a:r>
            <a:r>
              <a:rPr lang="en-US" dirty="0" smtClean="0"/>
              <a:t> MOOCs</a:t>
            </a:r>
            <a:endParaRPr lang="en-US" dirty="0"/>
          </a:p>
        </p:txBody>
      </p:sp>
      <p:pic>
        <p:nvPicPr>
          <p:cNvPr id="5" name="Content Placeholder 4" descr="Screen Shot 2012-11-22 at 7.06.21 AM.png"/>
          <p:cNvPicPr>
            <a:picLocks noGrp="1" noChangeAspect="1"/>
          </p:cNvPicPr>
          <p:nvPr>
            <p:ph idx="1"/>
          </p:nvPr>
        </p:nvPicPr>
        <p:blipFill>
          <a:blip r:embed="rId2">
            <a:extLst>
              <a:ext uri="{28A0092B-C50C-407E-A947-70E740481C1C}">
                <a14:useLocalDpi xmlns:a14="http://schemas.microsoft.com/office/drawing/2010/main" val="0"/>
              </a:ext>
            </a:extLst>
          </a:blip>
          <a:srcRect t="7968" b="7968"/>
          <a:stretch>
            <a:fillRect/>
          </a:stretch>
        </p:blipFill>
        <p:spPr/>
      </p:pic>
    </p:spTree>
    <p:extLst>
      <p:ext uri="{BB962C8B-B14F-4D97-AF65-F5344CB8AC3E}">
        <p14:creationId xmlns:p14="http://schemas.microsoft.com/office/powerpoint/2010/main" val="398620890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a:t>
            </a:r>
            <a:endParaRPr lang="en-US" dirty="0"/>
          </a:p>
        </p:txBody>
      </p:sp>
      <p:sp>
        <p:nvSpPr>
          <p:cNvPr id="3" name="Content Placeholder 2"/>
          <p:cNvSpPr>
            <a:spLocks noGrp="1"/>
          </p:cNvSpPr>
          <p:nvPr>
            <p:ph idx="1"/>
          </p:nvPr>
        </p:nvSpPr>
        <p:spPr/>
        <p:txBody>
          <a:bodyPr/>
          <a:lstStyle/>
          <a:p>
            <a:r>
              <a:rPr lang="en-US" dirty="0" smtClean="0"/>
              <a:t>everybody can participate – but more importantly, there are many ways to participate</a:t>
            </a:r>
          </a:p>
          <a:p>
            <a:pPr lvl="1"/>
            <a:r>
              <a:rPr lang="en-US" dirty="0" smtClean="0"/>
              <a:t>‘open’ means being able to watch</a:t>
            </a:r>
          </a:p>
          <a:p>
            <a:pPr lvl="1"/>
            <a:r>
              <a:rPr lang="en-US" dirty="0" smtClean="0"/>
              <a:t>‘open’ means being able to participate at your own level</a:t>
            </a:r>
          </a:p>
          <a:p>
            <a:pPr lvl="1"/>
            <a:r>
              <a:rPr lang="en-US" dirty="0" smtClean="0"/>
              <a:t>‘open’ means participating publicly, so others can watch</a:t>
            </a:r>
            <a:endParaRPr lang="en-US" dirty="0"/>
          </a:p>
        </p:txBody>
      </p:sp>
    </p:spTree>
    <p:extLst>
      <p:ext uri="{BB962C8B-B14F-4D97-AF65-F5344CB8AC3E}">
        <p14:creationId xmlns:p14="http://schemas.microsoft.com/office/powerpoint/2010/main" val="29959984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a:t>
            </a:r>
            <a:endParaRPr lang="en-US" dirty="0"/>
          </a:p>
        </p:txBody>
      </p:sp>
      <p:sp>
        <p:nvSpPr>
          <p:cNvPr id="3" name="Content Placeholder 2"/>
          <p:cNvSpPr>
            <a:spLocks noGrp="1"/>
          </p:cNvSpPr>
          <p:nvPr>
            <p:ph idx="1"/>
          </p:nvPr>
        </p:nvSpPr>
        <p:spPr/>
        <p:txBody>
          <a:bodyPr/>
          <a:lstStyle/>
          <a:p>
            <a:r>
              <a:rPr lang="en-US" dirty="0" smtClean="0"/>
              <a:t>means that it is connective, interactive</a:t>
            </a:r>
          </a:p>
          <a:p>
            <a:r>
              <a:rPr lang="en-US" dirty="0" smtClean="0"/>
              <a:t>You can’t put a MOOC on a DVD</a:t>
            </a:r>
          </a:p>
          <a:p>
            <a:r>
              <a:rPr lang="en-US" dirty="0" smtClean="0"/>
              <a:t>The MOOC is the </a:t>
            </a:r>
            <a:r>
              <a:rPr lang="en-US" i="1" dirty="0" smtClean="0"/>
              <a:t>process</a:t>
            </a:r>
            <a:endParaRPr lang="en-US" dirty="0" smtClean="0"/>
          </a:p>
          <a:p>
            <a:r>
              <a:rPr lang="en-US" dirty="0" smtClean="0"/>
              <a:t>It is a process that is greatly aided by being online</a:t>
            </a:r>
          </a:p>
          <a:p>
            <a:pPr lvl="1"/>
            <a:r>
              <a:rPr lang="en-US" dirty="0" smtClean="0"/>
              <a:t>many tasks are automated, </a:t>
            </a:r>
            <a:r>
              <a:rPr lang="en-US" dirty="0" err="1" smtClean="0"/>
              <a:t>scaffolded</a:t>
            </a:r>
            <a:endParaRPr lang="en-US" dirty="0" smtClean="0"/>
          </a:p>
          <a:p>
            <a:pPr lvl="1"/>
            <a:r>
              <a:rPr lang="en-US" dirty="0" smtClean="0"/>
              <a:t>much greater communicative capacity</a:t>
            </a:r>
          </a:p>
          <a:p>
            <a:pPr lvl="1"/>
            <a:r>
              <a:rPr lang="en-US" dirty="0" smtClean="0"/>
              <a:t>more access to data, calculations</a:t>
            </a:r>
          </a:p>
        </p:txBody>
      </p:sp>
    </p:spTree>
    <p:extLst>
      <p:ext uri="{BB962C8B-B14F-4D97-AF65-F5344CB8AC3E}">
        <p14:creationId xmlns:p14="http://schemas.microsoft.com/office/powerpoint/2010/main" val="82843418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Connective</a:t>
            </a:r>
            <a:endParaRPr lang="en-US" dirty="0"/>
          </a:p>
        </p:txBody>
      </p:sp>
      <p:sp>
        <p:nvSpPr>
          <p:cNvPr id="3" name="Content Placeholder 2"/>
          <p:cNvSpPr>
            <a:spLocks noGrp="1"/>
          </p:cNvSpPr>
          <p:nvPr>
            <p:ph idx="1"/>
          </p:nvPr>
        </p:nvSpPr>
        <p:spPr/>
        <p:txBody>
          <a:bodyPr/>
          <a:lstStyle/>
          <a:p>
            <a:r>
              <a:rPr lang="en-US" dirty="0" smtClean="0"/>
              <a:t>To the extent that a MOOC is about content, the MOOC fails</a:t>
            </a:r>
          </a:p>
          <a:p>
            <a:pPr lvl="1"/>
            <a:r>
              <a:rPr lang="en-US" dirty="0" smtClean="0"/>
              <a:t>it’s like confusing the learning of a game, or the playing of a game with memorizing the rules of a game</a:t>
            </a:r>
          </a:p>
          <a:p>
            <a:pPr lvl="1"/>
            <a:r>
              <a:rPr lang="en-US" dirty="0" smtClean="0"/>
              <a:t>it’s like confusing enjoying food and knowing how to cook with the memorization of recipes</a:t>
            </a:r>
          </a:p>
          <a:p>
            <a:pPr lvl="1"/>
            <a:r>
              <a:rPr lang="en-US" dirty="0" smtClean="0"/>
              <a:t>it’s like confusing the experience of travel with knowing where things are on a map</a:t>
            </a:r>
          </a:p>
        </p:txBody>
      </p:sp>
    </p:spTree>
    <p:extLst>
      <p:ext uri="{BB962C8B-B14F-4D97-AF65-F5344CB8AC3E}">
        <p14:creationId xmlns:p14="http://schemas.microsoft.com/office/powerpoint/2010/main" val="286416069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Restating the Problem</a:t>
            </a:r>
            <a:endParaRPr lang="en-US" dirty="0"/>
          </a:p>
        </p:txBody>
      </p:sp>
      <p:sp>
        <p:nvSpPr>
          <p:cNvPr id="3" name="Content Placeholder 2"/>
          <p:cNvSpPr>
            <a:spLocks noGrp="1"/>
          </p:cNvSpPr>
          <p:nvPr>
            <p:ph idx="1"/>
          </p:nvPr>
        </p:nvSpPr>
        <p:spPr/>
        <p:txBody>
          <a:bodyPr/>
          <a:lstStyle/>
          <a:p>
            <a:r>
              <a:rPr lang="en-US" dirty="0" smtClean="0"/>
              <a:t>our MOOCs are insufficiently connective, and tend to slip toward an emphasis on content</a:t>
            </a:r>
          </a:p>
          <a:p>
            <a:pPr lvl="1"/>
            <a:r>
              <a:rPr lang="en-US" dirty="0" smtClean="0"/>
              <a:t>the form of connectivity – online conversation – is at once too simplistic and too complex</a:t>
            </a:r>
          </a:p>
          <a:p>
            <a:pPr lvl="1"/>
            <a:r>
              <a:rPr lang="en-US" dirty="0" smtClean="0"/>
              <a:t>looking for other ways to connect – </a:t>
            </a:r>
            <a:r>
              <a:rPr lang="en-US" dirty="0" err="1" smtClean="0"/>
              <a:t>eg</a:t>
            </a:r>
            <a:r>
              <a:rPr lang="en-US" dirty="0" smtClean="0"/>
              <a:t>., artwork (a la ds106) or activities/projects (but these have been </a:t>
            </a:r>
            <a:r>
              <a:rPr lang="en-US" i="1" dirty="0" smtClean="0"/>
              <a:t>very</a:t>
            </a:r>
            <a:r>
              <a:rPr lang="en-US" dirty="0" smtClean="0"/>
              <a:t> poorly defined in our courses)</a:t>
            </a:r>
          </a:p>
        </p:txBody>
      </p:sp>
    </p:spTree>
    <p:extLst>
      <p:ext uri="{BB962C8B-B14F-4D97-AF65-F5344CB8AC3E}">
        <p14:creationId xmlns:p14="http://schemas.microsoft.com/office/powerpoint/2010/main" val="172874810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Rediscovering Process</a:t>
            </a:r>
            <a:endParaRPr lang="en-US" dirty="0"/>
          </a:p>
        </p:txBody>
      </p:sp>
      <p:sp>
        <p:nvSpPr>
          <p:cNvPr id="3" name="Content Placeholder 2"/>
          <p:cNvSpPr>
            <a:spLocks noGrp="1"/>
          </p:cNvSpPr>
          <p:nvPr>
            <p:ph idx="1"/>
          </p:nvPr>
        </p:nvSpPr>
        <p:spPr/>
        <p:txBody>
          <a:bodyPr/>
          <a:lstStyle/>
          <a:p>
            <a:r>
              <a:rPr lang="en-US" dirty="0" smtClean="0"/>
              <a:t>As we fail to provide process, the courses revert to their old ways</a:t>
            </a:r>
          </a:p>
          <a:p>
            <a:pPr lvl="1"/>
            <a:r>
              <a:rPr lang="en-US" dirty="0" smtClean="0"/>
              <a:t>people think the course is about the content</a:t>
            </a:r>
          </a:p>
          <a:p>
            <a:pPr lvl="1"/>
            <a:r>
              <a:rPr lang="en-US" dirty="0" smtClean="0"/>
              <a:t>they gravitate toward dependence on the leadership, and away from personal participation</a:t>
            </a:r>
          </a:p>
          <a:p>
            <a:r>
              <a:rPr lang="en-US" dirty="0" smtClean="0"/>
              <a:t>It’s not that we don’t scaffold enough, it’s that there are not opportunities for participants to ‘play’ </a:t>
            </a:r>
          </a:p>
        </p:txBody>
      </p:sp>
    </p:spTree>
    <p:extLst>
      <p:ext uri="{BB962C8B-B14F-4D97-AF65-F5344CB8AC3E}">
        <p14:creationId xmlns:p14="http://schemas.microsoft.com/office/powerpoint/2010/main" val="193113155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Typical Course</a:t>
            </a:r>
            <a:endParaRPr lang="en-US" dirty="0"/>
          </a:p>
        </p:txBody>
      </p:sp>
      <p:pic>
        <p:nvPicPr>
          <p:cNvPr id="6" name="Content Placeholder 5"/>
          <p:cNvPicPr>
            <a:picLocks noGrp="1" noChangeAspect="1"/>
          </p:cNvPicPr>
          <p:nvPr>
            <p:ph idx="1"/>
          </p:nvPr>
        </p:nvPicPr>
        <p:blipFill>
          <a:blip r:embed="rId2"/>
          <a:srcRect l="-8518" r="-8518"/>
          <a:stretch>
            <a:fillRect/>
          </a:stretch>
        </p:blipFill>
        <p:spPr>
          <a:xfrm>
            <a:off x="228594" y="1417638"/>
            <a:ext cx="8915406" cy="4903130"/>
          </a:xfrm>
        </p:spPr>
      </p:pic>
    </p:spTree>
    <p:extLst>
      <p:ext uri="{BB962C8B-B14F-4D97-AF65-F5344CB8AC3E}">
        <p14:creationId xmlns:p14="http://schemas.microsoft.com/office/powerpoint/2010/main" val="38070754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MOOC, Meet Game</a:t>
            </a:r>
            <a:endParaRPr lang="en-US" dirty="0"/>
          </a:p>
        </p:txBody>
      </p:sp>
      <p:sp>
        <p:nvSpPr>
          <p:cNvPr id="3" name="Content Placeholder 2"/>
          <p:cNvSpPr>
            <a:spLocks noGrp="1"/>
          </p:cNvSpPr>
          <p:nvPr>
            <p:ph idx="1"/>
          </p:nvPr>
        </p:nvSpPr>
        <p:spPr/>
        <p:txBody>
          <a:bodyPr/>
          <a:lstStyle/>
          <a:p>
            <a:r>
              <a:rPr lang="en-US" dirty="0" smtClean="0"/>
              <a:t>The MOOCs we have offered have been very high level, involving professional presentations and conversations – but what would a MOOC look like for a 10-year old?</a:t>
            </a:r>
          </a:p>
          <a:p>
            <a:r>
              <a:rPr lang="en-US" dirty="0" smtClean="0"/>
              <a:t>My answer: it would look like a game</a:t>
            </a:r>
            <a:endParaRPr lang="en-US" dirty="0"/>
          </a:p>
        </p:txBody>
      </p:sp>
      <p:pic>
        <p:nvPicPr>
          <p:cNvPr id="4" name="Picture 3" descr="Screen Shot 2012-11-22 at 7.04.5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5352" y="4319528"/>
            <a:ext cx="4118712" cy="2538472"/>
          </a:xfrm>
          <a:prstGeom prst="rect">
            <a:avLst/>
          </a:prstGeom>
        </p:spPr>
      </p:pic>
    </p:spTree>
    <p:extLst>
      <p:ext uri="{BB962C8B-B14F-4D97-AF65-F5344CB8AC3E}">
        <p14:creationId xmlns:p14="http://schemas.microsoft.com/office/powerpoint/2010/main" val="133205572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for Chess Net</a:t>
            </a:r>
            <a:endParaRPr lang="en-US" dirty="0"/>
          </a:p>
        </p:txBody>
      </p:sp>
      <p:sp>
        <p:nvSpPr>
          <p:cNvPr id="3" name="Content Placeholder 2"/>
          <p:cNvSpPr>
            <a:spLocks noGrp="1"/>
          </p:cNvSpPr>
          <p:nvPr>
            <p:ph idx="1"/>
          </p:nvPr>
        </p:nvSpPr>
        <p:spPr>
          <a:xfrm>
            <a:off x="457200" y="5584317"/>
            <a:ext cx="8229600" cy="541846"/>
          </a:xfrm>
        </p:spPr>
        <p:txBody>
          <a:bodyPr/>
          <a:lstStyle/>
          <a:p>
            <a:pPr marL="0" indent="0">
              <a:buNone/>
            </a:pPr>
            <a:r>
              <a:rPr lang="en-US" dirty="0" err="1" smtClean="0"/>
              <a:t>Chess.net</a:t>
            </a:r>
            <a:endParaRPr lang="en-US" dirty="0"/>
          </a:p>
        </p:txBody>
      </p:sp>
      <p:pic>
        <p:nvPicPr>
          <p:cNvPr id="4" name="Picture 3" descr="Screen shot 2012-03-11 at 11.54.1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442" y="1458320"/>
            <a:ext cx="7320671" cy="4018899"/>
          </a:xfrm>
          <a:prstGeom prst="rect">
            <a:avLst/>
          </a:prstGeom>
        </p:spPr>
      </p:pic>
      <p:sp>
        <p:nvSpPr>
          <p:cNvPr id="5" name="TextBox 4"/>
          <p:cNvSpPr txBox="1"/>
          <p:nvPr/>
        </p:nvSpPr>
        <p:spPr>
          <a:xfrm>
            <a:off x="457200" y="6126163"/>
            <a:ext cx="2493992" cy="369332"/>
          </a:xfrm>
          <a:prstGeom prst="rect">
            <a:avLst/>
          </a:prstGeom>
          <a:noFill/>
        </p:spPr>
        <p:txBody>
          <a:bodyPr wrap="square" rtlCol="0">
            <a:spAutoFit/>
          </a:bodyPr>
          <a:lstStyle/>
          <a:p>
            <a:r>
              <a:rPr lang="en-US" dirty="0" smtClean="0">
                <a:hlinkClick r:id="rId4"/>
              </a:rPr>
              <a:t>http://www.chess.net</a:t>
            </a:r>
            <a:r>
              <a:rPr lang="en-US" dirty="0" smtClean="0"/>
              <a:t> </a:t>
            </a:r>
            <a:endParaRPr lang="en-US" dirty="0"/>
          </a:p>
        </p:txBody>
      </p:sp>
    </p:spTree>
    <p:extLst>
      <p:ext uri="{BB962C8B-B14F-4D97-AF65-F5344CB8AC3E}">
        <p14:creationId xmlns:p14="http://schemas.microsoft.com/office/powerpoint/2010/main" val="401508835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 Simulators</a:t>
            </a:r>
            <a:endParaRPr lang="en-US" dirty="0"/>
          </a:p>
        </p:txBody>
      </p:sp>
      <p:sp>
        <p:nvSpPr>
          <p:cNvPr id="3" name="Content Placeholder 2"/>
          <p:cNvSpPr>
            <a:spLocks noGrp="1"/>
          </p:cNvSpPr>
          <p:nvPr>
            <p:ph idx="1"/>
          </p:nvPr>
        </p:nvSpPr>
        <p:spPr/>
        <p:txBody>
          <a:bodyPr/>
          <a:lstStyle/>
          <a:p>
            <a:pPr marL="0" indent="0">
              <a:buNone/>
            </a:pPr>
            <a:endParaRPr lang="en-US" dirty="0" smtClean="0"/>
          </a:p>
        </p:txBody>
      </p:sp>
      <p:pic>
        <p:nvPicPr>
          <p:cNvPr id="4" name="Picture 3" descr="Screen shot 2012-03-11 at 11.57.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426" y="1417637"/>
            <a:ext cx="7056203" cy="4946953"/>
          </a:xfrm>
          <a:prstGeom prst="rect">
            <a:avLst/>
          </a:prstGeom>
        </p:spPr>
      </p:pic>
      <p:sp>
        <p:nvSpPr>
          <p:cNvPr id="5" name="Rectangle 4"/>
          <p:cNvSpPr/>
          <p:nvPr/>
        </p:nvSpPr>
        <p:spPr>
          <a:xfrm>
            <a:off x="734426" y="6396029"/>
            <a:ext cx="3242294" cy="369332"/>
          </a:xfrm>
          <a:prstGeom prst="rect">
            <a:avLst/>
          </a:prstGeom>
        </p:spPr>
        <p:txBody>
          <a:bodyPr wrap="none">
            <a:spAutoFit/>
          </a:bodyPr>
          <a:lstStyle/>
          <a:p>
            <a:r>
              <a:rPr lang="en-US" dirty="0">
                <a:hlinkClick r:id="rId4"/>
              </a:rPr>
              <a:t>http://crfb.org/stabilizethedebt</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350827796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Wrong With The Simulators</a:t>
            </a:r>
            <a:endParaRPr lang="en-US" dirty="0"/>
          </a:p>
        </p:txBody>
      </p:sp>
      <p:sp>
        <p:nvSpPr>
          <p:cNvPr id="3" name="Content Placeholder 2"/>
          <p:cNvSpPr>
            <a:spLocks noGrp="1"/>
          </p:cNvSpPr>
          <p:nvPr>
            <p:ph idx="1"/>
          </p:nvPr>
        </p:nvSpPr>
        <p:spPr/>
        <p:txBody>
          <a:bodyPr/>
          <a:lstStyle/>
          <a:p>
            <a:r>
              <a:rPr lang="en-US" dirty="0" smtClean="0"/>
              <a:t>they try to ‘teach’ – but instead become propaganda</a:t>
            </a:r>
          </a:p>
          <a:p>
            <a:r>
              <a:rPr lang="en-US" dirty="0" smtClean="0"/>
              <a:t>they reduce complex problems</a:t>
            </a:r>
            <a:r>
              <a:rPr lang="en-US" baseline="0" dirty="0" smtClean="0"/>
              <a:t> to simple fixes</a:t>
            </a:r>
          </a:p>
          <a:p>
            <a:endParaRPr lang="en-US" dirty="0"/>
          </a:p>
        </p:txBody>
      </p:sp>
      <p:pic>
        <p:nvPicPr>
          <p:cNvPr id="4" name="Picture 3" descr="Screen shot 2012-03-12 at 1.33.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4251" y="3602857"/>
            <a:ext cx="4266088" cy="2820109"/>
          </a:xfrm>
          <a:prstGeom prst="rect">
            <a:avLst/>
          </a:prstGeom>
        </p:spPr>
      </p:pic>
    </p:spTree>
    <p:extLst>
      <p:ext uri="{BB962C8B-B14F-4D97-AF65-F5344CB8AC3E}">
        <p14:creationId xmlns:p14="http://schemas.microsoft.com/office/powerpoint/2010/main" val="242035705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The Education Platform</a:t>
            </a:r>
            <a:endParaRPr lang="en-US" dirty="0"/>
          </a:p>
        </p:txBody>
      </p:sp>
      <p:sp>
        <p:nvSpPr>
          <p:cNvPr id="3" name="Content Placeholder 2"/>
          <p:cNvSpPr>
            <a:spLocks noGrp="1"/>
          </p:cNvSpPr>
          <p:nvPr>
            <p:ph idx="1"/>
          </p:nvPr>
        </p:nvSpPr>
        <p:spPr/>
        <p:txBody>
          <a:bodyPr/>
          <a:lstStyle/>
          <a:p>
            <a:endParaRPr lang="en-US"/>
          </a:p>
        </p:txBody>
      </p:sp>
      <p:pic>
        <p:nvPicPr>
          <p:cNvPr id="5" name="Picture 4" descr="Screen Shot 2012-11-21 at 6.34.3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413" y="1417638"/>
            <a:ext cx="7413067" cy="4905242"/>
          </a:xfrm>
          <a:prstGeom prst="rect">
            <a:avLst/>
          </a:prstGeom>
        </p:spPr>
      </p:pic>
    </p:spTree>
    <p:extLst>
      <p:ext uri="{BB962C8B-B14F-4D97-AF65-F5344CB8AC3E}">
        <p14:creationId xmlns:p14="http://schemas.microsoft.com/office/powerpoint/2010/main" val="376479978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Critiquing the games</a:t>
            </a:r>
            <a:endParaRPr lang="en-US" dirty="0"/>
          </a:p>
        </p:txBody>
      </p:sp>
      <p:pic>
        <p:nvPicPr>
          <p:cNvPr id="4" name="Picture 3" descr="Screen shot 2012-03-11 at 11.49.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796" y="1417638"/>
            <a:ext cx="7137400" cy="4038600"/>
          </a:xfrm>
          <a:prstGeom prst="rect">
            <a:avLst/>
          </a:prstGeom>
        </p:spPr>
      </p:pic>
      <p:sp>
        <p:nvSpPr>
          <p:cNvPr id="5" name="Rectangle 4"/>
          <p:cNvSpPr/>
          <p:nvPr/>
        </p:nvSpPr>
        <p:spPr>
          <a:xfrm>
            <a:off x="926796" y="5843944"/>
            <a:ext cx="3541767" cy="369332"/>
          </a:xfrm>
          <a:prstGeom prst="rect">
            <a:avLst/>
          </a:prstGeom>
        </p:spPr>
        <p:txBody>
          <a:bodyPr wrap="none">
            <a:spAutoFit/>
          </a:bodyPr>
          <a:lstStyle/>
          <a:p>
            <a:r>
              <a:rPr lang="en-US" dirty="0">
                <a:hlinkClick r:id="rId4"/>
              </a:rPr>
              <a:t>http://</a:t>
            </a:r>
            <a:r>
              <a:rPr lang="pl-PL" dirty="0">
                <a:hlinkClick r:id="rId4"/>
              </a:rPr>
              <a:t>www.downes.ca/post/</a:t>
            </a:r>
            <a:r>
              <a:rPr lang="pl-PL" dirty="0" smtClean="0">
                <a:hlinkClick r:id="rId4"/>
              </a:rPr>
              <a:t>57523</a:t>
            </a:r>
            <a:r>
              <a:rPr lang="pl-PL" dirty="0" smtClean="0"/>
              <a:t> </a:t>
            </a:r>
            <a:endParaRPr lang="en-US" dirty="0"/>
          </a:p>
        </p:txBody>
      </p:sp>
    </p:spTree>
    <p:extLst>
      <p:ext uri="{BB962C8B-B14F-4D97-AF65-F5344CB8AC3E}">
        <p14:creationId xmlns:p14="http://schemas.microsoft.com/office/powerpoint/2010/main" val="4361878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Paucity of Badges</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4" name="Picture 3"/>
          <p:cNvPicPr>
            <a:picLocks noChangeAspect="1"/>
          </p:cNvPicPr>
          <p:nvPr/>
        </p:nvPicPr>
        <p:blipFill>
          <a:blip r:embed="rId3"/>
          <a:stretch>
            <a:fillRect/>
          </a:stretch>
        </p:blipFill>
        <p:spPr>
          <a:xfrm>
            <a:off x="1164954" y="1417638"/>
            <a:ext cx="6730138" cy="4478601"/>
          </a:xfrm>
          <a:prstGeom prst="rect">
            <a:avLst/>
          </a:prstGeom>
        </p:spPr>
      </p:pic>
    </p:spTree>
    <p:extLst>
      <p:ext uri="{BB962C8B-B14F-4D97-AF65-F5344CB8AC3E}">
        <p14:creationId xmlns:p14="http://schemas.microsoft.com/office/powerpoint/2010/main" val="354909972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Emptiness of Analytics</a:t>
            </a:r>
            <a:endParaRPr lang="en-US" dirty="0"/>
          </a:p>
        </p:txBody>
      </p:sp>
      <p:pic>
        <p:nvPicPr>
          <p:cNvPr id="4" name="Picture 3" descr="Screen shot 2011-11-14 at 8.28.3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0875" y="1533839"/>
            <a:ext cx="5242445" cy="4218772"/>
          </a:xfrm>
          <a:prstGeom prst="rect">
            <a:avLst/>
          </a:prstGeom>
          <a:ln>
            <a:solidFill>
              <a:srgbClr val="4F81BD"/>
            </a:solidFill>
          </a:ln>
        </p:spPr>
      </p:pic>
    </p:spTree>
    <p:extLst>
      <p:ext uri="{BB962C8B-B14F-4D97-AF65-F5344CB8AC3E}">
        <p14:creationId xmlns:p14="http://schemas.microsoft.com/office/powerpoint/2010/main" val="412594755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Learning Environment</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4" name="Picture 3"/>
          <p:cNvPicPr>
            <a:picLocks noChangeAspect="1"/>
          </p:cNvPicPr>
          <p:nvPr/>
        </p:nvPicPr>
        <p:blipFill>
          <a:blip r:embed="rId3"/>
          <a:stretch>
            <a:fillRect/>
          </a:stretch>
        </p:blipFill>
        <p:spPr>
          <a:xfrm>
            <a:off x="1208743" y="1417638"/>
            <a:ext cx="6380337" cy="5170273"/>
          </a:xfrm>
          <a:prstGeom prst="rect">
            <a:avLst/>
          </a:prstGeom>
        </p:spPr>
      </p:pic>
    </p:spTree>
    <p:extLst>
      <p:ext uri="{BB962C8B-B14F-4D97-AF65-F5344CB8AC3E}">
        <p14:creationId xmlns:p14="http://schemas.microsoft.com/office/powerpoint/2010/main" val="336015947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Connectors</a:t>
            </a:r>
            <a:endParaRPr lang="en-US" dirty="0"/>
          </a:p>
        </p:txBody>
      </p:sp>
      <p:sp>
        <p:nvSpPr>
          <p:cNvPr id="3" name="Content Placeholder 2"/>
          <p:cNvSpPr>
            <a:spLocks noGrp="1"/>
          </p:cNvSpPr>
          <p:nvPr>
            <p:ph idx="1"/>
          </p:nvPr>
        </p:nvSpPr>
        <p:spPr/>
        <p:txBody>
          <a:bodyPr/>
          <a:lstStyle/>
          <a:p>
            <a:r>
              <a:rPr lang="en-US" dirty="0" smtClean="0"/>
              <a:t>Things – events, games, arenas, etc., to ‘connect’ individuals with each other</a:t>
            </a:r>
          </a:p>
          <a:p>
            <a:pPr lvl="1"/>
            <a:r>
              <a:rPr lang="en-US" dirty="0" smtClean="0"/>
              <a:t>either as plug-ins on individual PLEs, or</a:t>
            </a:r>
          </a:p>
          <a:p>
            <a:pPr lvl="1"/>
            <a:r>
              <a:rPr lang="en-US" dirty="0" smtClean="0"/>
              <a:t>as third-party services, like </a:t>
            </a:r>
            <a:r>
              <a:rPr lang="en-US" dirty="0" err="1" smtClean="0"/>
              <a:t>scrabble.net</a:t>
            </a:r>
            <a:endParaRPr lang="en-US" dirty="0" smtClean="0"/>
          </a:p>
          <a:p>
            <a:pPr lvl="1"/>
            <a:endParaRPr lang="en-US" dirty="0" smtClean="0"/>
          </a:p>
        </p:txBody>
      </p:sp>
      <p:cxnSp>
        <p:nvCxnSpPr>
          <p:cNvPr id="5" name="Straight Arrow Connector 4"/>
          <p:cNvCxnSpPr>
            <a:cxnSpLocks/>
          </p:cNvCxnSpPr>
          <p:nvPr/>
        </p:nvCxnSpPr>
        <p:spPr>
          <a:xfrm>
            <a:off x="1377049" y="4536299"/>
            <a:ext cx="2268000" cy="0"/>
          </a:xfrm>
          <a:prstGeom prst="straightConnector1">
            <a:avLst/>
          </a:prstGeom>
          <a:ln w="76200" cmpd="tri">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cxnSpLocks/>
          </p:cNvCxnSpPr>
          <p:nvPr/>
        </p:nvCxnSpPr>
        <p:spPr>
          <a:xfrm flipH="1">
            <a:off x="4791987" y="4582197"/>
            <a:ext cx="2230972" cy="0"/>
          </a:xfrm>
          <a:prstGeom prst="straightConnector1">
            <a:avLst/>
          </a:prstGeom>
          <a:ln w="76200" cmpd="tri">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3645049" y="4039064"/>
            <a:ext cx="1146938" cy="10862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207655" y="5218133"/>
            <a:ext cx="2708200" cy="923330"/>
          </a:xfrm>
          <a:prstGeom prst="rect">
            <a:avLst/>
          </a:prstGeom>
          <a:noFill/>
        </p:spPr>
        <p:txBody>
          <a:bodyPr wrap="square" rtlCol="0">
            <a:spAutoFit/>
          </a:bodyPr>
          <a:lstStyle/>
          <a:p>
            <a:r>
              <a:rPr lang="en-US" dirty="0" smtClean="0"/>
              <a:t>Conversation?</a:t>
            </a:r>
          </a:p>
          <a:p>
            <a:r>
              <a:rPr lang="en-US" dirty="0" smtClean="0"/>
              <a:t>Chess game?</a:t>
            </a:r>
          </a:p>
          <a:p>
            <a:r>
              <a:rPr lang="en-US" dirty="0" smtClean="0"/>
              <a:t>Simulation?</a:t>
            </a:r>
            <a:endParaRPr lang="en-US" dirty="0"/>
          </a:p>
        </p:txBody>
      </p:sp>
    </p:spTree>
    <p:extLst>
      <p:ext uri="{BB962C8B-B14F-4D97-AF65-F5344CB8AC3E}">
        <p14:creationId xmlns:p14="http://schemas.microsoft.com/office/powerpoint/2010/main" val="21197836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Classic Model</a:t>
            </a:r>
            <a:endParaRPr lang="en-US" dirty="0"/>
          </a:p>
        </p:txBody>
      </p:sp>
      <p:sp>
        <p:nvSpPr>
          <p:cNvPr id="3" name="Content Placeholder 2"/>
          <p:cNvSpPr>
            <a:spLocks noGrp="1"/>
          </p:cNvSpPr>
          <p:nvPr>
            <p:ph idx="1"/>
          </p:nvPr>
        </p:nvSpPr>
        <p:spPr/>
        <p:txBody>
          <a:bodyPr/>
          <a:lstStyle/>
          <a:p>
            <a:r>
              <a:rPr lang="en-US" dirty="0" smtClean="0"/>
              <a:t>Objectives / Competences</a:t>
            </a:r>
          </a:p>
          <a:p>
            <a:r>
              <a:rPr lang="en-US" dirty="0" smtClean="0"/>
              <a:t>(Pre-test or </a:t>
            </a:r>
            <a:r>
              <a:rPr lang="en-US" dirty="0" err="1" smtClean="0"/>
              <a:t>warmup</a:t>
            </a:r>
            <a:r>
              <a:rPr lang="en-US" dirty="0" smtClean="0"/>
              <a:t>)</a:t>
            </a:r>
          </a:p>
          <a:p>
            <a:r>
              <a:rPr lang="en-US" dirty="0" smtClean="0"/>
              <a:t>Presentation of content</a:t>
            </a:r>
          </a:p>
          <a:p>
            <a:r>
              <a:rPr lang="en-US" dirty="0" smtClean="0"/>
              <a:t>Learning Activity</a:t>
            </a:r>
          </a:p>
          <a:p>
            <a:r>
              <a:rPr lang="en-US" dirty="0" smtClean="0"/>
              <a:t>Discussion / Reflection</a:t>
            </a:r>
          </a:p>
          <a:p>
            <a:r>
              <a:rPr lang="en-US" dirty="0" smtClean="0"/>
              <a:t>Evaluation or Assessment</a:t>
            </a:r>
          </a:p>
          <a:p>
            <a:r>
              <a:rPr lang="en-US" dirty="0" smtClean="0"/>
              <a:t>Reflection</a:t>
            </a:r>
          </a:p>
        </p:txBody>
      </p:sp>
    </p:spTree>
    <p:extLst>
      <p:ext uri="{BB962C8B-B14F-4D97-AF65-F5344CB8AC3E}">
        <p14:creationId xmlns:p14="http://schemas.microsoft.com/office/powerpoint/2010/main" val="273015326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Language Games</a:t>
            </a:r>
            <a:endParaRPr lang="en-US" dirty="0"/>
          </a:p>
        </p:txBody>
      </p:sp>
      <p:pic>
        <p:nvPicPr>
          <p:cNvPr id="7" name="Picture 6"/>
          <p:cNvPicPr>
            <a:picLocks noChangeAspect="1"/>
          </p:cNvPicPr>
          <p:nvPr/>
        </p:nvPicPr>
        <p:blipFill>
          <a:blip r:embed="rId3"/>
          <a:stretch>
            <a:fillRect/>
          </a:stretch>
        </p:blipFill>
        <p:spPr>
          <a:xfrm>
            <a:off x="1133079" y="1282699"/>
            <a:ext cx="6114018" cy="4592307"/>
          </a:xfrm>
          <a:prstGeom prst="rect">
            <a:avLst/>
          </a:prstGeom>
        </p:spPr>
      </p:pic>
      <p:sp>
        <p:nvSpPr>
          <p:cNvPr id="8" name="Rectangle 7"/>
          <p:cNvSpPr/>
          <p:nvPr/>
        </p:nvSpPr>
        <p:spPr>
          <a:xfrm>
            <a:off x="985451" y="6059709"/>
            <a:ext cx="8546801" cy="369332"/>
          </a:xfrm>
          <a:prstGeom prst="rect">
            <a:avLst/>
          </a:prstGeom>
        </p:spPr>
        <p:txBody>
          <a:bodyPr wrap="square">
            <a:spAutoFit/>
          </a:bodyPr>
          <a:lstStyle/>
          <a:p>
            <a:r>
              <a:rPr lang="en-US" dirty="0">
                <a:hlinkClick r:id="rId4"/>
              </a:rPr>
              <a:t>http://www.popmatters.com/pm/post/65550-games-as-language-</a:t>
            </a:r>
            <a:r>
              <a:rPr lang="en-US" dirty="0" smtClean="0">
                <a:hlinkClick r:id="rId4"/>
              </a:rPr>
              <a:t>systems</a:t>
            </a:r>
            <a:r>
              <a:rPr lang="en-US" dirty="0" smtClean="0"/>
              <a:t> </a:t>
            </a:r>
            <a:endParaRPr lang="en-US" dirty="0"/>
          </a:p>
        </p:txBody>
      </p:sp>
    </p:spTree>
    <p:extLst>
      <p:ext uri="{BB962C8B-B14F-4D97-AF65-F5344CB8AC3E}">
        <p14:creationId xmlns:p14="http://schemas.microsoft.com/office/powerpoint/2010/main" val="326851535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Ladders, Vectors, Networks</a:t>
            </a:r>
            <a:endParaRPr lang="en-US" dirty="0"/>
          </a:p>
        </p:txBody>
      </p:sp>
      <p:sp>
        <p:nvSpPr>
          <p:cNvPr id="3" name="Content Placeholder 2"/>
          <p:cNvSpPr>
            <a:spLocks noGrp="1"/>
          </p:cNvSpPr>
          <p:nvPr>
            <p:ph idx="1"/>
          </p:nvPr>
        </p:nvSpPr>
        <p:spPr/>
        <p:txBody>
          <a:bodyPr/>
          <a:lstStyle/>
          <a:p>
            <a:r>
              <a:rPr lang="en-US" dirty="0" smtClean="0"/>
              <a:t>Chess and other person-to-person games rank people in ‘ladders’ (people want to ran schools this way too)</a:t>
            </a:r>
          </a:p>
          <a:p>
            <a:r>
              <a:rPr lang="en-US" dirty="0" smtClean="0"/>
              <a:t>One way to think of a network is as a multidimensional ladder</a:t>
            </a:r>
          </a:p>
          <a:p>
            <a:r>
              <a:rPr lang="en-US" dirty="0" smtClean="0"/>
              <a:t>Ranking is therefore ‘position’ in a network</a:t>
            </a:r>
            <a:endParaRPr lang="en-US" dirty="0"/>
          </a:p>
        </p:txBody>
      </p:sp>
    </p:spTree>
    <p:extLst>
      <p:ext uri="{BB962C8B-B14F-4D97-AF65-F5344CB8AC3E}">
        <p14:creationId xmlns:p14="http://schemas.microsoft.com/office/powerpoint/2010/main" val="375593613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83833" y="746363"/>
            <a:ext cx="6350000" cy="4762500"/>
          </a:xfrm>
          <a:prstGeom prst="rect">
            <a:avLst/>
          </a:prstGeom>
        </p:spPr>
      </p:pic>
      <p:sp>
        <p:nvSpPr>
          <p:cNvPr id="5" name="TextBox 4"/>
          <p:cNvSpPr txBox="1"/>
          <p:nvPr/>
        </p:nvSpPr>
        <p:spPr>
          <a:xfrm>
            <a:off x="883833" y="5508863"/>
            <a:ext cx="4551095" cy="646331"/>
          </a:xfrm>
          <a:prstGeom prst="rect">
            <a:avLst/>
          </a:prstGeom>
          <a:solidFill>
            <a:srgbClr val="BFBFBF"/>
          </a:solidFill>
          <a:ln>
            <a:solidFill>
              <a:srgbClr val="4F81BD"/>
            </a:solidFill>
          </a:ln>
        </p:spPr>
        <p:txBody>
          <a:bodyPr wrap="none" rtlCol="0">
            <a:spAutoFit/>
          </a:bodyPr>
          <a:lstStyle/>
          <a:p>
            <a:r>
              <a:rPr lang="en-US" sz="3600" dirty="0" smtClean="0"/>
              <a:t>http://</a:t>
            </a:r>
            <a:r>
              <a:rPr lang="en-US" sz="3600" dirty="0" err="1" smtClean="0"/>
              <a:t>www.downes.ca</a:t>
            </a:r>
            <a:endParaRPr lang="en-US" sz="3600" dirty="0"/>
          </a:p>
        </p:txBody>
      </p:sp>
    </p:spTree>
    <p:extLst>
      <p:ext uri="{BB962C8B-B14F-4D97-AF65-F5344CB8AC3E}">
        <p14:creationId xmlns:p14="http://schemas.microsoft.com/office/powerpoint/2010/main" val="418645770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List</a:t>
            </a:r>
            <a:endParaRPr lang="en-US" dirty="0"/>
          </a:p>
        </p:txBody>
      </p:sp>
      <p:pic>
        <p:nvPicPr>
          <p:cNvPr id="4" name="Content Placeholder 3"/>
          <p:cNvPicPr>
            <a:picLocks noGrp="1" noChangeAspect="1"/>
          </p:cNvPicPr>
          <p:nvPr>
            <p:ph idx="1"/>
          </p:nvPr>
        </p:nvPicPr>
        <p:blipFill>
          <a:blip r:embed="rId2"/>
          <a:srcRect t="2436" b="2436"/>
          <a:stretch>
            <a:fillRect/>
          </a:stretch>
        </p:blipFill>
        <p:spPr/>
      </p:pic>
    </p:spTree>
    <p:extLst>
      <p:ext uri="{BB962C8B-B14F-4D97-AF65-F5344CB8AC3E}">
        <p14:creationId xmlns:p14="http://schemas.microsoft.com/office/powerpoint/2010/main" val="3510232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Characteristics</a:t>
            </a:r>
            <a:endParaRPr lang="en-US" dirty="0"/>
          </a:p>
        </p:txBody>
      </p:sp>
      <p:sp>
        <p:nvSpPr>
          <p:cNvPr id="3" name="Content Placeholder 2"/>
          <p:cNvSpPr>
            <a:spLocks noGrp="1"/>
          </p:cNvSpPr>
          <p:nvPr>
            <p:ph idx="1"/>
          </p:nvPr>
        </p:nvSpPr>
        <p:spPr/>
        <p:txBody>
          <a:bodyPr/>
          <a:lstStyle/>
          <a:p>
            <a:r>
              <a:rPr lang="en-US" dirty="0" smtClean="0"/>
              <a:t>Managed enrollment</a:t>
            </a:r>
          </a:p>
          <a:p>
            <a:r>
              <a:rPr lang="en-US" dirty="0" smtClean="0"/>
              <a:t>Linear structure</a:t>
            </a:r>
          </a:p>
          <a:p>
            <a:r>
              <a:rPr lang="en-US" dirty="0" smtClean="0"/>
              <a:t>Organized local content</a:t>
            </a:r>
          </a:p>
          <a:p>
            <a:r>
              <a:rPr lang="en-US" dirty="0" smtClean="0"/>
              <a:t>Set curriculum to be remembered</a:t>
            </a:r>
          </a:p>
          <a:p>
            <a:r>
              <a:rPr lang="en-US" dirty="0" smtClean="0"/>
              <a:t>Competitive assessment</a:t>
            </a:r>
          </a:p>
          <a:p>
            <a:r>
              <a:rPr lang="en-US" dirty="0" smtClean="0"/>
              <a:t>Knowledge as constructed or created</a:t>
            </a:r>
            <a:endParaRPr lang="en-US" dirty="0"/>
          </a:p>
        </p:txBody>
      </p:sp>
    </p:spTree>
    <p:extLst>
      <p:ext uri="{BB962C8B-B14F-4D97-AF65-F5344CB8AC3E}">
        <p14:creationId xmlns:p14="http://schemas.microsoft.com/office/powerpoint/2010/main" val="3909154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742950" indent="-742950">
              <a:buFont typeface="+mj-lt"/>
              <a:buAutoNum type="arabicPeriod" startAt="2"/>
            </a:pPr>
            <a:r>
              <a:rPr lang="en-US" dirty="0" smtClean="0"/>
              <a:t>A bit about MOOC Structure</a:t>
            </a:r>
            <a:endParaRPr lang="en-US" dirty="0"/>
          </a:p>
        </p:txBody>
      </p:sp>
      <p:pic>
        <p:nvPicPr>
          <p:cNvPr id="3" name="Picture 2" descr="Screen Shot 2012-11-22 at 6.44.5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598" y="1417638"/>
            <a:ext cx="7708202" cy="5092085"/>
          </a:xfrm>
          <a:prstGeom prst="rect">
            <a:avLst/>
          </a:prstGeom>
        </p:spPr>
      </p:pic>
    </p:spTree>
    <p:extLst>
      <p:ext uri="{BB962C8B-B14F-4D97-AF65-F5344CB8AC3E}">
        <p14:creationId xmlns:p14="http://schemas.microsoft.com/office/powerpoint/2010/main" val="286052011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3039</TotalTime>
  <Words>2705</Words>
  <Application>Microsoft Macintosh PowerPoint</Application>
  <PresentationFormat>On-screen Show (4:3)</PresentationFormat>
  <Paragraphs>248</Paragraphs>
  <Slides>62</Slides>
  <Notes>21</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The LMS and the MOOC</vt:lpstr>
      <vt:lpstr>PowerPoint Presentation</vt:lpstr>
      <vt:lpstr>PowerPoint Presentation</vt:lpstr>
      <vt:lpstr>1. The Classic Model</vt:lpstr>
      <vt:lpstr>A Typical Course</vt:lpstr>
      <vt:lpstr>The Classic Model</vt:lpstr>
      <vt:lpstr>Discussion List</vt:lpstr>
      <vt:lpstr>Characteristics</vt:lpstr>
      <vt:lpstr>A bit about MOOC Structure</vt:lpstr>
      <vt:lpstr>The MOOC Experience</vt:lpstr>
      <vt:lpstr>Open</vt:lpstr>
      <vt:lpstr>The network structure</vt:lpstr>
      <vt:lpstr>Aggregation – bringing together</vt:lpstr>
      <vt:lpstr>The abundance of content</vt:lpstr>
      <vt:lpstr>Social versus Solo</vt:lpstr>
      <vt:lpstr>Success in a MOOC</vt:lpstr>
      <vt:lpstr>Self-Education</vt:lpstr>
      <vt:lpstr>Knowledge as Grown</vt:lpstr>
      <vt:lpstr>3. The Connectivism Courses</vt:lpstr>
      <vt:lpstr>The Connectivism Courses</vt:lpstr>
      <vt:lpstr>gRSShopper</vt:lpstr>
      <vt:lpstr>Feeds</vt:lpstr>
      <vt:lpstr>Feed Management</vt:lpstr>
      <vt:lpstr>Harvester</vt:lpstr>
      <vt:lpstr>Viewer</vt:lpstr>
      <vt:lpstr>Commenter</vt:lpstr>
      <vt:lpstr>Newsletter</vt:lpstr>
      <vt:lpstr>Page Design Code</vt:lpstr>
      <vt:lpstr>Our Experience</vt:lpstr>
      <vt:lpstr>Our Experience</vt:lpstr>
      <vt:lpstr>Our Experience</vt:lpstr>
      <vt:lpstr>Our Experience</vt:lpstr>
      <vt:lpstr>Our Experience</vt:lpstr>
      <vt:lpstr>4. Improving MOOCs</vt:lpstr>
      <vt:lpstr>The Bootstrap Problem</vt:lpstr>
      <vt:lpstr>Navigation</vt:lpstr>
      <vt:lpstr>Size versus Connectedness</vt:lpstr>
      <vt:lpstr>Elitism</vt:lpstr>
      <vt:lpstr>Effectiveness</vt:lpstr>
      <vt:lpstr>Assessment and Analytics</vt:lpstr>
      <vt:lpstr>Learning Outcomes</vt:lpstr>
      <vt:lpstr>Learning Outcomes</vt:lpstr>
      <vt:lpstr>Learning Outcomes</vt:lpstr>
      <vt:lpstr>5. Reconceptualizing MOOCs</vt:lpstr>
      <vt:lpstr>Open</vt:lpstr>
      <vt:lpstr>Online</vt:lpstr>
      <vt:lpstr>Connective</vt:lpstr>
      <vt:lpstr>Restating the Problem</vt:lpstr>
      <vt:lpstr>Rediscovering Process</vt:lpstr>
      <vt:lpstr>MOOC, Meet Game</vt:lpstr>
      <vt:lpstr>Searching for Chess Net</vt:lpstr>
      <vt:lpstr>Budget Simulators</vt:lpstr>
      <vt:lpstr>What’s Wrong With The Simulators</vt:lpstr>
      <vt:lpstr>6. The Education Platform</vt:lpstr>
      <vt:lpstr>Critiquing the games</vt:lpstr>
      <vt:lpstr>The Paucity of Badges</vt:lpstr>
      <vt:lpstr>The Emptiness of Analytics</vt:lpstr>
      <vt:lpstr>Personal Learning Environment</vt:lpstr>
      <vt:lpstr>The Connectors</vt:lpstr>
      <vt:lpstr>Language Games</vt:lpstr>
      <vt:lpstr>Ladders, Vectors, Networks</vt:lpstr>
      <vt:lpstr>PowerPoint Presentation</vt:lpstr>
    </vt:vector>
  </TitlesOfParts>
  <Company>National Research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LMS and the MOOC</dc:title>
  <dc:creator>Stephen  Downes</dc:creator>
  <cp:lastModifiedBy>Stephen  Downes</cp:lastModifiedBy>
  <cp:revision>11</cp:revision>
  <dcterms:created xsi:type="dcterms:W3CDTF">2012-11-21T22:01:34Z</dcterms:created>
  <dcterms:modified xsi:type="dcterms:W3CDTF">2012-11-26T01:55:06Z</dcterms:modified>
</cp:coreProperties>
</file>