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57" r:id="rId4"/>
    <p:sldId id="269" r:id="rId5"/>
    <p:sldId id="258" r:id="rId6"/>
    <p:sldId id="263" r:id="rId7"/>
    <p:sldId id="259" r:id="rId8"/>
    <p:sldId id="260" r:id="rId9"/>
    <p:sldId id="265" r:id="rId10"/>
    <p:sldId id="261" r:id="rId11"/>
    <p:sldId id="262" r:id="rId12"/>
    <p:sldId id="264" r:id="rId13"/>
    <p:sldId id="282" r:id="rId14"/>
    <p:sldId id="270" r:id="rId15"/>
    <p:sldId id="288" r:id="rId16"/>
    <p:sldId id="266" r:id="rId17"/>
    <p:sldId id="267" r:id="rId18"/>
    <p:sldId id="268" r:id="rId19"/>
    <p:sldId id="271" r:id="rId20"/>
    <p:sldId id="284" r:id="rId21"/>
    <p:sldId id="285" r:id="rId22"/>
    <p:sldId id="286" r:id="rId23"/>
    <p:sldId id="287" r:id="rId24"/>
    <p:sldId id="274" r:id="rId25"/>
    <p:sldId id="290" r:id="rId26"/>
    <p:sldId id="283" r:id="rId27"/>
    <p:sldId id="272" r:id="rId28"/>
    <p:sldId id="273" r:id="rId29"/>
    <p:sldId id="275" r:id="rId30"/>
    <p:sldId id="289" r:id="rId31"/>
    <p:sldId id="291" r:id="rId32"/>
    <p:sldId id="292" r:id="rId33"/>
    <p:sldId id="276" r:id="rId34"/>
    <p:sldId id="281" r:id="rId35"/>
    <p:sldId id="277" r:id="rId36"/>
    <p:sldId id="278" r:id="rId37"/>
    <p:sldId id="279" r:id="rId38"/>
    <p:sldId id="28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7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5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3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3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5D96-1B5E-634D-AE94-C3F6A36277CB}" type="datetimeFigureOut">
              <a:rPr lang="en-US" smtClean="0"/>
              <a:t>2012-11-15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B764-4C79-7B4D-BFFC-7CEA9895C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downes.ca/mygluframe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www.col.org/blog/Lists/Posts/Post.aspx?ID=134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wnes.ca" TargetMode="External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hyperlink" Target="http://globe-info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15 at 8.3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615"/>
            <a:ext cx="9144000" cy="6126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Sustainability and MOOCs in Historical Perspective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58324"/>
            <a:ext cx="8977945" cy="78836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Stephen Downes, Bogota, November 15, 2012</a:t>
            </a:r>
          </a:p>
        </p:txBody>
      </p:sp>
    </p:spTree>
    <p:extLst>
      <p:ext uri="{BB962C8B-B14F-4D97-AF65-F5344CB8AC3E}">
        <p14:creationId xmlns:p14="http://schemas.microsoft.com/office/powerpoint/2010/main" val="115719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Content – David Wiley</a:t>
            </a:r>
          </a:p>
          <a:p>
            <a:r>
              <a:rPr lang="en-US" dirty="0" smtClean="0"/>
              <a:t>Open Licensing – Creative Commons</a:t>
            </a:r>
          </a:p>
          <a:p>
            <a:endParaRPr lang="en-US" dirty="0"/>
          </a:p>
        </p:txBody>
      </p:sp>
      <p:pic>
        <p:nvPicPr>
          <p:cNvPr id="4" name="Picture 3" descr="Screen Shot 2012-11-15 at 8.3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78" y="3091745"/>
            <a:ext cx="7158214" cy="32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Author-pay models</a:t>
            </a:r>
          </a:p>
          <a:p>
            <a:r>
              <a:rPr lang="en-US" dirty="0" smtClean="0"/>
              <a:t>Foundation models</a:t>
            </a:r>
          </a:p>
          <a:p>
            <a:r>
              <a:rPr lang="en-US" dirty="0" smtClean="0"/>
              <a:t>Public service models</a:t>
            </a:r>
          </a:p>
          <a:p>
            <a:r>
              <a:rPr lang="en-US" dirty="0" smtClean="0"/>
              <a:t>Community models</a:t>
            </a:r>
            <a:endParaRPr lang="en-US" dirty="0"/>
          </a:p>
        </p:txBody>
      </p:sp>
      <p:pic>
        <p:nvPicPr>
          <p:cNvPr id="4" name="Picture 3" descr="Screen Shot 2012-11-15 at 8.3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21" y="1600200"/>
            <a:ext cx="4176889" cy="29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77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E-Learning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Blogging and RSS</a:t>
            </a:r>
          </a:p>
          <a:p>
            <a:r>
              <a:rPr lang="en-US" dirty="0" smtClean="0"/>
              <a:t>Social networks</a:t>
            </a:r>
          </a:p>
          <a:p>
            <a:r>
              <a:rPr lang="en-US" dirty="0" smtClean="0"/>
              <a:t>Personal learning networks (= personal communities)</a:t>
            </a:r>
          </a:p>
          <a:p>
            <a:r>
              <a:rPr lang="en-US" dirty="0" smtClean="0"/>
              <a:t>The web as platform</a:t>
            </a:r>
          </a:p>
          <a:p>
            <a:pPr lvl="1"/>
            <a:r>
              <a:rPr lang="en-US" dirty="0" smtClean="0"/>
              <a:t>web of data</a:t>
            </a:r>
          </a:p>
          <a:p>
            <a:pPr lvl="1"/>
            <a:r>
              <a:rPr lang="en-US" dirty="0" smtClean="0"/>
              <a:t>websites as applications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10" y="3567289"/>
            <a:ext cx="2477911" cy="314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52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000375"/>
            <a:ext cx="5867400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Aggregation and Remixing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285875"/>
            <a:ext cx="489743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143500" y="5429250"/>
            <a:ext cx="328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Calibri" charset="0"/>
                <a:hlinkClick r:id="rId4"/>
              </a:rPr>
              <a:t>http://www.downes.ca/mygluframe.htm</a:t>
            </a:r>
            <a:r>
              <a:rPr lang="en-US" sz="140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45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learning in a network</a:t>
            </a:r>
          </a:p>
          <a:p>
            <a:r>
              <a:rPr lang="en-US" dirty="0" smtClean="0"/>
              <a:t>Siemens – Connectivism as a </a:t>
            </a:r>
            <a:r>
              <a:rPr lang="en-US" dirty="0" err="1" smtClean="0"/>
              <a:t>pedadogy</a:t>
            </a:r>
            <a:r>
              <a:rPr lang="en-US" dirty="0" smtClean="0"/>
              <a:t> - “I store my knowledge in my friends” – learning is knowing how to create and traverse networks</a:t>
            </a:r>
          </a:p>
          <a:p>
            <a:r>
              <a:rPr lang="en-US" dirty="0" smtClean="0"/>
              <a:t>Downes – knowledge is a network state; learning is to create a network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as Self-Directed</a:t>
            </a:r>
          </a:p>
          <a:p>
            <a:r>
              <a:rPr lang="en-US" dirty="0" smtClean="0"/>
              <a:t>Learning ‘Camps’ –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Educamp</a:t>
            </a:r>
            <a:r>
              <a:rPr lang="en-US" dirty="0" smtClean="0"/>
              <a:t> Colombia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99644"/>
            <a:ext cx="7239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1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Learning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-20626" r="-17518"/>
          <a:stretch/>
        </p:blipFill>
        <p:spPr>
          <a:xfrm>
            <a:off x="-296333" y="1316469"/>
            <a:ext cx="9768318" cy="53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28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OpenCourseware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MIT OCW, Rice </a:t>
            </a:r>
            <a:r>
              <a:rPr lang="en-US" dirty="0" err="1" smtClean="0"/>
              <a:t>Connexions</a:t>
            </a:r>
            <a:r>
              <a:rPr lang="en-US" dirty="0" smtClean="0"/>
              <a:t>, </a:t>
            </a:r>
            <a:r>
              <a:rPr lang="en-US" dirty="0" err="1" smtClean="0"/>
              <a:t>OpenLearn</a:t>
            </a:r>
            <a:endParaRPr lang="en-US" dirty="0" smtClean="0"/>
          </a:p>
          <a:p>
            <a:pPr lvl="1"/>
            <a:r>
              <a:rPr lang="en-US" dirty="0" err="1" smtClean="0"/>
              <a:t>WikiEducator</a:t>
            </a:r>
            <a:r>
              <a:rPr lang="en-US" dirty="0" smtClean="0"/>
              <a:t>, </a:t>
            </a:r>
            <a:r>
              <a:rPr lang="en-US" dirty="0" err="1" smtClean="0"/>
              <a:t>Curricki</a:t>
            </a:r>
            <a:r>
              <a:rPr lang="en-US" dirty="0" smtClean="0"/>
              <a:t>, </a:t>
            </a:r>
            <a:r>
              <a:rPr lang="en-US" dirty="0" err="1" smtClean="0"/>
              <a:t>Wikiversity</a:t>
            </a:r>
            <a:endParaRPr lang="en-US" dirty="0" smtClean="0"/>
          </a:p>
          <a:p>
            <a:r>
              <a:rPr lang="en-US" dirty="0" smtClean="0"/>
              <a:t>Wiley Wiki</a:t>
            </a:r>
          </a:p>
          <a:p>
            <a:r>
              <a:rPr lang="en-US" dirty="0" smtClean="0"/>
              <a:t>Open Courses – Alec </a:t>
            </a:r>
            <a:r>
              <a:rPr lang="en-US" dirty="0" err="1" smtClean="0"/>
              <a:t>Couros</a:t>
            </a:r>
            <a:endParaRPr lang="en-US" dirty="0"/>
          </a:p>
        </p:txBody>
      </p:sp>
      <p:pic>
        <p:nvPicPr>
          <p:cNvPr id="4" name="Picture 3" descr="Screen Shot 2012-11-15 at 8.4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4729655"/>
            <a:ext cx="6335889" cy="16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80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Open Online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the idea of open courses and e-learning 2.0</a:t>
            </a:r>
          </a:p>
          <a:p>
            <a:r>
              <a:rPr lang="en-US" dirty="0" smtClean="0"/>
              <a:t>First MOOC:</a:t>
            </a:r>
          </a:p>
          <a:p>
            <a:pPr lvl="1"/>
            <a:r>
              <a:rPr lang="en-US" dirty="0" smtClean="0"/>
              <a:t>CCK08, 2008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89" y="2314223"/>
            <a:ext cx="4762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705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Autonomy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Openness</a:t>
            </a:r>
          </a:p>
          <a:p>
            <a:r>
              <a:rPr lang="en-US" dirty="0" smtClean="0"/>
              <a:t>Interactivity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55" y="2308734"/>
            <a:ext cx="5271911" cy="381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www.downes.ca</a:t>
            </a:r>
            <a:r>
              <a:rPr lang="en-US" dirty="0" smtClean="0"/>
              <a:t>/presentation/304</a:t>
            </a:r>
          </a:p>
          <a:p>
            <a:r>
              <a:rPr lang="en-US" dirty="0" smtClean="0"/>
              <a:t>- slides</a:t>
            </a:r>
          </a:p>
          <a:p>
            <a:r>
              <a:rPr lang="en-US" dirty="0" smtClean="0"/>
              <a:t>- audio</a:t>
            </a:r>
          </a:p>
          <a:p>
            <a:r>
              <a:rPr lang="en-US" dirty="0" smtClean="0"/>
              <a:t>- video </a:t>
            </a:r>
            <a:endParaRPr lang="en-US" dirty="0"/>
          </a:p>
        </p:txBody>
      </p:sp>
      <p:pic>
        <p:nvPicPr>
          <p:cNvPr id="4" name="Picture 3" descr="Screen Shot 2012-11-15 at 11.5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82" y="2384777"/>
            <a:ext cx="5302018" cy="34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9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2">
                    <a:lumMod val="25000"/>
                  </a:schemeClr>
                </a:solidFill>
                <a:ea typeface="+mj-ea"/>
              </a:rPr>
              <a:t>Diversity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You need a mixture of materials – you cannot grow organically from carbon alone, or water alone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38" y="2797527"/>
            <a:ext cx="48244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3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ea typeface="+mj-ea"/>
              </a:rPr>
              <a:t>Openness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Closed systems become stagnant</a:t>
            </a:r>
          </a:p>
          <a:p>
            <a:r>
              <a:rPr lang="en-CA" dirty="0">
                <a:latin typeface="Calibri" charset="0"/>
              </a:rPr>
              <a:t>Raw materials are depleted</a:t>
            </a:r>
          </a:p>
          <a:p>
            <a:r>
              <a:rPr lang="en-CA" dirty="0">
                <a:latin typeface="Calibri" charset="0"/>
              </a:rPr>
              <a:t>The system becomes clogged with the ‘creative product’ of its members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9063"/>
            <a:ext cx="26431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4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2">
                    <a:lumMod val="75000"/>
                  </a:schemeClr>
                </a:solidFill>
                <a:ea typeface="+mj-ea"/>
              </a:rPr>
              <a:t>Autonomy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The simple cloning of entities does not allow for progress or development</a:t>
            </a:r>
          </a:p>
          <a:p>
            <a:r>
              <a:rPr lang="en-CA" dirty="0">
                <a:latin typeface="Calibri" charset="0"/>
              </a:rPr>
              <a:t>Each individual entity must manage its own grown in its own way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857625"/>
            <a:ext cx="42862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74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>
                <a:solidFill>
                  <a:schemeClr val="accent5">
                    <a:lumMod val="75000"/>
                  </a:schemeClr>
                </a:solidFill>
                <a:ea typeface="+mj-ea"/>
              </a:rPr>
              <a:t>Interactivity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alibri" charset="0"/>
              </a:rPr>
              <a:t>A system cannot grow unless its parts interact – flowers need bees, cows need grain, beavers need trees</a:t>
            </a:r>
          </a:p>
          <a:p>
            <a:r>
              <a:rPr lang="en-CA" dirty="0">
                <a:latin typeface="Calibri" charset="0"/>
              </a:rPr>
              <a:t>Growth is created not by accumulation but by </a:t>
            </a:r>
            <a:r>
              <a:rPr lang="en-CA" i="1" dirty="0">
                <a:latin typeface="Calibri" charset="0"/>
              </a:rPr>
              <a:t>flow</a:t>
            </a:r>
            <a:r>
              <a:rPr lang="en-CA" dirty="0">
                <a:latin typeface="Calibri" charset="0"/>
              </a:rPr>
              <a:t>, by constant activation and interaction</a:t>
            </a:r>
          </a:p>
          <a:p>
            <a:endParaRPr lang="en-CA" dirty="0">
              <a:latin typeface="Calibri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143375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98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Pedagogy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Self-directed / informal learning</a:t>
            </a:r>
          </a:p>
          <a:p>
            <a:r>
              <a:rPr lang="en-US" dirty="0" smtClean="0"/>
              <a:t>Process more important than content</a:t>
            </a:r>
          </a:p>
          <a:p>
            <a:r>
              <a:rPr lang="en-US" dirty="0" smtClean="0"/>
              <a:t>Emphasis on finding resources, selecting resources</a:t>
            </a:r>
          </a:p>
          <a:p>
            <a:r>
              <a:rPr lang="en-US" dirty="0" smtClean="0"/>
              <a:t>Communication based on many points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5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MOOC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and Informal Repositories</a:t>
            </a:r>
          </a:p>
          <a:p>
            <a:pPr lvl="1"/>
            <a:r>
              <a:rPr lang="en-US" dirty="0" smtClean="0"/>
              <a:t>Khan Academy</a:t>
            </a:r>
          </a:p>
          <a:p>
            <a:pPr lvl="1"/>
            <a:r>
              <a:rPr lang="en-US" dirty="0" smtClean="0"/>
              <a:t>SWORD (UK) deposit protocol, CORE (connecting)</a:t>
            </a:r>
          </a:p>
          <a:p>
            <a:r>
              <a:rPr lang="en-US" dirty="0" smtClean="0"/>
              <a:t>Social networks and syndication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www.pgogy.com/kevin/loca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"/>
          <a:stretch/>
        </p:blipFill>
        <p:spPr bwMode="auto">
          <a:xfrm>
            <a:off x="874888" y="3917651"/>
            <a:ext cx="4205112" cy="24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358501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err="1" smtClean="0"/>
              <a:t>www.conftool.net</a:t>
            </a:r>
            <a:r>
              <a:rPr lang="en-US" sz="1400" dirty="0" smtClean="0"/>
              <a:t>/or2012/</a:t>
            </a:r>
            <a:r>
              <a:rPr lang="en-US" sz="1400" dirty="0" err="1" smtClean="0"/>
              <a:t>index.php</a:t>
            </a:r>
            <a:r>
              <a:rPr lang="en-US" sz="1400" dirty="0" smtClean="0"/>
              <a:t>/Kelly-Open_Metrics_for_Open_Repositories-138_b.pptx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0257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gRSShopper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0" b="18498"/>
          <a:stretch/>
        </p:blipFill>
        <p:spPr/>
      </p:pic>
    </p:spTree>
    <p:extLst>
      <p:ext uri="{BB962C8B-B14F-4D97-AF65-F5344CB8AC3E}">
        <p14:creationId xmlns:p14="http://schemas.microsoft.com/office/powerpoint/2010/main" val="247007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24578" cy="4525963"/>
          </a:xfrm>
        </p:spPr>
        <p:txBody>
          <a:bodyPr/>
          <a:lstStyle/>
          <a:p>
            <a:r>
              <a:rPr lang="en-US" dirty="0" smtClean="0"/>
              <a:t>Open Content / Resources</a:t>
            </a:r>
          </a:p>
          <a:p>
            <a:r>
              <a:rPr lang="en-US" dirty="0" smtClean="0"/>
              <a:t>Open Teaching / Open Classes</a:t>
            </a:r>
          </a:p>
          <a:p>
            <a:r>
              <a:rPr lang="en-US" dirty="0" smtClean="0"/>
              <a:t>Open Assessment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78" y="2178050"/>
            <a:ext cx="5048250" cy="39481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67428" y="62484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dirty="0">
                <a:latin typeface="Calibri" charset="0"/>
                <a:hlinkClick r:id="rId3"/>
              </a:rPr>
              <a:t>http://www.col.org/blog/Lists/Posts/Post.aspx?ID=134</a:t>
            </a:r>
            <a:r>
              <a:rPr lang="en-CA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17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CCK09 – students return, become teachers</a:t>
            </a:r>
          </a:p>
          <a:p>
            <a:r>
              <a:rPr lang="en-US" dirty="0" smtClean="0"/>
              <a:t>ds106 – emphasis on projects and creativity</a:t>
            </a:r>
          </a:p>
          <a:p>
            <a:r>
              <a:rPr lang="en-US" dirty="0" smtClean="0"/>
              <a:t>Critical Literacies – emphasis on basic skills needed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777" y="3636847"/>
            <a:ext cx="4424715" cy="24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239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Stanford AI course – 160,000 registrations</a:t>
            </a:r>
          </a:p>
          <a:p>
            <a:r>
              <a:rPr lang="en-US" dirty="0" smtClean="0"/>
              <a:t>Commercial Spin-offs: </a:t>
            </a:r>
            <a:r>
              <a:rPr lang="en-US" dirty="0" err="1" smtClean="0"/>
              <a:t>Coursera</a:t>
            </a:r>
            <a:r>
              <a:rPr lang="en-US" dirty="0" smtClean="0"/>
              <a:t>, </a:t>
            </a:r>
            <a:r>
              <a:rPr lang="en-US" dirty="0" err="1" smtClean="0"/>
              <a:t>Udacity</a:t>
            </a:r>
            <a:endParaRPr lang="en-US" dirty="0" smtClean="0"/>
          </a:p>
          <a:p>
            <a:pPr lvl="1"/>
            <a:r>
              <a:rPr lang="en-US" dirty="0" smtClean="0"/>
              <a:t>Based on Khan Academy, Traditional LMS Model</a:t>
            </a:r>
          </a:p>
          <a:p>
            <a:pPr lvl="1"/>
            <a:r>
              <a:rPr lang="en-US" dirty="0" smtClean="0"/>
              <a:t>Companies are essentially commercial course repositories, Will be fee-based</a:t>
            </a:r>
          </a:p>
          <a:p>
            <a:endParaRPr lang="en-US" dirty="0"/>
          </a:p>
        </p:txBody>
      </p:sp>
      <p:pic>
        <p:nvPicPr>
          <p:cNvPr id="4" name="Picture 3" descr="Screen Shot 2012-11-15 at 10.3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3" y="4262392"/>
            <a:ext cx="5410198" cy="24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0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Learning: Two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basis in distance learning – managed learning, course packs, independent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basis in traditional classrooms – classes and cohorts, synchronous interaction, activities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1908822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World of MOOCs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www.mooc.ca</a:t>
            </a:r>
            <a:endParaRPr lang="en-US" dirty="0"/>
          </a:p>
        </p:txBody>
      </p:sp>
      <p:pic>
        <p:nvPicPr>
          <p:cNvPr id="4" name="Picture 3" descr="Screen Shot 2012-11-15 at 10.37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78" y="3383380"/>
            <a:ext cx="5108222" cy="2742783"/>
          </a:xfrm>
          <a:prstGeom prst="rect">
            <a:avLst/>
          </a:prstGeom>
        </p:spPr>
      </p:pic>
      <p:pic>
        <p:nvPicPr>
          <p:cNvPr id="5" name="Picture 4" descr="Screen Shot 2012-11-15 at 10.38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5" y="2651726"/>
            <a:ext cx="4388557" cy="26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5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MOOCs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384300"/>
            <a:ext cx="7785100" cy="408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3444" y="5570168"/>
            <a:ext cx="7380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cMOOC</a:t>
            </a:r>
            <a:r>
              <a:rPr lang="en-US" sz="4400" dirty="0" smtClean="0"/>
              <a:t>    </a:t>
            </a:r>
            <a:r>
              <a:rPr lang="en-US" sz="4400" dirty="0" err="1" smtClean="0"/>
              <a:t>vs</a:t>
            </a:r>
            <a:r>
              <a:rPr lang="en-US" sz="4400" dirty="0" smtClean="0"/>
              <a:t>     </a:t>
            </a:r>
            <a:r>
              <a:rPr lang="en-US" sz="4400" dirty="0" err="1" smtClean="0"/>
              <a:t>xMOOC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57200" y="6351614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advanceducation.blogspot.com</a:t>
            </a:r>
            <a:r>
              <a:rPr lang="en-US" sz="1400" dirty="0" smtClean="0"/>
              <a:t>/2012/11/when-is-</a:t>
            </a:r>
            <a:r>
              <a:rPr lang="en-US" sz="1400" dirty="0" err="1" smtClean="0"/>
              <a:t>mooc</a:t>
            </a:r>
            <a:r>
              <a:rPr lang="en-US" sz="1400" dirty="0" smtClean="0"/>
              <a:t>-not-</a:t>
            </a:r>
            <a:r>
              <a:rPr lang="en-US" sz="1400" dirty="0" err="1" smtClean="0"/>
              <a:t>mooc</a:t>
            </a:r>
            <a:r>
              <a:rPr lang="en-US" sz="1400" dirty="0" smtClean="0"/>
              <a:t>-what-</a:t>
            </a:r>
            <a:r>
              <a:rPr lang="en-US" sz="1400" dirty="0" err="1" smtClean="0"/>
              <a:t>mooc</a:t>
            </a:r>
            <a:r>
              <a:rPr lang="en-US" sz="1400" dirty="0" smtClean="0"/>
              <a:t>-</a:t>
            </a:r>
            <a:r>
              <a:rPr lang="en-US" sz="1400" dirty="0" err="1" smtClean="0"/>
              <a:t>means.html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4987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2" y="677332"/>
            <a:ext cx="6129866" cy="50080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0" y="5561169"/>
            <a:ext cx="7182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xMOOC</a:t>
            </a:r>
            <a:r>
              <a:rPr lang="en-US" dirty="0" smtClean="0"/>
              <a:t> to be truly viable, it will inevitably have to move in the direction of </a:t>
            </a:r>
            <a:r>
              <a:rPr lang="en-US" dirty="0" err="1" smtClean="0"/>
              <a:t>cMOOC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76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Soon: Open Educational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‘App Store’ model</a:t>
            </a:r>
          </a:p>
          <a:p>
            <a:r>
              <a:rPr lang="en-US" dirty="0" smtClean="0"/>
              <a:t>Publishers will distribute commercial educational apps</a:t>
            </a:r>
          </a:p>
          <a:p>
            <a:r>
              <a:rPr lang="en-US" dirty="0" smtClean="0"/>
              <a:t>Supported in MOOCs using </a:t>
            </a:r>
            <a:r>
              <a:rPr lang="en-US" dirty="0" smtClean="0"/>
              <a:t>IMS Learning Technology Interaction (LTI)</a:t>
            </a:r>
          </a:p>
          <a:p>
            <a:r>
              <a:rPr lang="en-US" dirty="0" smtClean="0"/>
              <a:t>Open app market will emerge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5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11" y="542749"/>
            <a:ext cx="7572022" cy="5082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6445" y="5498543"/>
            <a:ext cx="186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MOOC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618111" y="1636889"/>
            <a:ext cx="180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</a:t>
            </a:r>
          </a:p>
          <a:p>
            <a:r>
              <a:rPr lang="en-US" dirty="0" smtClean="0"/>
              <a:t>Educational</a:t>
            </a:r>
          </a:p>
          <a:p>
            <a:r>
              <a:rPr lang="en-US" dirty="0" smtClean="0"/>
              <a:t>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5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as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Future – consortia combining to form a single course</a:t>
            </a:r>
          </a:p>
          <a:p>
            <a:r>
              <a:rPr lang="en-US" dirty="0" smtClean="0"/>
              <a:t>Far Future – no central ‘home’ for a course; course is a common resource accessed by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6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Future: open courses, commercialized assessment</a:t>
            </a:r>
          </a:p>
          <a:p>
            <a:pPr lvl="1"/>
            <a:r>
              <a:rPr lang="en-US" dirty="0" smtClean="0"/>
              <a:t>testing </a:t>
            </a:r>
            <a:r>
              <a:rPr lang="en-US" dirty="0" err="1" smtClean="0"/>
              <a:t>centres</a:t>
            </a:r>
            <a:r>
              <a:rPr lang="en-US" dirty="0" smtClean="0"/>
              <a:t>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Brainbench</a:t>
            </a:r>
            <a:endParaRPr lang="en-US" dirty="0" smtClean="0"/>
          </a:p>
          <a:p>
            <a:pPr lvl="1"/>
            <a:r>
              <a:rPr lang="en-US" dirty="0" smtClean="0"/>
              <a:t>badges, open and closed</a:t>
            </a:r>
          </a:p>
          <a:p>
            <a:r>
              <a:rPr lang="en-US" dirty="0" smtClean="0"/>
              <a:t>Far future: community assessment, assessment as reputation</a:t>
            </a:r>
          </a:p>
          <a:p>
            <a:pPr lvl="1"/>
            <a:r>
              <a:rPr lang="en-US" dirty="0" smtClean="0"/>
              <a:t>simplistic model: </a:t>
            </a:r>
            <a:r>
              <a:rPr lang="en-US" dirty="0" err="1" smtClean="0"/>
              <a:t>Klout</a:t>
            </a:r>
            <a:r>
              <a:rPr lang="en-US" dirty="0" smtClean="0"/>
              <a:t>, LinkedIn endorsements</a:t>
            </a:r>
          </a:p>
          <a:p>
            <a:pPr lvl="1"/>
            <a:r>
              <a:rPr lang="en-US" dirty="0" smtClean="0"/>
              <a:t>long-term: data analysis (big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90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(government) support – basic infrastructure, ‘core’ or critical content</a:t>
            </a:r>
          </a:p>
          <a:p>
            <a:r>
              <a:rPr lang="en-US" dirty="0" smtClean="0"/>
              <a:t>Community infrastructure – communities of practice, shared courses</a:t>
            </a:r>
          </a:p>
          <a:p>
            <a:r>
              <a:rPr lang="en-US" dirty="0" smtClean="0"/>
              <a:t>Specialized commercial content (+ body of open educational resources)</a:t>
            </a:r>
          </a:p>
          <a:p>
            <a:r>
              <a:rPr lang="en-US" dirty="0" smtClean="0"/>
              <a:t>Commercialized assessment (paid for by employers)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8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744"/>
            <a:ext cx="8229600" cy="1334911"/>
          </a:xfrm>
        </p:spPr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>
                <a:hlinkClick r:id="rId2"/>
              </a:rPr>
              <a:t>http://www.downes.ca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2-11-15 at 8.43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2398639"/>
            <a:ext cx="6045030" cy="39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2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model – Moore’s ‘transactional distance’ - based in communications theory</a:t>
            </a:r>
          </a:p>
          <a:p>
            <a:r>
              <a:rPr lang="en-US" dirty="0" smtClean="0"/>
              <a:t>Constructivism – based on social interaction and negotiation of meaning; learners ‘construct’ their own knowledge</a:t>
            </a:r>
            <a:endParaRPr lang="en-US" dirty="0"/>
          </a:p>
        </p:txBody>
      </p:sp>
      <p:pic>
        <p:nvPicPr>
          <p:cNvPr id="4" name="Picture 3" descr="Screen Shot 2012-11-15 at 8.2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78" y="4470400"/>
            <a:ext cx="6654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Blackboard, WebCT, Desire2Learn</a:t>
            </a:r>
          </a:p>
          <a:p>
            <a:r>
              <a:rPr lang="en-US" dirty="0" smtClean="0"/>
              <a:t>Moodle, Sakai</a:t>
            </a:r>
          </a:p>
          <a:p>
            <a:r>
              <a:rPr lang="en-US" dirty="0" smtClean="0"/>
              <a:t>Two models: hosted, installed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4311" b="19833"/>
          <a:stretch/>
        </p:blipFill>
        <p:spPr>
          <a:xfrm>
            <a:off x="2356555" y="3537237"/>
            <a:ext cx="5319739" cy="29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8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Mailing lists and early massive email classes (listserv, majordomo)</a:t>
            </a:r>
          </a:p>
          <a:p>
            <a:r>
              <a:rPr lang="en-US" dirty="0" smtClean="0"/>
              <a:t>Conferencing systems and discussion boards (First Class)</a:t>
            </a:r>
          </a:p>
          <a:p>
            <a:r>
              <a:rPr lang="en-US" dirty="0" smtClean="0"/>
              <a:t>Instant messaging and SMS (ICQ, </a:t>
            </a:r>
            <a:r>
              <a:rPr lang="en-US" dirty="0" err="1" smtClean="0"/>
              <a:t>sms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IMS LOM </a:t>
            </a:r>
          </a:p>
          <a:p>
            <a:r>
              <a:rPr lang="en-US" dirty="0" smtClean="0"/>
              <a:t>Content Packaging</a:t>
            </a:r>
          </a:p>
          <a:p>
            <a:r>
              <a:rPr lang="en-US" dirty="0" smtClean="0"/>
              <a:t>Learning Design</a:t>
            </a:r>
          </a:p>
          <a:p>
            <a:r>
              <a:rPr lang="en-US" dirty="0" smtClean="0"/>
              <a:t>Interoperability</a:t>
            </a:r>
          </a:p>
          <a:p>
            <a:r>
              <a:rPr lang="en-US" dirty="0" smtClean="0"/>
              <a:t>SCORM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2-11-15 at 8.37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49" y="1600200"/>
            <a:ext cx="3239396" cy="489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9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projects – </a:t>
            </a:r>
            <a:r>
              <a:rPr lang="en-US" dirty="0" err="1" smtClean="0"/>
              <a:t>EdNA</a:t>
            </a:r>
            <a:r>
              <a:rPr lang="en-US" dirty="0" smtClean="0"/>
              <a:t>, </a:t>
            </a:r>
            <a:r>
              <a:rPr lang="en-US" dirty="0" err="1" smtClean="0"/>
              <a:t>Edusource</a:t>
            </a:r>
            <a:r>
              <a:rPr lang="en-US" dirty="0" smtClean="0"/>
              <a:t>, Globe</a:t>
            </a:r>
          </a:p>
          <a:p>
            <a:r>
              <a:rPr lang="en-US" dirty="0" smtClean="0"/>
              <a:t>Open Content – OAI, </a:t>
            </a:r>
            <a:r>
              <a:rPr lang="en-US" dirty="0" err="1" smtClean="0"/>
              <a:t>DSpace</a:t>
            </a:r>
            <a:endParaRPr lang="en-US" dirty="0"/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23" y="3107266"/>
            <a:ext cx="33528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4" y="3107266"/>
            <a:ext cx="4206316" cy="271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30423" y="5393326"/>
            <a:ext cx="4029236" cy="106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err="1" smtClean="0">
                <a:solidFill>
                  <a:srgbClr val="740000"/>
                </a:solidFill>
              </a:rPr>
              <a:t>GLOBE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://globe-info.org/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Wenger – Communities of Practice</a:t>
            </a:r>
          </a:p>
          <a:p>
            <a:r>
              <a:rPr lang="en-US" dirty="0" smtClean="0"/>
              <a:t>Portal sites</a:t>
            </a:r>
          </a:p>
          <a:p>
            <a:r>
              <a:rPr lang="en-US" dirty="0" smtClean="0"/>
              <a:t>Online Communities – </a:t>
            </a:r>
            <a:r>
              <a:rPr lang="en-US" dirty="0" err="1" smtClean="0"/>
              <a:t>Net.Gain</a:t>
            </a:r>
            <a:endParaRPr lang="en-US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56" y="3516489"/>
            <a:ext cx="25146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5905500" y="5833775"/>
            <a:ext cx="188885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990060"/>
                </a:solidFill>
              </a:rPr>
              <a:t>PEGGAsus</a:t>
            </a:r>
            <a:endParaRPr lang="en-US" sz="3200" dirty="0">
              <a:solidFill>
                <a:srgbClr val="990060"/>
              </a:solidFill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67" y="3770488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965200" y="5580351"/>
            <a:ext cx="2395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900" b="1" i="1" dirty="0">
                <a:solidFill>
                  <a:srgbClr val="009100"/>
                </a:solidFill>
                <a:latin typeface="Times New Roman" charset="0"/>
              </a:rPr>
              <a:t>OLDaily</a:t>
            </a:r>
          </a:p>
        </p:txBody>
      </p:sp>
    </p:spTree>
    <p:extLst>
      <p:ext uri="{BB962C8B-B14F-4D97-AF65-F5344CB8AC3E}">
        <p14:creationId xmlns:p14="http://schemas.microsoft.com/office/powerpoint/2010/main" val="178257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861</Words>
  <Application>Microsoft Macintosh PowerPoint</Application>
  <PresentationFormat>On-screen Show (4:3)</PresentationFormat>
  <Paragraphs>147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Sustainability and MOOCs in Historical Perspective</vt:lpstr>
      <vt:lpstr>This Presentation</vt:lpstr>
      <vt:lpstr>Online Learning: Two Origins</vt:lpstr>
      <vt:lpstr>Pedagogies</vt:lpstr>
      <vt:lpstr>Learning Management Systems</vt:lpstr>
      <vt:lpstr>Conferencing</vt:lpstr>
      <vt:lpstr>Learning Objects</vt:lpstr>
      <vt:lpstr>Repository Networks</vt:lpstr>
      <vt:lpstr>Learning Communities</vt:lpstr>
      <vt:lpstr>Open Educational Resources</vt:lpstr>
      <vt:lpstr>Models of Sustainability</vt:lpstr>
      <vt:lpstr>E-Learning 2.0</vt:lpstr>
      <vt:lpstr>Aggregation and Remixing</vt:lpstr>
      <vt:lpstr>Connectivism</vt:lpstr>
      <vt:lpstr>Informal Learning</vt:lpstr>
      <vt:lpstr>Personal Learning Environment</vt:lpstr>
      <vt:lpstr>Open Courses</vt:lpstr>
      <vt:lpstr>Massive Open Online Course</vt:lpstr>
      <vt:lpstr>Semantic Principle</vt:lpstr>
      <vt:lpstr>Diversity</vt:lpstr>
      <vt:lpstr>Openness</vt:lpstr>
      <vt:lpstr>Autonomy</vt:lpstr>
      <vt:lpstr>Interactivity</vt:lpstr>
      <vt:lpstr>MOOC Pedagogy</vt:lpstr>
      <vt:lpstr>MOOC Technology</vt:lpstr>
      <vt:lpstr>gRSShopper</vt:lpstr>
      <vt:lpstr>Dimensions of Openness</vt:lpstr>
      <vt:lpstr>Follow-up MOOCs</vt:lpstr>
      <vt:lpstr>Commercial MOOCs</vt:lpstr>
      <vt:lpstr>A World of MOOCs</vt:lpstr>
      <vt:lpstr>Types of MOOCs</vt:lpstr>
      <vt:lpstr>PowerPoint Presentation</vt:lpstr>
      <vt:lpstr>Soon: Open Educational Apps</vt:lpstr>
      <vt:lpstr>PowerPoint Presentation</vt:lpstr>
      <vt:lpstr>Course as Network</vt:lpstr>
      <vt:lpstr>Assessment Models</vt:lpstr>
      <vt:lpstr>Sustainability</vt:lpstr>
      <vt:lpstr>PowerPoint Presentation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and MOOCs in Historical Perspective</dc:title>
  <dc:creator>Stephen  Downes</dc:creator>
  <cp:lastModifiedBy>Stephen  Downes</cp:lastModifiedBy>
  <cp:revision>15</cp:revision>
  <dcterms:created xsi:type="dcterms:W3CDTF">2012-11-15T11:19:56Z</dcterms:created>
  <dcterms:modified xsi:type="dcterms:W3CDTF">2012-11-15T15:57:28Z</dcterms:modified>
</cp:coreProperties>
</file>