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9" r:id="rId6"/>
    <p:sldId id="270" r:id="rId7"/>
    <p:sldId id="271" r:id="rId8"/>
    <p:sldId id="276" r:id="rId9"/>
    <p:sldId id="275" r:id="rId10"/>
    <p:sldId id="259" r:id="rId11"/>
    <p:sldId id="272" r:id="rId12"/>
    <p:sldId id="273" r:id="rId13"/>
    <p:sldId id="299" r:id="rId14"/>
    <p:sldId id="274" r:id="rId15"/>
    <p:sldId id="260" r:id="rId16"/>
    <p:sldId id="277" r:id="rId17"/>
    <p:sldId id="278" r:id="rId18"/>
    <p:sldId id="279" r:id="rId19"/>
    <p:sldId id="280" r:id="rId20"/>
    <p:sldId id="281" r:id="rId21"/>
    <p:sldId id="282" r:id="rId22"/>
    <p:sldId id="261" r:id="rId23"/>
    <p:sldId id="283" r:id="rId24"/>
    <p:sldId id="284" r:id="rId25"/>
    <p:sldId id="262" r:id="rId26"/>
    <p:sldId id="300" r:id="rId27"/>
    <p:sldId id="285" r:id="rId28"/>
    <p:sldId id="286" r:id="rId29"/>
    <p:sldId id="287" r:id="rId30"/>
    <p:sldId id="263" r:id="rId31"/>
    <p:sldId id="288" r:id="rId32"/>
    <p:sldId id="298" r:id="rId33"/>
    <p:sldId id="289" r:id="rId34"/>
    <p:sldId id="264" r:id="rId35"/>
    <p:sldId id="290" r:id="rId36"/>
    <p:sldId id="291" r:id="rId37"/>
    <p:sldId id="265" r:id="rId38"/>
    <p:sldId id="294" r:id="rId39"/>
    <p:sldId id="296" r:id="rId40"/>
    <p:sldId id="266" r:id="rId41"/>
    <p:sldId id="295" r:id="rId42"/>
    <p:sldId id="297" r:id="rId43"/>
    <p:sldId id="26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132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981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756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948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496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656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847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923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3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25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385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06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249F6-6178-4956-A596-4E3692717698}" type="datetimeFigureOut">
              <a:rPr lang="en-CA" smtClean="0"/>
              <a:t>01/11/2012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84DC4-D72A-443E-BB56-E56B0C823C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540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9330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CA" dirty="0"/>
              <a:t>L'apprentissage ouvert et les affaires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445224"/>
            <a:ext cx="6400800" cy="841648"/>
          </a:xfrm>
        </p:spPr>
        <p:txBody>
          <a:bodyPr/>
          <a:lstStyle/>
          <a:p>
            <a:r>
              <a:rPr lang="en-CA" dirty="0" smtClean="0"/>
              <a:t>Stephen </a:t>
            </a:r>
            <a:r>
              <a:rPr lang="en-CA" dirty="0" err="1" smtClean="0"/>
              <a:t>Downes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1026" name="Picture 2" descr="https://lh4.googleusercontent.com/rNMSuIUVHnXxfipXgx4PM4-w2Xg0crVMOwA7Gk88KdG8H_BZQMXioI9HlUlqWMuIbOoZFnZIGcx3o3bbeiEHpSz-tcidhFB2k6tqhTHdfNuUCDytQ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692696"/>
            <a:ext cx="4629150" cy="287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04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Les licences de propriété intellectuelle «libres» et «ouvertes</a:t>
            </a:r>
            <a:r>
              <a:rPr lang="fr-CA" dirty="0" smtClean="0"/>
              <a:t>»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8718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CA" dirty="0"/>
              <a:t>La liberté d'exécuter le </a:t>
            </a:r>
            <a:r>
              <a:rPr lang="fr-CA" dirty="0" smtClean="0"/>
              <a:t>programme</a:t>
            </a:r>
            <a:endParaRPr lang="en-CA" dirty="0"/>
          </a:p>
          <a:p>
            <a:pPr lvl="0"/>
            <a:r>
              <a:rPr lang="fr-CA" dirty="0"/>
              <a:t>La liberté d'étudier le fonctionnement du </a:t>
            </a:r>
            <a:r>
              <a:rPr lang="fr-CA" dirty="0" smtClean="0"/>
              <a:t>programme</a:t>
            </a:r>
          </a:p>
          <a:p>
            <a:pPr lvl="0"/>
            <a:r>
              <a:rPr lang="fr-CA" dirty="0" smtClean="0"/>
              <a:t>La </a:t>
            </a:r>
            <a:r>
              <a:rPr lang="fr-CA" dirty="0"/>
              <a:t>liberté de redistribuer des </a:t>
            </a:r>
            <a:r>
              <a:rPr lang="fr-CA" dirty="0" smtClean="0"/>
              <a:t>copies</a:t>
            </a:r>
          </a:p>
          <a:p>
            <a:pPr lvl="0"/>
            <a:r>
              <a:rPr lang="fr-CA" dirty="0" smtClean="0"/>
              <a:t>La </a:t>
            </a:r>
            <a:r>
              <a:rPr lang="fr-CA" dirty="0"/>
              <a:t>liberté de distribuer des copies de vos versions </a:t>
            </a:r>
            <a:r>
              <a:rPr lang="fr-CA" dirty="0" smtClean="0"/>
              <a:t>modifiées</a:t>
            </a:r>
          </a:p>
          <a:p>
            <a:pPr lvl="1"/>
            <a:r>
              <a:rPr lang="fr-CA" dirty="0" smtClean="0"/>
              <a:t>Per Richard </a:t>
            </a:r>
            <a:r>
              <a:rPr lang="fr-CA" dirty="0" err="1" smtClean="0"/>
              <a:t>Stallman</a:t>
            </a:r>
            <a:r>
              <a:rPr lang="fr-CA" dirty="0" smtClean="0"/>
              <a:t> (199t6)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368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Creative Commons - «</a:t>
            </a:r>
            <a:r>
              <a:rPr lang="en-CA" dirty="0" err="1" smtClean="0"/>
              <a:t>certains</a:t>
            </a:r>
            <a:r>
              <a:rPr lang="en-CA" dirty="0" smtClean="0"/>
              <a:t> </a:t>
            </a:r>
            <a:r>
              <a:rPr lang="en-CA" dirty="0" err="1" smtClean="0"/>
              <a:t>droits</a:t>
            </a:r>
            <a:r>
              <a:rPr lang="en-CA" dirty="0" smtClean="0"/>
              <a:t> </a:t>
            </a:r>
            <a:r>
              <a:rPr lang="en-CA" dirty="0" err="1" smtClean="0"/>
              <a:t>réservés</a:t>
            </a:r>
            <a:r>
              <a:rPr lang="en-CA" dirty="0" smtClean="0"/>
              <a:t>»</a:t>
            </a:r>
          </a:p>
          <a:p>
            <a:pPr lvl="1"/>
            <a:r>
              <a:rPr lang="fr-CA" dirty="0"/>
              <a:t>que l'auteur de l'œuvre </a:t>
            </a:r>
            <a:r>
              <a:rPr lang="fr-CA" dirty="0" smtClean="0"/>
              <a:t>est indiqué </a:t>
            </a:r>
            <a:r>
              <a:rPr lang="fr-CA" dirty="0"/>
              <a:t>ou attribué</a:t>
            </a:r>
            <a:endParaRPr lang="en-CA" sz="2400" dirty="0"/>
          </a:p>
          <a:p>
            <a:pPr lvl="1"/>
            <a:r>
              <a:rPr lang="fr-CA" dirty="0"/>
              <a:t>que le travail soit utilisé non commercialement</a:t>
            </a:r>
            <a:endParaRPr lang="en-CA" sz="2400" dirty="0"/>
          </a:p>
          <a:p>
            <a:pPr lvl="1"/>
            <a:r>
              <a:rPr lang="fr-CA" dirty="0"/>
              <a:t>que le travail soit partagé sous la même licence a été accordée</a:t>
            </a:r>
            <a:endParaRPr lang="en-CA" sz="2400" dirty="0"/>
          </a:p>
          <a:p>
            <a:pPr lvl="1"/>
            <a:r>
              <a:rPr lang="fr-CA" dirty="0"/>
              <a:t>que le travail soit partagé dans son ensemble, sans changement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0607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3.googleusercontent.com/3zlMWhaOYWQRdqoxT5F-4kgAg9ekH4U_gqmgt9KHtWtyiw7aEH8npTy8YHNaZw3IGkm8d51EefW-AYhQR9cqf4Ap0HB4UEaNd5DBp4fgRpwEKaWYgL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64703"/>
            <a:ext cx="6912768" cy="490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313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Mandats sur le libre accès</a:t>
            </a:r>
          </a:p>
          <a:p>
            <a:pPr lvl="1"/>
            <a:r>
              <a:rPr lang="fr-FR" dirty="0" err="1" smtClean="0"/>
              <a:t>Wellecome</a:t>
            </a:r>
            <a:r>
              <a:rPr lang="fr-FR" dirty="0" smtClean="0"/>
              <a:t> Trust, NIH</a:t>
            </a:r>
          </a:p>
          <a:p>
            <a:r>
              <a:rPr lang="fr-CA" dirty="0" smtClean="0"/>
              <a:t>L'effort mondial</a:t>
            </a:r>
          </a:p>
          <a:p>
            <a:pPr lvl="1"/>
            <a:r>
              <a:rPr lang="fr-CA" dirty="0"/>
              <a:t>le projet de REL de l'UNESCO </a:t>
            </a:r>
            <a:endParaRPr lang="fr-CA" dirty="0" smtClean="0"/>
          </a:p>
          <a:p>
            <a:r>
              <a:rPr lang="fr-CA" dirty="0"/>
              <a:t>Des services </a:t>
            </a:r>
            <a:r>
              <a:rPr lang="fr-CA" dirty="0" smtClean="0"/>
              <a:t>supplémentaires</a:t>
            </a:r>
          </a:p>
          <a:p>
            <a:pPr lvl="1"/>
            <a:r>
              <a:rPr lang="fr-CA" dirty="0"/>
              <a:t>L'Internet </a:t>
            </a:r>
            <a:r>
              <a:rPr lang="fr-CA" dirty="0" smtClean="0"/>
              <a:t>Archive, </a:t>
            </a:r>
            <a:r>
              <a:rPr lang="fr-CA" dirty="0" err="1"/>
              <a:t>Jamendo</a:t>
            </a:r>
            <a:r>
              <a:rPr lang="fr-CA" dirty="0"/>
              <a:t> et </a:t>
            </a:r>
            <a:r>
              <a:rPr lang="fr-CA" dirty="0" err="1"/>
              <a:t>ccMixter</a:t>
            </a:r>
            <a:r>
              <a:rPr lang="fr-CA" dirty="0"/>
              <a:t> (musique), Open Clip Art Library, </a:t>
            </a:r>
            <a:r>
              <a:rPr lang="fr-CA" dirty="0" err="1"/>
              <a:t>Photopedia</a:t>
            </a:r>
            <a:r>
              <a:rPr lang="fr-CA" dirty="0"/>
              <a:t> et </a:t>
            </a:r>
            <a:r>
              <a:rPr lang="fr-CA" dirty="0" err="1"/>
              <a:t>Pixabay</a:t>
            </a:r>
            <a:r>
              <a:rPr lang="fr-CA" dirty="0"/>
              <a:t> (images), ainsi que </a:t>
            </a:r>
            <a:r>
              <a:rPr lang="fr-CA" dirty="0" err="1"/>
              <a:t>Wikimedia</a:t>
            </a:r>
            <a:r>
              <a:rPr lang="fr-CA" dirty="0"/>
              <a:t>, </a:t>
            </a:r>
            <a:r>
              <a:rPr lang="fr-CA" dirty="0" err="1"/>
              <a:t>Europeana</a:t>
            </a:r>
            <a:r>
              <a:rPr lang="fr-CA" dirty="0"/>
              <a:t> et </a:t>
            </a:r>
            <a:r>
              <a:rPr lang="fr-CA" dirty="0" err="1"/>
              <a:t>SopinXpress</a:t>
            </a:r>
            <a:r>
              <a:rPr lang="fr-CA" dirty="0"/>
              <a:t> (médias</a:t>
            </a:r>
            <a:r>
              <a:rPr lang="fr-CA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5333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/>
              <a:t>Les problèmes pédagogique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2603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Comment </a:t>
            </a:r>
            <a:r>
              <a:rPr lang="fr-CA" dirty="0"/>
              <a:t>découvrir des ressources éducatives </a:t>
            </a:r>
            <a:r>
              <a:rPr lang="fr-CA" dirty="0" smtClean="0"/>
              <a:t>ouvertes?</a:t>
            </a:r>
          </a:p>
          <a:p>
            <a:pPr lvl="1"/>
            <a:r>
              <a:rPr lang="fr-CA" dirty="0"/>
              <a:t>il n’existe pas un seul référentiel </a:t>
            </a:r>
            <a:r>
              <a:rPr lang="fr-CA" dirty="0" smtClean="0"/>
              <a:t>unique</a:t>
            </a:r>
          </a:p>
          <a:p>
            <a:pPr lvl="1"/>
            <a:r>
              <a:rPr lang="fr-CA" dirty="0" smtClean="0"/>
              <a:t>Google n’est pas assez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3918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Les </a:t>
            </a:r>
            <a:r>
              <a:rPr lang="fr-CA" dirty="0"/>
              <a:t>licences d'utilisation </a:t>
            </a:r>
            <a:r>
              <a:rPr lang="fr-CA" dirty="0" smtClean="0"/>
              <a:t>ouvertes</a:t>
            </a:r>
          </a:p>
          <a:p>
            <a:pPr lvl="1"/>
            <a:r>
              <a:rPr lang="fr-CA" dirty="0"/>
              <a:t>un problème avec la </a:t>
            </a:r>
            <a:r>
              <a:rPr lang="fr-CA" dirty="0" smtClean="0"/>
              <a:t>commercialisation</a:t>
            </a:r>
          </a:p>
          <a:p>
            <a:pPr lvl="1"/>
            <a:r>
              <a:rPr lang="fr-CA" dirty="0"/>
              <a:t>un problème concernant la réunissant de ressources avec des licences différentes.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45515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Difficultés </a:t>
            </a:r>
            <a:r>
              <a:rPr lang="fr-CA" dirty="0"/>
              <a:t>avec la technologie </a:t>
            </a:r>
            <a:r>
              <a:rPr lang="fr-CA" dirty="0" smtClean="0"/>
              <a:t>implique</a:t>
            </a:r>
          </a:p>
          <a:p>
            <a:pPr lvl="1"/>
            <a:r>
              <a:rPr lang="fr-CA" dirty="0"/>
              <a:t>le format PDF résiste étant </a:t>
            </a:r>
            <a:r>
              <a:rPr lang="fr-CA" dirty="0" smtClean="0"/>
              <a:t>combiné</a:t>
            </a:r>
          </a:p>
          <a:p>
            <a:pPr lvl="1"/>
            <a:r>
              <a:rPr lang="fr-CA" dirty="0"/>
              <a:t>compétences avec des formats numériques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0732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Des </a:t>
            </a:r>
            <a:r>
              <a:rPr lang="fr-CA" dirty="0"/>
              <a:t>cours </a:t>
            </a:r>
            <a:r>
              <a:rPr lang="fr-CA" dirty="0" smtClean="0"/>
              <a:t>statique</a:t>
            </a:r>
          </a:p>
          <a:p>
            <a:pPr lvl="1"/>
            <a:r>
              <a:rPr lang="fr-CA" dirty="0" smtClean="0"/>
              <a:t>On doit avancer </a:t>
            </a:r>
            <a:r>
              <a:rPr lang="fr-CA" dirty="0"/>
              <a:t>au fur et à </a:t>
            </a:r>
            <a:r>
              <a:rPr lang="fr-CA" dirty="0" smtClean="0"/>
              <a:t>mesure</a:t>
            </a:r>
          </a:p>
          <a:p>
            <a:pPr lvl="1"/>
            <a:r>
              <a:rPr lang="fr-CA" dirty="0"/>
              <a:t>ce n’est pas facile à passer directement au </a:t>
            </a:r>
            <a:r>
              <a:rPr lang="fr-CA" dirty="0" smtClean="0"/>
              <a:t>contenu</a:t>
            </a:r>
          </a:p>
          <a:p>
            <a:pPr lvl="1"/>
            <a:endParaRPr lang="fr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265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/>
          <a:lstStyle/>
          <a:p>
            <a:r>
              <a:rPr lang="fr-CA" i="1" dirty="0"/>
              <a:t>Des cours traditionnel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9454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Les formats</a:t>
            </a:r>
          </a:p>
          <a:p>
            <a:pPr lvl="1"/>
            <a:r>
              <a:rPr lang="fr-CA" dirty="0"/>
              <a:t>r</a:t>
            </a:r>
            <a:r>
              <a:rPr lang="fr-CA" dirty="0" smtClean="0"/>
              <a:t>essources présenté </a:t>
            </a:r>
            <a:r>
              <a:rPr lang="fr-CA" dirty="0"/>
              <a:t>dans un format incompatible au système utilisé par les </a:t>
            </a:r>
            <a:r>
              <a:rPr lang="fr-CA" dirty="0" smtClean="0"/>
              <a:t>étudiants</a:t>
            </a:r>
          </a:p>
          <a:p>
            <a:pPr lvl="2"/>
            <a:r>
              <a:rPr lang="fr-CA" dirty="0"/>
              <a:t>le format </a:t>
            </a:r>
            <a:r>
              <a:rPr lang="fr-CA" dirty="0" smtClean="0"/>
              <a:t>Flash </a:t>
            </a:r>
            <a:r>
              <a:rPr lang="fr-CA" dirty="0"/>
              <a:t>n’est pas disponible sur les iPods et </a:t>
            </a:r>
            <a:r>
              <a:rPr lang="fr-CA" dirty="0" err="1"/>
              <a:t>iPads</a:t>
            </a:r>
            <a:r>
              <a:rPr lang="fr-CA" dirty="0"/>
              <a:t>. </a:t>
            </a:r>
            <a:endParaRPr lang="fr-CA" dirty="0" smtClean="0"/>
          </a:p>
          <a:p>
            <a:pPr lvl="1"/>
            <a:r>
              <a:rPr lang="fr-CA" dirty="0"/>
              <a:t> le problème de la largeur de bande</a:t>
            </a:r>
            <a:endParaRPr lang="en-CA" dirty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9882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question de la pertinence des </a:t>
            </a:r>
            <a:r>
              <a:rPr lang="fr-CA" dirty="0" smtClean="0"/>
              <a:t>ressources</a:t>
            </a:r>
          </a:p>
          <a:p>
            <a:pPr marL="742950" lvl="2" indent="-342900"/>
            <a:r>
              <a:rPr lang="fr-CA" sz="2800" dirty="0" smtClean="0"/>
              <a:t>Les contenus ne sont pas au courante</a:t>
            </a:r>
          </a:p>
          <a:p>
            <a:pPr marL="742950" lvl="2" indent="-342900"/>
            <a:r>
              <a:rPr lang="fr-CA" sz="2800" dirty="0"/>
              <a:t>On peut </a:t>
            </a:r>
            <a:r>
              <a:rPr lang="fr-CA" sz="2800" dirty="0" smtClean="0"/>
              <a:t>trouver </a:t>
            </a:r>
            <a:r>
              <a:rPr lang="fr-CA" sz="2800" dirty="0"/>
              <a:t>une plénitude des ressource, mais pas exactement comme eu </a:t>
            </a:r>
            <a:r>
              <a:rPr lang="fr-CA" sz="2800" dirty="0" smtClean="0"/>
              <a:t>besoin</a:t>
            </a:r>
            <a:endParaRPr lang="en-CA" sz="2800" dirty="0"/>
          </a:p>
          <a:p>
            <a:pPr marL="742950" lvl="2" indent="-342900"/>
            <a:endParaRPr lang="fr-CA" sz="28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750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/>
              <a:t>De passif a </a:t>
            </a:r>
            <a:r>
              <a:rPr lang="fr-CA" i="1" dirty="0" smtClean="0"/>
              <a:t>actif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4494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 </a:t>
            </a:r>
            <a:r>
              <a:rPr lang="fr-CA" dirty="0" smtClean="0"/>
              <a:t>L'apprentissage </a:t>
            </a:r>
            <a:r>
              <a:rPr lang="fr-CA" dirty="0"/>
              <a:t>c’est plus qu'un simple transfert de </a:t>
            </a:r>
            <a:r>
              <a:rPr lang="fr-CA" dirty="0" smtClean="0"/>
              <a:t>contenu:</a:t>
            </a:r>
          </a:p>
          <a:p>
            <a:pPr lvl="1"/>
            <a:r>
              <a:rPr lang="fr-CA" dirty="0"/>
              <a:t>L’apprentissage </a:t>
            </a:r>
            <a:r>
              <a:rPr lang="fr-CA" dirty="0" smtClean="0"/>
              <a:t>préalable</a:t>
            </a:r>
          </a:p>
          <a:p>
            <a:pPr lvl="1"/>
            <a:r>
              <a:rPr lang="fr-CA" dirty="0"/>
              <a:t>Les  styles </a:t>
            </a:r>
            <a:r>
              <a:rPr lang="fr-CA" dirty="0" smtClean="0"/>
              <a:t>d'apprentissage</a:t>
            </a:r>
          </a:p>
          <a:p>
            <a:pPr lvl="1"/>
            <a:r>
              <a:rPr lang="fr-CA" dirty="0"/>
              <a:t>Motivation </a:t>
            </a:r>
            <a:endParaRPr lang="fr-CA" dirty="0" smtClean="0"/>
          </a:p>
          <a:p>
            <a:pPr lvl="1"/>
            <a:r>
              <a:rPr lang="fr-CA" dirty="0" smtClean="0"/>
              <a:t>La </a:t>
            </a:r>
            <a:r>
              <a:rPr lang="fr-CA" dirty="0"/>
              <a:t>formation du savoir </a:t>
            </a:r>
            <a:endParaRPr lang="fr-CA" dirty="0" smtClean="0"/>
          </a:p>
          <a:p>
            <a:pPr lvl="1"/>
            <a:r>
              <a:rPr lang="fr-CA" dirty="0"/>
              <a:t>Communauté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9936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Autres </a:t>
            </a:r>
            <a:r>
              <a:rPr lang="fr-CA" dirty="0"/>
              <a:t>aspects de l'expérience </a:t>
            </a:r>
            <a:r>
              <a:rPr lang="fr-CA" dirty="0" smtClean="0"/>
              <a:t>d'apprentissage</a:t>
            </a:r>
          </a:p>
          <a:p>
            <a:pPr lvl="1"/>
            <a:r>
              <a:rPr lang="fr-CA" dirty="0"/>
              <a:t>les forums de </a:t>
            </a:r>
            <a:r>
              <a:rPr lang="fr-CA" dirty="0" smtClean="0"/>
              <a:t>discussion</a:t>
            </a:r>
          </a:p>
          <a:p>
            <a:pPr lvl="1"/>
            <a:r>
              <a:rPr lang="fr-CA" dirty="0" smtClean="0"/>
              <a:t>des </a:t>
            </a:r>
            <a:r>
              <a:rPr lang="fr-CA" dirty="0"/>
              <a:t>outils de conférence en </a:t>
            </a:r>
            <a:r>
              <a:rPr lang="fr-CA" dirty="0" smtClean="0"/>
              <a:t>ligne</a:t>
            </a:r>
          </a:p>
          <a:p>
            <a:pPr lvl="1"/>
            <a:r>
              <a:rPr lang="fr-CA" dirty="0" smtClean="0"/>
              <a:t>une </a:t>
            </a:r>
            <a:r>
              <a:rPr lang="fr-CA" dirty="0"/>
              <a:t>zone de </a:t>
            </a:r>
            <a:r>
              <a:rPr lang="fr-CA" dirty="0" smtClean="0"/>
              <a:t>chat</a:t>
            </a:r>
          </a:p>
          <a:p>
            <a:pPr lvl="1"/>
            <a:r>
              <a:rPr lang="fr-CA" dirty="0" smtClean="0"/>
              <a:t>des </a:t>
            </a:r>
            <a:r>
              <a:rPr lang="fr-CA" dirty="0"/>
              <a:t>exercices en ligne et des jeux-questionnaires, des profils </a:t>
            </a:r>
            <a:r>
              <a:rPr lang="fr-CA" dirty="0" smtClean="0"/>
              <a:t>personnels</a:t>
            </a:r>
          </a:p>
          <a:p>
            <a:pPr lvl="1"/>
            <a:r>
              <a:rPr lang="fr-CA" dirty="0" smtClean="0"/>
              <a:t>des </a:t>
            </a:r>
            <a:r>
              <a:rPr lang="fr-CA" dirty="0"/>
              <a:t>listes d'activités, et les activités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7318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>
            <a:normAutofit/>
          </a:bodyPr>
          <a:lstStyle/>
          <a:p>
            <a:r>
              <a:rPr lang="fr-CA" dirty="0"/>
              <a:t>De formel à </a:t>
            </a:r>
            <a:r>
              <a:rPr lang="fr-CA" dirty="0" smtClean="0"/>
              <a:t>l'informel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129906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gramconsulting.com/wp-content/uploads/2009/04/formal_-_informal_learn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6984776" cy="532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5838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L'apprentissage </a:t>
            </a:r>
            <a:r>
              <a:rPr lang="fr-CA" dirty="0" smtClean="0"/>
              <a:t>formel:</a:t>
            </a:r>
          </a:p>
          <a:p>
            <a:pPr lvl="1"/>
            <a:r>
              <a:rPr lang="fr-CA" dirty="0" smtClean="0"/>
              <a:t>l'énoncé </a:t>
            </a:r>
            <a:r>
              <a:rPr lang="fr-CA" dirty="0"/>
              <a:t>des objectifs spécifiques </a:t>
            </a:r>
            <a:r>
              <a:rPr lang="fr-CA" dirty="0" smtClean="0"/>
              <a:t>d'apprentissage</a:t>
            </a:r>
          </a:p>
          <a:p>
            <a:pPr lvl="1"/>
            <a:r>
              <a:rPr lang="fr-CA" dirty="0" smtClean="0"/>
              <a:t>un </a:t>
            </a:r>
            <a:r>
              <a:rPr lang="fr-CA" dirty="0"/>
              <a:t>mode  de l'enseignement </a:t>
            </a:r>
            <a:r>
              <a:rPr lang="fr-CA" dirty="0" smtClean="0"/>
              <a:t>rigoureux</a:t>
            </a:r>
          </a:p>
          <a:p>
            <a:pPr lvl="1"/>
            <a:r>
              <a:rPr lang="fr-CA" dirty="0" smtClean="0"/>
              <a:t>une </a:t>
            </a:r>
            <a:r>
              <a:rPr lang="fr-CA" dirty="0"/>
              <a:t>évaluation des compétences conduisant à la </a:t>
            </a:r>
            <a:r>
              <a:rPr lang="fr-CA" dirty="0" smtClean="0"/>
              <a:t>certification </a:t>
            </a:r>
          </a:p>
          <a:p>
            <a:r>
              <a:rPr lang="fr-CA" dirty="0"/>
              <a:t>l'un des questions centrales de l'apprentissage formel tourne autour de son coût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17580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L'apprentissage </a:t>
            </a:r>
            <a:r>
              <a:rPr lang="fr-CA" i="1" dirty="0"/>
              <a:t>non-formel</a:t>
            </a:r>
            <a:r>
              <a:rPr lang="fr-CA" dirty="0"/>
              <a:t> </a:t>
            </a:r>
            <a:endParaRPr lang="fr-CA" dirty="0" smtClean="0"/>
          </a:p>
          <a:p>
            <a:pPr lvl="1"/>
            <a:r>
              <a:rPr lang="fr-CA" dirty="0"/>
              <a:t>géré par une institution</a:t>
            </a:r>
            <a:endParaRPr lang="fr-CA" dirty="0" smtClean="0"/>
          </a:p>
          <a:p>
            <a:r>
              <a:rPr lang="fr-CA" dirty="0"/>
              <a:t>l'apprentissage </a:t>
            </a:r>
            <a:r>
              <a:rPr lang="fr-CA" i="1" dirty="0"/>
              <a:t>informel</a:t>
            </a:r>
            <a:r>
              <a:rPr lang="fr-CA" dirty="0"/>
              <a:t> </a:t>
            </a:r>
            <a:endParaRPr lang="fr-CA" dirty="0" smtClean="0"/>
          </a:p>
          <a:p>
            <a:pPr lvl="1"/>
            <a:r>
              <a:rPr lang="fr-CA" dirty="0" smtClean="0"/>
              <a:t>ne pas géré par </a:t>
            </a:r>
            <a:r>
              <a:rPr lang="fr-CA" dirty="0"/>
              <a:t>une </a:t>
            </a:r>
            <a:r>
              <a:rPr lang="fr-CA" dirty="0" smtClean="0"/>
              <a:t>institution</a:t>
            </a:r>
          </a:p>
          <a:p>
            <a:pPr lvl="1"/>
            <a:r>
              <a:rPr lang="fr-CA" dirty="0"/>
              <a:t>géré par les </a:t>
            </a:r>
            <a:r>
              <a:rPr lang="fr-CA" dirty="0" smtClean="0"/>
              <a:t>apprenants</a:t>
            </a:r>
          </a:p>
          <a:p>
            <a:pPr lvl="1"/>
            <a:r>
              <a:rPr lang="fr-CA" dirty="0"/>
              <a:t>peut être considéré comme «l'apprentissage sur la pratique» ou «apprentissage expérientiel».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31704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l'auto-organisation </a:t>
            </a:r>
          </a:p>
          <a:p>
            <a:pPr lvl="1"/>
            <a:r>
              <a:rPr lang="fr-CA" dirty="0" smtClean="0"/>
              <a:t>des </a:t>
            </a:r>
            <a:r>
              <a:rPr lang="fr-CA" dirty="0"/>
              <a:t>systèmes sociaux </a:t>
            </a:r>
            <a:endParaRPr lang="fr-CA" dirty="0" smtClean="0"/>
          </a:p>
          <a:p>
            <a:pPr lvl="1"/>
            <a:r>
              <a:rPr lang="fr-CA" dirty="0" smtClean="0"/>
              <a:t>tels </a:t>
            </a:r>
            <a:r>
              <a:rPr lang="fr-CA" dirty="0"/>
              <a:t>que </a:t>
            </a:r>
            <a:r>
              <a:rPr lang="fr-CA" dirty="0" err="1"/>
              <a:t>Slashdot</a:t>
            </a:r>
            <a:r>
              <a:rPr lang="fr-CA" dirty="0"/>
              <a:t> et Yahoo </a:t>
            </a:r>
            <a:r>
              <a:rPr lang="fr-CA" dirty="0" smtClean="0"/>
              <a:t>Groups</a:t>
            </a:r>
          </a:p>
          <a:p>
            <a:r>
              <a:rPr lang="fr-CA" dirty="0"/>
              <a:t>l'apprentissage informel conduit à une certaine forme de participation </a:t>
            </a:r>
            <a:r>
              <a:rPr lang="fr-CA" dirty="0" smtClean="0"/>
              <a:t>communautaire</a:t>
            </a:r>
          </a:p>
          <a:p>
            <a:pPr lvl="1"/>
            <a:r>
              <a:rPr lang="fr-CA" dirty="0"/>
              <a:t> ‘</a:t>
            </a:r>
            <a:r>
              <a:rPr lang="fr-CA" dirty="0" err="1"/>
              <a:t>Company</a:t>
            </a:r>
            <a:r>
              <a:rPr lang="fr-CA" dirty="0"/>
              <a:t> Command</a:t>
            </a:r>
            <a:r>
              <a:rPr lang="fr-CA" dirty="0" smtClean="0"/>
              <a:t>’</a:t>
            </a:r>
          </a:p>
          <a:p>
            <a:pPr lvl="1"/>
            <a:r>
              <a:rPr lang="fr-CA" dirty="0"/>
              <a:t> «</a:t>
            </a:r>
            <a:r>
              <a:rPr lang="fr-CA" dirty="0" err="1"/>
              <a:t>Uncovering</a:t>
            </a:r>
            <a:r>
              <a:rPr lang="fr-CA" dirty="0"/>
              <a:t> Learning in the </a:t>
            </a:r>
            <a:r>
              <a:rPr lang="fr-CA" dirty="0" err="1"/>
              <a:t>Workplace</a:t>
            </a:r>
            <a:r>
              <a:rPr lang="fr-CA" dirty="0"/>
              <a:t>.»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226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Les </a:t>
            </a:r>
            <a:r>
              <a:rPr lang="fr-CA" dirty="0" err="1" smtClean="0"/>
              <a:t>probl</a:t>
            </a:r>
            <a:r>
              <a:rPr lang="en-CA" dirty="0" err="1" smtClean="0"/>
              <a:t>èmes</a:t>
            </a:r>
            <a:endParaRPr lang="en-CA" dirty="0" smtClean="0"/>
          </a:p>
          <a:p>
            <a:pPr lvl="1"/>
            <a:r>
              <a:rPr lang="fr-CA" dirty="0"/>
              <a:t>le besoin d'espace et des </a:t>
            </a:r>
            <a:r>
              <a:rPr lang="fr-CA" dirty="0" smtClean="0"/>
              <a:t>installations</a:t>
            </a:r>
          </a:p>
          <a:p>
            <a:pPr lvl="1"/>
            <a:r>
              <a:rPr lang="fr-CA" dirty="0"/>
              <a:t>l</a:t>
            </a:r>
            <a:r>
              <a:rPr lang="fr-CA" dirty="0" smtClean="0"/>
              <a:t>e besoin </a:t>
            </a:r>
            <a:r>
              <a:rPr lang="fr-CA" dirty="0"/>
              <a:t>à trouver le temps pour </a:t>
            </a:r>
            <a:r>
              <a:rPr lang="fr-CA" dirty="0" smtClean="0"/>
              <a:t>assister</a:t>
            </a:r>
          </a:p>
          <a:p>
            <a:pPr lvl="1"/>
            <a:r>
              <a:rPr lang="fr-CA" dirty="0" smtClean="0"/>
              <a:t>Le nécessité à </a:t>
            </a:r>
            <a:r>
              <a:rPr lang="fr-CA" dirty="0"/>
              <a:t>voyager pour </a:t>
            </a:r>
            <a:r>
              <a:rPr lang="fr-CA" dirty="0" smtClean="0"/>
              <a:t>assister</a:t>
            </a:r>
          </a:p>
          <a:p>
            <a:pPr lvl="1"/>
            <a:endParaRPr lang="fr-CA" dirty="0" smtClean="0"/>
          </a:p>
          <a:p>
            <a:pPr lvl="1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22561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rmAutofit/>
          </a:bodyPr>
          <a:lstStyle/>
          <a:p>
            <a:r>
              <a:rPr lang="fr-CA" dirty="0"/>
              <a:t>E-Learning </a:t>
            </a:r>
            <a:r>
              <a:rPr lang="fr-CA" dirty="0" smtClean="0"/>
              <a:t>2.0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63660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Avant, le Web a été pensé comme une collection de </a:t>
            </a:r>
            <a:r>
              <a:rPr lang="fr-CA" dirty="0" smtClean="0"/>
              <a:t>documents</a:t>
            </a:r>
          </a:p>
          <a:p>
            <a:r>
              <a:rPr lang="fr-CA" dirty="0"/>
              <a:t>Après, le Web a été vu comme un ensemble de données </a:t>
            </a:r>
            <a:r>
              <a:rPr lang="fr-CA" dirty="0" smtClean="0"/>
              <a:t>interconnectées</a:t>
            </a:r>
          </a:p>
          <a:p>
            <a:pPr lvl="1"/>
            <a:r>
              <a:rPr lang="fr-CA" dirty="0"/>
              <a:t>internautes ont considéré </a:t>
            </a:r>
            <a:r>
              <a:rPr lang="fr-CA" dirty="0" smtClean="0"/>
              <a:t>comme </a:t>
            </a:r>
            <a:r>
              <a:rPr lang="fr-CA" dirty="0"/>
              <a:t>les utilisateurs des </a:t>
            </a:r>
            <a:r>
              <a:rPr lang="fr-CA" dirty="0" smtClean="0"/>
              <a:t>applications</a:t>
            </a:r>
          </a:p>
          <a:p>
            <a:pPr lvl="1"/>
            <a:r>
              <a:rPr lang="fr-CA" dirty="0" smtClean="0"/>
              <a:t>Flickr – Piknik</a:t>
            </a:r>
          </a:p>
          <a:p>
            <a:pPr lvl="1"/>
            <a:r>
              <a:rPr lang="fr-CA" dirty="0"/>
              <a:t>des «réseaux </a:t>
            </a:r>
            <a:r>
              <a:rPr lang="fr-CA" dirty="0" smtClean="0"/>
              <a:t>sociaux»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51299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lh3.googleusercontent.com/i01cNXlUlWNvbeRYbb0UnI7nq050tSi19Itsd5563tfwxmXmCDFL5fzC7tUjckuJNe54-LB04fDdGUYDtQxxwgPXMgYE9YdxNhxBBMUnf6fsF2_FbT6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200800" cy="4392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37852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Avant - ressources pédagogiques ont été recueillies par les systèmes de gestion </a:t>
            </a:r>
            <a:r>
              <a:rPr lang="fr-CA" dirty="0" smtClean="0"/>
              <a:t>d'apprentissage</a:t>
            </a:r>
          </a:p>
          <a:p>
            <a:r>
              <a:rPr lang="fr-CA" dirty="0"/>
              <a:t>Après </a:t>
            </a:r>
            <a:r>
              <a:rPr lang="fr-CA" dirty="0" smtClean="0"/>
              <a:t>–ressources utilisé où </a:t>
            </a:r>
            <a:r>
              <a:rPr lang="fr-CA" dirty="0"/>
              <a:t>qu'elles se produisent autour du web et de rendre ces liens </a:t>
            </a:r>
            <a:r>
              <a:rPr lang="fr-CA" dirty="0" smtClean="0"/>
              <a:t>disponibles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4940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/>
              <a:t>Les </a:t>
            </a:r>
            <a:r>
              <a:rPr lang="fr-CA" i="1" dirty="0" err="1" smtClean="0"/>
              <a:t>MOOCs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3332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le «Massive Open Online Course», ou </a:t>
            </a:r>
            <a:r>
              <a:rPr lang="fr-CA" dirty="0" smtClean="0"/>
              <a:t>MOOC</a:t>
            </a:r>
          </a:p>
          <a:p>
            <a:pPr lvl="1"/>
            <a:r>
              <a:rPr lang="en-CA" dirty="0" smtClean="0"/>
              <a:t>Wiley Wiki</a:t>
            </a:r>
          </a:p>
          <a:p>
            <a:pPr lvl="1"/>
            <a:r>
              <a:rPr lang="en-CA" dirty="0" smtClean="0"/>
              <a:t>Alec </a:t>
            </a:r>
            <a:r>
              <a:rPr lang="en-CA" dirty="0" err="1" smtClean="0"/>
              <a:t>Couros</a:t>
            </a:r>
            <a:endParaRPr lang="en-CA" dirty="0" smtClean="0"/>
          </a:p>
          <a:p>
            <a:pPr lvl="1"/>
            <a:r>
              <a:rPr lang="fr-CA" dirty="0"/>
              <a:t>La première MOOC </a:t>
            </a:r>
            <a:r>
              <a:rPr lang="fr-CA" dirty="0" smtClean="0"/>
              <a:t> - CCK08</a:t>
            </a:r>
            <a:endParaRPr lang="en-CA" dirty="0" smtClean="0"/>
          </a:p>
          <a:p>
            <a:pPr lvl="1"/>
            <a:r>
              <a:rPr lang="en-CA" dirty="0" smtClean="0"/>
              <a:t>Stanford AI</a:t>
            </a:r>
          </a:p>
          <a:p>
            <a:r>
              <a:rPr lang="fr-CA" dirty="0"/>
              <a:t>le cours a été conçu comme un réseau. </a:t>
            </a:r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66895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Les parts </a:t>
            </a:r>
            <a:r>
              <a:rPr lang="en-CA" dirty="0" err="1" smtClean="0"/>
              <a:t>d’une</a:t>
            </a:r>
            <a:r>
              <a:rPr lang="en-CA" dirty="0" smtClean="0"/>
              <a:t> MOOC</a:t>
            </a:r>
          </a:p>
          <a:p>
            <a:endParaRPr lang="en-CA" dirty="0"/>
          </a:p>
        </p:txBody>
      </p:sp>
      <p:pic>
        <p:nvPicPr>
          <p:cNvPr id="3074" name="Picture 2" descr="https://lh4.googleusercontent.com/MV2xk8J-HIptrucD-n7AKXHWqIgenO8CPXgvth8Y1oJ5AGcK3IAJvWMKlyKyhhhUuGISiyIfgRgEkOIIe1VAVjn7RPdlFItCM-K5Gp-RggdNysmYk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08920"/>
            <a:ext cx="6057900" cy="333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6815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/>
              <a:t>Le Modèle </a:t>
            </a:r>
            <a:r>
              <a:rPr lang="fr-CA" i="1" dirty="0" smtClean="0"/>
              <a:t>MOOC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3165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Fourni par le hôte</a:t>
            </a:r>
            <a:endParaRPr lang="fr-CA" dirty="0"/>
          </a:p>
          <a:p>
            <a:pPr lvl="1"/>
            <a:r>
              <a:rPr lang="fr-CA" dirty="0" smtClean="0"/>
              <a:t>Un </a:t>
            </a:r>
            <a:r>
              <a:rPr lang="fr-CA" dirty="0"/>
              <a:t>site Web </a:t>
            </a:r>
            <a:r>
              <a:rPr lang="fr-CA" dirty="0" smtClean="0"/>
              <a:t>hôte</a:t>
            </a:r>
          </a:p>
          <a:p>
            <a:pPr lvl="1"/>
            <a:r>
              <a:rPr lang="fr-CA" dirty="0"/>
              <a:t>Un environnement de conférence </a:t>
            </a:r>
            <a:r>
              <a:rPr lang="fr-CA" dirty="0" smtClean="0"/>
              <a:t>synchrone</a:t>
            </a:r>
          </a:p>
          <a:p>
            <a:pPr lvl="1"/>
            <a:r>
              <a:rPr lang="fr-CA" dirty="0"/>
              <a:t>Une agrégation de flux RSS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54697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Regrouper</a:t>
            </a:r>
            <a:endParaRPr lang="en-CA" dirty="0" smtClean="0"/>
          </a:p>
          <a:p>
            <a:r>
              <a:rPr lang="en-CA" dirty="0" err="1" smtClean="0"/>
              <a:t>Remélanger</a:t>
            </a:r>
            <a:endParaRPr lang="en-CA" dirty="0" smtClean="0"/>
          </a:p>
          <a:p>
            <a:r>
              <a:rPr lang="en-CA" dirty="0" err="1" smtClean="0"/>
              <a:t>Réadapter</a:t>
            </a:r>
            <a:endParaRPr lang="en-CA" dirty="0" smtClean="0"/>
          </a:p>
          <a:p>
            <a:r>
              <a:rPr lang="en-CA" dirty="0" err="1" smtClean="0"/>
              <a:t>Envoyer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323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 smtClean="0"/>
              <a:t>L'apprentissage distribué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234969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>
            <a:normAutofit/>
          </a:bodyPr>
          <a:lstStyle/>
          <a:p>
            <a:r>
              <a:rPr lang="fr-CA" i="1" dirty="0"/>
              <a:t>Les </a:t>
            </a:r>
            <a:r>
              <a:rPr lang="fr-CA" i="1" dirty="0" err="1" smtClean="0"/>
              <a:t>Lecons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44594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fait attention à l’apprentissage</a:t>
            </a:r>
          </a:p>
          <a:p>
            <a:r>
              <a:rPr lang="fr-CA" dirty="0" smtClean="0"/>
              <a:t>les temps des cours traditionnelle sont passés</a:t>
            </a:r>
          </a:p>
          <a:p>
            <a:r>
              <a:rPr lang="fr-CA" dirty="0" smtClean="0"/>
              <a:t>c’est nécessaire à considérer les nouvelle principales de pédagogie.</a:t>
            </a:r>
          </a:p>
          <a:p>
            <a:r>
              <a:rPr lang="fr-CA" dirty="0"/>
              <a:t>embrasser la régime des objets ouvertes en </a:t>
            </a:r>
            <a:r>
              <a:rPr lang="fr-CA" dirty="0" smtClean="0"/>
              <a:t>ligne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49016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considérer </a:t>
            </a:r>
            <a:r>
              <a:rPr lang="fr-CA" dirty="0"/>
              <a:t>l’utilisation de media soucieux pour partager les </a:t>
            </a:r>
            <a:r>
              <a:rPr lang="fr-CA" dirty="0" smtClean="0"/>
              <a:t>ressource</a:t>
            </a:r>
          </a:p>
          <a:p>
            <a:r>
              <a:rPr lang="fr-CA" dirty="0" smtClean="0"/>
              <a:t>l’apprentissage en linge doit être fournir </a:t>
            </a:r>
            <a:r>
              <a:rPr lang="fr-CA" dirty="0"/>
              <a:t>pas seulement par les </a:t>
            </a:r>
            <a:r>
              <a:rPr lang="fr-CA" dirty="0" smtClean="0"/>
              <a:t>employeurs</a:t>
            </a:r>
          </a:p>
          <a:p>
            <a:r>
              <a:rPr lang="fr-CA" dirty="0"/>
              <a:t>cherche pour communauté en ligne à propos de </a:t>
            </a:r>
            <a:r>
              <a:rPr lang="fr-CA" dirty="0" smtClean="0"/>
              <a:t>vos </a:t>
            </a:r>
            <a:r>
              <a:rPr lang="fr-CA" dirty="0"/>
              <a:t>sphères d’entreprises</a:t>
            </a:r>
            <a:endParaRPr lang="fr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10975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Stephen </a:t>
            </a:r>
            <a:r>
              <a:rPr lang="en-CA" dirty="0" err="1" smtClean="0"/>
              <a:t>Downes</a:t>
            </a:r>
            <a:endParaRPr lang="en-CA" dirty="0"/>
          </a:p>
          <a:p>
            <a:r>
              <a:rPr lang="en-CA" dirty="0" smtClean="0"/>
              <a:t>http://www.downes.ca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49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«apprentissage ouvert» </a:t>
            </a:r>
            <a:endParaRPr lang="fr-CA" dirty="0" smtClean="0"/>
          </a:p>
          <a:p>
            <a:r>
              <a:rPr lang="fr-CA" dirty="0"/>
              <a:t>se référait </a:t>
            </a:r>
            <a:r>
              <a:rPr lang="fr-CA" dirty="0" smtClean="0"/>
              <a:t>initialement:</a:t>
            </a:r>
          </a:p>
          <a:p>
            <a:pPr lvl="1"/>
            <a:r>
              <a:rPr lang="fr-CA" dirty="0" smtClean="0"/>
              <a:t> </a:t>
            </a:r>
            <a:r>
              <a:rPr lang="fr-CA" dirty="0"/>
              <a:t>à les politiques qui permettent l’accès libérale à l'apprentissage, </a:t>
            </a:r>
            <a:endParaRPr lang="fr-CA" dirty="0" smtClean="0"/>
          </a:p>
          <a:p>
            <a:pPr lvl="1"/>
            <a:r>
              <a:rPr lang="fr-CA" dirty="0"/>
              <a:t>à</a:t>
            </a:r>
            <a:r>
              <a:rPr lang="fr-CA" dirty="0" smtClean="0"/>
              <a:t> le </a:t>
            </a:r>
            <a:r>
              <a:rPr lang="fr-CA" dirty="0"/>
              <a:t>transfert libérale de crédits et la reconnaissance des acquis.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1428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Aujourd’hui, apprentissage distribué connote: </a:t>
            </a:r>
          </a:p>
          <a:p>
            <a:pPr lvl="1"/>
            <a:r>
              <a:rPr lang="fr-CA" dirty="0" smtClean="0"/>
              <a:t>la séparation de l'enseignant et de </a:t>
            </a:r>
          </a:p>
          <a:p>
            <a:pPr lvl="1"/>
            <a:r>
              <a:rPr lang="fr-CA" dirty="0" smtClean="0"/>
              <a:t>l'utilisation des didacticiels multimédias interactifs</a:t>
            </a:r>
          </a:p>
          <a:p>
            <a:pPr lvl="1"/>
            <a:r>
              <a:rPr lang="fr-CA" dirty="0" smtClean="0"/>
              <a:t>une communication bidirectionnelle entre l'enseignant et l'apprenant</a:t>
            </a:r>
          </a:p>
          <a:p>
            <a:pPr lvl="1"/>
            <a:r>
              <a:rPr lang="fr-CA" dirty="0" smtClean="0"/>
              <a:t>processus industrialisés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7887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Les </a:t>
            </a:r>
            <a:r>
              <a:rPr lang="fr-CA" dirty="0"/>
              <a:t>«objets d'apprentissage</a:t>
            </a:r>
            <a:r>
              <a:rPr lang="fr-CA" dirty="0" smtClean="0"/>
              <a:t>»</a:t>
            </a:r>
          </a:p>
          <a:p>
            <a:pPr lvl="1"/>
            <a:r>
              <a:rPr lang="fr-CA" dirty="0" smtClean="0"/>
              <a:t>détectable</a:t>
            </a:r>
          </a:p>
          <a:p>
            <a:pPr lvl="1"/>
            <a:r>
              <a:rPr lang="fr-CA" dirty="0"/>
              <a:t>p</a:t>
            </a:r>
            <a:r>
              <a:rPr lang="fr-CA" dirty="0" smtClean="0"/>
              <a:t>artageables</a:t>
            </a:r>
          </a:p>
          <a:p>
            <a:pPr lvl="1"/>
            <a:r>
              <a:rPr lang="fr-CA" dirty="0" smtClean="0"/>
              <a:t>et </a:t>
            </a:r>
            <a:r>
              <a:rPr lang="fr-CA" dirty="0"/>
              <a:t>réutilisables</a:t>
            </a:r>
            <a:endParaRPr lang="fr-CA" dirty="0" smtClean="0"/>
          </a:p>
          <a:p>
            <a:pPr marL="457200" lvl="1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0608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 Référentiels d'objets d'apprentissage:</a:t>
            </a:r>
          </a:p>
          <a:p>
            <a:pPr lvl="1"/>
            <a:r>
              <a:rPr lang="fr-CA" dirty="0" smtClean="0"/>
              <a:t>(MERLOT)</a:t>
            </a:r>
          </a:p>
          <a:p>
            <a:pPr lvl="1"/>
            <a:r>
              <a:rPr lang="fr-CA" dirty="0" smtClean="0"/>
              <a:t>le projet ARIADNE en Europe, </a:t>
            </a:r>
          </a:p>
          <a:p>
            <a:pPr lvl="1"/>
            <a:r>
              <a:rPr lang="fr-CA" dirty="0" smtClean="0"/>
              <a:t>Le dépôt des objets pédagogiques Campus Alberta (CAREO) </a:t>
            </a:r>
          </a:p>
          <a:p>
            <a:pPr lvl="1"/>
            <a:r>
              <a:rPr lang="fr-CA" dirty="0" smtClean="0"/>
              <a:t>Edna Australie (</a:t>
            </a:r>
            <a:r>
              <a:rPr lang="fr-CA" dirty="0" err="1" smtClean="0"/>
              <a:t>Education</a:t>
            </a:r>
            <a:r>
              <a:rPr lang="fr-CA" dirty="0" smtClean="0"/>
              <a:t> Network </a:t>
            </a:r>
            <a:r>
              <a:rPr lang="fr-CA" dirty="0" err="1" smtClean="0"/>
              <a:t>Australia</a:t>
            </a:r>
            <a:r>
              <a:rPr lang="fr-CA" dirty="0" smtClean="0"/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852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 «libre accès», ou «l'accès ouvert</a:t>
            </a:r>
            <a:r>
              <a:rPr lang="fr-CA" dirty="0" smtClean="0"/>
              <a:t>»: un </a:t>
            </a:r>
            <a:r>
              <a:rPr lang="fr-CA" dirty="0"/>
              <a:t>abaissement des barrières à l'accès à ces matériels éducatifs eux-mêmes</a:t>
            </a:r>
            <a:r>
              <a:rPr lang="fr-CA" dirty="0" smtClean="0"/>
              <a:t>.``</a:t>
            </a:r>
            <a:endParaRPr lang="en-CA" dirty="0"/>
          </a:p>
          <a:p>
            <a:r>
              <a:rPr lang="fr-CA" dirty="0"/>
              <a:t>initiatives </a:t>
            </a:r>
            <a:r>
              <a:rPr lang="fr-CA" dirty="0" smtClean="0"/>
              <a:t>dégagé </a:t>
            </a:r>
            <a:r>
              <a:rPr lang="fr-CA" dirty="0"/>
              <a:t>en faveur du libre </a:t>
            </a:r>
            <a:r>
              <a:rPr lang="fr-CA" dirty="0" smtClean="0"/>
              <a:t>accès</a:t>
            </a:r>
          </a:p>
          <a:p>
            <a:pPr lvl="1"/>
            <a:r>
              <a:rPr lang="fr-CA" dirty="0" err="1" smtClean="0"/>
              <a:t>Scholarly</a:t>
            </a:r>
            <a:r>
              <a:rPr lang="fr-CA" dirty="0" smtClean="0"/>
              <a:t> </a:t>
            </a:r>
            <a:r>
              <a:rPr lang="fr-CA" dirty="0" err="1"/>
              <a:t>Publishing</a:t>
            </a:r>
            <a:r>
              <a:rPr lang="fr-CA" dirty="0"/>
              <a:t> and </a:t>
            </a:r>
            <a:r>
              <a:rPr lang="fr-CA" dirty="0" err="1"/>
              <a:t>Academic</a:t>
            </a:r>
            <a:r>
              <a:rPr lang="fr-CA" dirty="0"/>
              <a:t> </a:t>
            </a:r>
            <a:r>
              <a:rPr lang="fr-CA" dirty="0" err="1"/>
              <a:t>Resources</a:t>
            </a:r>
            <a:r>
              <a:rPr lang="fr-CA" dirty="0"/>
              <a:t> Coalition (SPARC</a:t>
            </a:r>
            <a:r>
              <a:rPr lang="fr-CA" dirty="0" smtClean="0"/>
              <a:t>)</a:t>
            </a:r>
          </a:p>
          <a:p>
            <a:pPr lvl="1"/>
            <a:r>
              <a:rPr lang="fr-CA" dirty="0"/>
              <a:t>Budapest Open Access Initiative (BOAI) </a:t>
            </a:r>
            <a:r>
              <a:rPr lang="fr-CA" dirty="0" smtClean="0"/>
              <a:t> BOAI</a:t>
            </a:r>
          </a:p>
          <a:p>
            <a:pPr lvl="1"/>
            <a:r>
              <a:rPr lang="fr-CA" dirty="0" smtClean="0"/>
              <a:t>OAI et </a:t>
            </a:r>
            <a:r>
              <a:rPr lang="fr-CA" dirty="0" err="1" smtClean="0"/>
              <a:t>DSpace</a:t>
            </a:r>
            <a:endParaRPr lang="fr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518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828</Words>
  <Application>Microsoft Office PowerPoint</Application>
  <PresentationFormat>On-screen Show (4:3)</PresentationFormat>
  <Paragraphs>134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L'apprentissage ouvert et les affaires </vt:lpstr>
      <vt:lpstr>Des cours traditionnel</vt:lpstr>
      <vt:lpstr>PowerPoint Presentation</vt:lpstr>
      <vt:lpstr>L'apprentissage distribué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 licences de propriété intellectuelle «libres» et «ouvertes»</vt:lpstr>
      <vt:lpstr>PowerPoint Presentation</vt:lpstr>
      <vt:lpstr>PowerPoint Presentation</vt:lpstr>
      <vt:lpstr>PowerPoint Presentation</vt:lpstr>
      <vt:lpstr>PowerPoint Presentation</vt:lpstr>
      <vt:lpstr>Les problèmes pédagogique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 passif a actif</vt:lpstr>
      <vt:lpstr>PowerPoint Presentation</vt:lpstr>
      <vt:lpstr>PowerPoint Presentation</vt:lpstr>
      <vt:lpstr>De formel à l'informel</vt:lpstr>
      <vt:lpstr>PowerPoint Presentation</vt:lpstr>
      <vt:lpstr>PowerPoint Presentation</vt:lpstr>
      <vt:lpstr>PowerPoint Presentation</vt:lpstr>
      <vt:lpstr>PowerPoint Presentation</vt:lpstr>
      <vt:lpstr>E-Learning 2.0</vt:lpstr>
      <vt:lpstr>PowerPoint Presentation</vt:lpstr>
      <vt:lpstr>PowerPoint Presentation</vt:lpstr>
      <vt:lpstr>PowerPoint Presentation</vt:lpstr>
      <vt:lpstr>Les MOOCs</vt:lpstr>
      <vt:lpstr>PowerPoint Presentation</vt:lpstr>
      <vt:lpstr>PowerPoint Presentation</vt:lpstr>
      <vt:lpstr>Le Modèle MOOC</vt:lpstr>
      <vt:lpstr>PowerPoint Presentation</vt:lpstr>
      <vt:lpstr>PowerPoint Presentation</vt:lpstr>
      <vt:lpstr>Les Lecons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L'apprentissage ouvert et les affaires</dc:title>
  <dc:creator>Stephen Downes</dc:creator>
  <cp:lastModifiedBy>Stephen Downes</cp:lastModifiedBy>
  <cp:revision>14</cp:revision>
  <dcterms:created xsi:type="dcterms:W3CDTF">2012-11-01T13:45:55Z</dcterms:created>
  <dcterms:modified xsi:type="dcterms:W3CDTF">2012-11-01T17:05:31Z</dcterms:modified>
</cp:coreProperties>
</file>