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94" r:id="rId3"/>
    <p:sldId id="271" r:id="rId4"/>
    <p:sldId id="295" r:id="rId5"/>
    <p:sldId id="262" r:id="rId6"/>
    <p:sldId id="260" r:id="rId7"/>
    <p:sldId id="263" r:id="rId8"/>
    <p:sldId id="264" r:id="rId9"/>
    <p:sldId id="296" r:id="rId10"/>
    <p:sldId id="261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CA5CA-FDA5-B449-87D7-B3EA76EC6700}" type="datetimeFigureOut">
              <a:rPr lang="en-US" smtClean="0"/>
              <a:t>2012-10-08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F2217-303C-474C-8034-4FDCDA74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7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9C4D81-990F-E34F-BD87-C4D30A8BC72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BE200-66F7-614A-8BEF-BD73B7A58A55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804A67-9E1A-204E-9F91-87AAFAC80BB1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31B99F-81C7-134A-8B3F-429B20E21C5F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FC6B1-E896-494E-8A0F-4DEF7DC08042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978B01-DEC3-F243-95F9-87100FA35317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9C3E51-2140-E74D-A52F-7EDE7E5F5DCB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0D3BAB-6D79-1243-9B01-174131571EA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25CCD8-5C2E-8149-95BE-960FD8EE8BD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F770E5-DCA5-7549-AAE5-BA5AD005E892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AB0D2-B16D-D148-8EA4-C913C2A48BEA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4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7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7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8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7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5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2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6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9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0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4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57FB-12BC-1449-908B-B0BDCB3B45E6}" type="datetimeFigureOut">
              <a:rPr lang="en-US" smtClean="0"/>
              <a:t>2012-10-07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C2337-7A96-7645-A3D2-9A304F1ED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7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://connect.downes.ca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rrodl.org/index.php/irrodl/article/view/882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hyperlink" Target="http://www.downes.ca/presentation/23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www.youtube.com/watch?v=eW3gMGqcZQ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8avYQ5ZqM0" TargetMode="Externa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scope.bccampus.ca/course/view.php?id=365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obimooc.wikispaces.com/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hyperlink" Target="http://ds106.u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google.com/site/edumooc/" TargetMode="External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hyperlink" Target="http://www.livestream.com/jefflebow/" TargetMode="External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-class.com/" TargetMode="External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hange.mooc.ca" TargetMode="External"/><Relationship Id="rId4" Type="http://schemas.openxmlformats.org/officeDocument/2006/relationships/image" Target="../media/image53.png"/><Relationship Id="rId5" Type="http://schemas.openxmlformats.org/officeDocument/2006/relationships/hyperlink" Target="http://steve-wheeler.blogspot.com/2011/04/running-mooc.html" TargetMode="External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101friends.wordpress.com/2011/01/25/connectivism-new-ways-of-learning-through-connections-cck11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806" y="0"/>
            <a:ext cx="100646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7800" y="485371"/>
            <a:ext cx="6558687" cy="1765756"/>
          </a:xfrm>
          <a:solidFill>
            <a:schemeClr val="accent3">
              <a:lumMod val="60000"/>
              <a:lumOff val="40000"/>
              <a:alpha val="49000"/>
            </a:schemeClr>
          </a:solidFill>
        </p:spPr>
        <p:txBody>
          <a:bodyPr/>
          <a:lstStyle/>
          <a:p>
            <a:r>
              <a:rPr lang="en-US" dirty="0" smtClean="0"/>
              <a:t>The Connective Learning Environment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37800" y="4762500"/>
            <a:ext cx="4949287" cy="1752600"/>
          </a:xfrm>
          <a:solidFill>
            <a:srgbClr val="C3D69B">
              <a:alpha val="35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Stephen Downes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Tele-Task Symposium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Potsdam, October 8,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8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5635"/>
            <a:ext cx="8609805" cy="540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350" y="432909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Structure of a MOOC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726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6942"/>
            <a:ext cx="7849788" cy="5808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4657" y="591643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Course Design Principle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389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5459988" cy="2572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53" y="3108951"/>
            <a:ext cx="4655882" cy="304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6" y="4161260"/>
            <a:ext cx="2646535" cy="1994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4657" y="591643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Feed Harvesting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7249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8712"/>
            <a:ext cx="3355219" cy="4121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31" y="2785512"/>
            <a:ext cx="5319719" cy="3474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24657" y="591643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Viewing and Posting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66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38" y="1140795"/>
            <a:ext cx="5440580" cy="4872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018" y="1870513"/>
            <a:ext cx="3360140" cy="4597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4657" y="591643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Mixing and Publishing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3867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94" y="1417638"/>
            <a:ext cx="8002521" cy="4977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5304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Course Content Network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699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424"/>
            <a:ext cx="8304940" cy="5544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7150" y="709752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Unstable Networks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6373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547511"/>
            <a:ext cx="7631141" cy="4792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6556" y="709752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Unstable Networks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1045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853185"/>
            <a:ext cx="8801100" cy="561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8957" y="499242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</a:t>
            </a:r>
            <a:r>
              <a:rPr lang="en-US" sz="4000" dirty="0" smtClean="0"/>
              <a:t>table Networks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7178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205" y="1904800"/>
            <a:ext cx="5571795" cy="420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9" y="1540569"/>
            <a:ext cx="3580503" cy="4816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939" y="52228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Semantic Principle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880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73100"/>
            <a:ext cx="7315200" cy="551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657" y="925979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Rethinking the Learner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167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267368" y="2989936"/>
            <a:ext cx="1984231" cy="14420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67369" y="2989936"/>
            <a:ext cx="1984230" cy="14420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1925948"/>
            <a:ext cx="3135085" cy="107721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Factors affecting epistemic states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199" y="4431985"/>
            <a:ext cx="3259927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Capacity to act on epistemic states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1599" y="1767190"/>
            <a:ext cx="3465790" cy="156966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Scope and range of autonomous behaviour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2825" y="4431985"/>
            <a:ext cx="3934564" cy="107721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Effects of autonomous behaviour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457200" y="5820173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A Model of Autonomy</a:t>
            </a:r>
          </a:p>
          <a:p>
            <a:r>
              <a:rPr lang="en-US" sz="1100" dirty="0" smtClean="0"/>
              <a:t>Stephen Downes</a:t>
            </a:r>
          </a:p>
          <a:p>
            <a:r>
              <a:rPr lang="pl-PL" sz="1100" dirty="0" smtClean="0"/>
              <a:t>http://</a:t>
            </a:r>
            <a:r>
              <a:rPr lang="pl-PL" sz="1100" dirty="0" err="1" smtClean="0"/>
              <a:t>www.downes.ca</a:t>
            </a:r>
            <a:r>
              <a:rPr lang="pl-PL" sz="1100" dirty="0" smtClean="0"/>
              <a:t>/post/54222</a:t>
            </a:r>
            <a:endParaRPr lang="en-US" sz="11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59833" y="1417638"/>
            <a:ext cx="2732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21321"/>
                </a:solidFill>
                <a:latin typeface="Chalkduster"/>
                <a:cs typeface="Chalkduster"/>
              </a:rPr>
              <a:t>Experience</a:t>
            </a:r>
            <a:endParaRPr lang="en-US" sz="2800" dirty="0">
              <a:solidFill>
                <a:srgbClr val="B21321"/>
              </a:solidFill>
              <a:latin typeface="Chalkduster"/>
              <a:cs typeface="Chalkdust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917" y="3908765"/>
            <a:ext cx="3035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B21321"/>
                </a:solidFill>
                <a:latin typeface="Chalkduster"/>
                <a:cs typeface="Chalkduster"/>
              </a:rPr>
              <a:t>Empowerment</a:t>
            </a:r>
            <a:endParaRPr lang="en-US" sz="2800" dirty="0">
              <a:solidFill>
                <a:srgbClr val="B21321"/>
              </a:solidFill>
              <a:latin typeface="Chalkduster"/>
              <a:cs typeface="Chalkdust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9235" y="3447100"/>
            <a:ext cx="2308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B21321"/>
                </a:solidFill>
                <a:latin typeface="Chalkduster"/>
                <a:cs typeface="Chalkduster"/>
              </a:rPr>
              <a:t>Engagement</a:t>
            </a:r>
            <a:endParaRPr lang="en-US" sz="2400" dirty="0">
              <a:solidFill>
                <a:srgbClr val="B21321"/>
              </a:solidFill>
              <a:latin typeface="Chalkduster"/>
              <a:cs typeface="Chalkdust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6686" y="5558563"/>
            <a:ext cx="1430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B21321"/>
                </a:solidFill>
                <a:latin typeface="Chalkduster"/>
                <a:cs typeface="Chalkduster"/>
              </a:rPr>
              <a:t>Effect</a:t>
            </a:r>
            <a:endParaRPr lang="en-US" sz="2800" dirty="0">
              <a:solidFill>
                <a:srgbClr val="B21321"/>
              </a:solidFill>
              <a:latin typeface="Chalkduster"/>
              <a:cs typeface="Chalkdust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8939" y="52228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4-factor Model of Autonomy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9073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89482" y="4616438"/>
            <a:ext cx="8392472" cy="108560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90"/>
                </a:solidFill>
              </a:rPr>
              <a:t>While at the same time emphasizing the personal, maximize effect range and impact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Connectivist courses support massive participation and growing impactful engagement in community</a:t>
            </a:r>
          </a:p>
        </p:txBody>
      </p:sp>
      <p:pic>
        <p:nvPicPr>
          <p:cNvPr id="3" name="Picture 2" descr="Screen shot 2011-10-21 at 3.3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53" y="1250938"/>
            <a:ext cx="5715000" cy="3365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939" y="52228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Connectivism and Effect (1)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247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4228754"/>
            <a:ext cx="8392472" cy="108560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90"/>
                </a:solidFill>
              </a:rPr>
              <a:t>Recognize and support the potential for improvements both social and personal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The impact of connectivist courses is measured by one’s engagement and improvement in the wider knowledge community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947" y="1189135"/>
            <a:ext cx="4765841" cy="31549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939" y="52228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Connectivism and Effect (2)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03488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1295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>
                <a:solidFill>
                  <a:srgbClr val="AB0000"/>
                </a:solidFill>
                <a:latin typeface="Calibri" charset="0"/>
              </a:rPr>
              <a:t>	There are not specific bits of knowledge or competencies, but rather, personal capacities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533400" y="3962400"/>
            <a:ext cx="403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We recognize this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4724400" y="47244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By perfomance in this</a:t>
            </a:r>
          </a:p>
        </p:txBody>
      </p:sp>
      <p:sp>
        <p:nvSpPr>
          <p:cNvPr id="36872" name="TextBox 7"/>
          <p:cNvSpPr txBox="1">
            <a:spLocks noChangeArrowheads="1"/>
          </p:cNvSpPr>
          <p:nvPr/>
        </p:nvSpPr>
        <p:spPr bwMode="auto">
          <a:xfrm>
            <a:off x="6477000" y="632460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4F6228"/>
                </a:solidFill>
              </a:rPr>
              <a:t>(more on this later)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939" y="52228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Learning Outcomes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535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2010: Stephen Downes, Rita Kop</a:t>
            </a:r>
            <a:br>
              <a:rPr lang="en-US" dirty="0">
                <a:solidFill>
                  <a:srgbClr val="800000"/>
                </a:solidFill>
                <a:cs typeface="Chalkduster" charset="0"/>
              </a:rPr>
            </a:br>
            <a:r>
              <a:rPr lang="en-US" dirty="0">
                <a:solidFill>
                  <a:srgbClr val="800000"/>
                </a:solidFill>
                <a:cs typeface="Chalkduster" charset="0"/>
              </a:rPr>
              <a:t>Critical Literacies &amp; PLENK 2010</a:t>
            </a:r>
          </a:p>
        </p:txBody>
      </p:sp>
      <p:pic>
        <p:nvPicPr>
          <p:cNvPr id="40962" name="Picture 4" descr="Screen shot 2011-09-04 at 11.5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730375"/>
            <a:ext cx="6746875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1412875" y="5751513"/>
            <a:ext cx="711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PLENK 2010 involved a significant research effort</a:t>
            </a:r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412875" y="6234113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s-IS">
                <a:hlinkClick r:id="rId3"/>
              </a:rPr>
              <a:t>http://connect.downes.ca/</a:t>
            </a:r>
            <a:r>
              <a:rPr lang="is-IS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1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PLENK Analytics</a:t>
            </a:r>
          </a:p>
        </p:txBody>
      </p:sp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1412875" y="5751513"/>
            <a:ext cx="711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Supporting ongoing MOOC participation</a:t>
            </a:r>
          </a:p>
        </p:txBody>
      </p:sp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1412875" y="6234113"/>
            <a:ext cx="548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2"/>
              </a:rPr>
              <a:t>http://www.irrodl.org/index.php/irrodl/article/view/882</a:t>
            </a:r>
            <a:r>
              <a:rPr lang="pl-PL"/>
              <a:t> </a:t>
            </a:r>
            <a:r>
              <a:rPr lang="is-IS"/>
              <a:t> </a:t>
            </a:r>
            <a:endParaRPr lang="en-US"/>
          </a:p>
        </p:txBody>
      </p:sp>
      <p:pic>
        <p:nvPicPr>
          <p:cNvPr id="419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803400"/>
            <a:ext cx="6732588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200400"/>
            <a:ext cx="135572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1"/>
          <p:cNvSpPr txBox="1">
            <a:spLocks noChangeArrowheads="1"/>
          </p:cNvSpPr>
          <p:nvPr/>
        </p:nvSpPr>
        <p:spPr bwMode="auto">
          <a:xfrm>
            <a:off x="496888" y="4838700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Rita Kop</a:t>
            </a:r>
          </a:p>
        </p:txBody>
      </p:sp>
    </p:spTree>
    <p:extLst>
      <p:ext uri="{BB962C8B-B14F-4D97-AF65-F5344CB8AC3E}">
        <p14:creationId xmlns:p14="http://schemas.microsoft.com/office/powerpoint/2010/main" val="3010209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Critical Literacies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492125" y="5254625"/>
            <a:ext cx="7175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Understanding how we use artifacts to </a:t>
            </a:r>
            <a:r>
              <a:rPr lang="en-US" sz="2800" i="1">
                <a:solidFill>
                  <a:srgbClr val="800000"/>
                </a:solidFill>
                <a:latin typeface="Chalkboard" charset="0"/>
                <a:cs typeface="Chalkboard" charset="0"/>
              </a:rPr>
              <a:t>communicate</a:t>
            </a:r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 in online and other learning networks</a:t>
            </a:r>
          </a:p>
        </p:txBody>
      </p:sp>
      <p:pic>
        <p:nvPicPr>
          <p:cNvPr id="44035" name="Picture 5" descr="Screen shot 2011-09-05 at 12.17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536700"/>
            <a:ext cx="58737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Screen shot 2011-09-05 at 12.1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635250"/>
            <a:ext cx="31750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4722813" y="6270625"/>
            <a:ext cx="396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5"/>
              </a:rPr>
              <a:t>http://www.downes.ca/presentation/232</a:t>
            </a:r>
            <a:r>
              <a:rPr lang="pl-PL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6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2011: Year of the MOOC</a:t>
            </a:r>
          </a:p>
        </p:txBody>
      </p:sp>
      <p:pic>
        <p:nvPicPr>
          <p:cNvPr id="45058" name="Picture 4" descr="Screen shot 2011-09-05 at 12.22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609725"/>
            <a:ext cx="7112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222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68300" y="381000"/>
            <a:ext cx="8775700" cy="123825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800000"/>
                </a:solidFill>
                <a:cs typeface="Chalkduster" charset="0"/>
              </a:rPr>
              <a:t>Connectivism &amp; Connective Knowledge</a:t>
            </a:r>
          </a:p>
        </p:txBody>
      </p:sp>
      <p:pic>
        <p:nvPicPr>
          <p:cNvPr id="46082" name="Picture 5" descr="Screen shot 2011-09-05 at 12.28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619250"/>
            <a:ext cx="72771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1133475" y="639603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>
                <a:hlinkClick r:id="rId4"/>
              </a:rPr>
              <a:t>http://www.youtube.com/watch?v=eW3gMGqcZQc</a:t>
            </a:r>
            <a:r>
              <a:rPr lang="pl-PL"/>
              <a:t> </a:t>
            </a:r>
            <a:endParaRPr lang="en-US"/>
          </a:p>
        </p:txBody>
      </p:sp>
      <p:sp>
        <p:nvSpPr>
          <p:cNvPr id="46084" name="TextBox 10"/>
          <p:cNvSpPr txBox="1">
            <a:spLocks noChangeArrowheads="1"/>
          </p:cNvSpPr>
          <p:nvPr/>
        </p:nvSpPr>
        <p:spPr bwMode="auto">
          <a:xfrm>
            <a:off x="1022350" y="5832475"/>
            <a:ext cx="6613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CCK11: How to Learn in a MOOC</a:t>
            </a:r>
          </a:p>
        </p:txBody>
      </p:sp>
    </p:spTree>
    <p:extLst>
      <p:ext uri="{BB962C8B-B14F-4D97-AF65-F5344CB8AC3E}">
        <p14:creationId xmlns:p14="http://schemas.microsoft.com/office/powerpoint/2010/main" val="287890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How to be Successful in a MOOC</a:t>
            </a:r>
          </a:p>
        </p:txBody>
      </p:sp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1022350" y="58420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>
                <a:hlinkClick r:id="rId3"/>
              </a:rPr>
              <a:t>http://www.youtube.com/watch?v=r8avYQ5ZqM0</a:t>
            </a:r>
            <a:r>
              <a:rPr lang="pl-PL"/>
              <a:t>  </a:t>
            </a:r>
            <a:endParaRPr lang="en-US"/>
          </a:p>
        </p:txBody>
      </p:sp>
      <p:pic>
        <p:nvPicPr>
          <p:cNvPr id="47107" name="Picture 2" descr="Screen shot 2011-09-05 at 12.39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554163"/>
            <a:ext cx="67500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7657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6927850" y="4737100"/>
            <a:ext cx="212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Dave Cormier</a:t>
            </a:r>
          </a:p>
        </p:txBody>
      </p:sp>
    </p:spTree>
    <p:extLst>
      <p:ext uri="{BB962C8B-B14F-4D97-AF65-F5344CB8AC3E}">
        <p14:creationId xmlns:p14="http://schemas.microsoft.com/office/powerpoint/2010/main" val="159428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820" y="4870604"/>
            <a:ext cx="5654143" cy="1987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63" y="1313731"/>
            <a:ext cx="4482330" cy="3589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24657" y="70952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How People Learn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6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Learning Analytics</a:t>
            </a:r>
          </a:p>
        </p:txBody>
      </p:sp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1022350" y="62118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http://scope.bccampus.ca/course/view.php?id=365</a:t>
            </a:r>
            <a:r>
              <a:rPr lang="en-US"/>
              <a:t> </a:t>
            </a:r>
            <a:r>
              <a:rPr lang="pl-PL"/>
              <a:t> </a:t>
            </a:r>
            <a:endParaRPr lang="en-US"/>
          </a:p>
        </p:txBody>
      </p:sp>
      <p:sp>
        <p:nvSpPr>
          <p:cNvPr id="48131" name="TextBox 10"/>
          <p:cNvSpPr txBox="1">
            <a:spLocks noChangeArrowheads="1"/>
          </p:cNvSpPr>
          <p:nvPr/>
        </p:nvSpPr>
        <p:spPr bwMode="auto">
          <a:xfrm>
            <a:off x="1022350" y="5570538"/>
            <a:ext cx="7662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LAK11: How to measure success in a MOOC</a:t>
            </a:r>
          </a:p>
        </p:txBody>
      </p:sp>
      <p:pic>
        <p:nvPicPr>
          <p:cNvPr id="4813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557338"/>
            <a:ext cx="6350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124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800000"/>
                </a:solidFill>
                <a:cs typeface="Chalkduster" charset="0"/>
              </a:rPr>
              <a:t>MobiMOOC</a:t>
            </a:r>
            <a:endParaRPr lang="en-US" dirty="0">
              <a:solidFill>
                <a:srgbClr val="800000"/>
              </a:solidFill>
              <a:cs typeface="Chalkduster" charset="0"/>
            </a:endParaRPr>
          </a:p>
        </p:txBody>
      </p:sp>
      <p:sp>
        <p:nvSpPr>
          <p:cNvPr id="49154" name="Rectangle 6"/>
          <p:cNvSpPr>
            <a:spLocks noChangeArrowheads="1"/>
          </p:cNvSpPr>
          <p:nvPr/>
        </p:nvSpPr>
        <p:spPr bwMode="auto">
          <a:xfrm>
            <a:off x="742950" y="586263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http://mobimooc.wikispaces.com/</a:t>
            </a:r>
            <a:r>
              <a:rPr lang="en-US"/>
              <a:t> </a:t>
            </a:r>
            <a:r>
              <a:rPr lang="pl-PL"/>
              <a:t> </a:t>
            </a:r>
            <a:endParaRPr lang="en-US"/>
          </a:p>
        </p:txBody>
      </p:sp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635000" y="5308600"/>
            <a:ext cx="7662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Supporting Mobile Learning Technology</a:t>
            </a:r>
          </a:p>
        </p:txBody>
      </p:sp>
      <p:pic>
        <p:nvPicPr>
          <p:cNvPr id="491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730375"/>
            <a:ext cx="69659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30375"/>
            <a:ext cx="1270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4"/>
          <p:cNvSpPr txBox="1">
            <a:spLocks noChangeArrowheads="1"/>
          </p:cNvSpPr>
          <p:nvPr/>
        </p:nvSpPr>
        <p:spPr bwMode="auto">
          <a:xfrm>
            <a:off x="7278688" y="3492500"/>
            <a:ext cx="1406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Inge de Waard</a:t>
            </a:r>
          </a:p>
        </p:txBody>
      </p:sp>
    </p:spTree>
    <p:extLst>
      <p:ext uri="{BB962C8B-B14F-4D97-AF65-F5344CB8AC3E}">
        <p14:creationId xmlns:p14="http://schemas.microsoft.com/office/powerpoint/2010/main" val="452812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The madness and mayhem of DS106</a:t>
            </a:r>
          </a:p>
        </p:txBody>
      </p:sp>
      <p:sp>
        <p:nvSpPr>
          <p:cNvPr id="50178" name="TextBox 10"/>
          <p:cNvSpPr txBox="1">
            <a:spLocks noChangeArrowheads="1"/>
          </p:cNvSpPr>
          <p:nvPr/>
        </p:nvSpPr>
        <p:spPr bwMode="auto">
          <a:xfrm>
            <a:off x="368300" y="4914900"/>
            <a:ext cx="76628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DS = Digital Storytelling</a:t>
            </a:r>
          </a:p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DS106 redefined activities and participation </a:t>
            </a:r>
          </a:p>
        </p:txBody>
      </p:sp>
      <p:pic>
        <p:nvPicPr>
          <p:cNvPr id="501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6500"/>
            <a:ext cx="494506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730375"/>
            <a:ext cx="14827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3213100"/>
            <a:ext cx="18161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641475"/>
            <a:ext cx="2146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7024688" y="4554538"/>
            <a:ext cx="211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Jim Groom</a:t>
            </a:r>
          </a:p>
        </p:txBody>
      </p:sp>
      <p:sp>
        <p:nvSpPr>
          <p:cNvPr id="50184" name="Rectangle 12"/>
          <p:cNvSpPr>
            <a:spLocks noChangeArrowheads="1"/>
          </p:cNvSpPr>
          <p:nvPr/>
        </p:nvSpPr>
        <p:spPr bwMode="auto">
          <a:xfrm>
            <a:off x="368300" y="5875338"/>
            <a:ext cx="1743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7"/>
              </a:rPr>
              <a:t>http://ds106.us/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320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800000"/>
                </a:solidFill>
                <a:cs typeface="Chalkduster" charset="0"/>
              </a:rPr>
              <a:t>eduMOOC</a:t>
            </a:r>
            <a:endParaRPr lang="en-US" dirty="0">
              <a:solidFill>
                <a:srgbClr val="800000"/>
              </a:solidFill>
              <a:cs typeface="Chalkduster" charset="0"/>
            </a:endParaRPr>
          </a:p>
        </p:txBody>
      </p:sp>
      <p:sp>
        <p:nvSpPr>
          <p:cNvPr id="51202" name="TextBox 10"/>
          <p:cNvSpPr txBox="1">
            <a:spLocks noChangeArrowheads="1"/>
          </p:cNvSpPr>
          <p:nvPr/>
        </p:nvSpPr>
        <p:spPr bwMode="auto">
          <a:xfrm>
            <a:off x="368300" y="5176838"/>
            <a:ext cx="7950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Large, well publicized, but not very interactive</a:t>
            </a:r>
          </a:p>
        </p:txBody>
      </p:sp>
      <p:sp>
        <p:nvSpPr>
          <p:cNvPr id="51203" name="Rectangle 12"/>
          <p:cNvSpPr>
            <a:spLocks noChangeArrowheads="1"/>
          </p:cNvSpPr>
          <p:nvPr/>
        </p:nvSpPr>
        <p:spPr bwMode="auto">
          <a:xfrm>
            <a:off x="368300" y="5875338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>
                <a:hlinkClick r:id="rId3"/>
              </a:rPr>
              <a:t>http://sites.google.com/site/edumooc/</a:t>
            </a:r>
            <a:r>
              <a:rPr lang="nl-NL"/>
              <a:t> </a:t>
            </a:r>
            <a:r>
              <a:rPr lang="en-US"/>
              <a:t> </a:t>
            </a:r>
          </a:p>
        </p:txBody>
      </p:sp>
      <p:pic>
        <p:nvPicPr>
          <p:cNvPr id="51204" name="Picture 4" descr="Screen shot 2011-09-05 at 1.00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214438"/>
            <a:ext cx="790575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381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800000"/>
                </a:solidFill>
                <a:cs typeface="Chalkduster" charset="0"/>
              </a:rPr>
              <a:t>eduMOOC</a:t>
            </a:r>
            <a:r>
              <a:rPr lang="en-US" dirty="0">
                <a:solidFill>
                  <a:srgbClr val="800000"/>
                </a:solidFill>
                <a:cs typeface="Chalkduster" charset="0"/>
              </a:rPr>
              <a:t> underground</a:t>
            </a:r>
          </a:p>
        </p:txBody>
      </p:sp>
      <p:sp>
        <p:nvSpPr>
          <p:cNvPr id="52226" name="TextBox 10"/>
          <p:cNvSpPr txBox="1">
            <a:spLocks noChangeArrowheads="1"/>
          </p:cNvSpPr>
          <p:nvPr/>
        </p:nvSpPr>
        <p:spPr bwMode="auto">
          <a:xfrm>
            <a:off x="257175" y="5303838"/>
            <a:ext cx="79486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Jeff Lebow, Google+ hangout, and Livestream:</a:t>
            </a:r>
          </a:p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Taking something ordinary, and making it something special – YOU make the MOOC</a:t>
            </a:r>
          </a:p>
        </p:txBody>
      </p:sp>
      <p:pic>
        <p:nvPicPr>
          <p:cNvPr id="52227" name="Picture 2" descr="Screen shot 2011-09-05 at 1.0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69975"/>
            <a:ext cx="68516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368300" y="6503988"/>
            <a:ext cx="3740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4"/>
              </a:rPr>
              <a:t>http://www.livestream.com/jefflebow/</a:t>
            </a:r>
            <a:r>
              <a:rPr lang="pl-PL"/>
              <a:t> </a:t>
            </a:r>
            <a:endParaRPr lang="en-US"/>
          </a:p>
        </p:txBody>
      </p:sp>
      <p:pic>
        <p:nvPicPr>
          <p:cNvPr id="5222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20574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7453313" y="3816350"/>
            <a:ext cx="1325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Jeff Lebow</a:t>
            </a:r>
          </a:p>
        </p:txBody>
      </p:sp>
    </p:spTree>
    <p:extLst>
      <p:ext uri="{BB962C8B-B14F-4D97-AF65-F5344CB8AC3E}">
        <p14:creationId xmlns:p14="http://schemas.microsoft.com/office/powerpoint/2010/main" val="3447182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AI-Class: Redefining Massive</a:t>
            </a:r>
          </a:p>
        </p:txBody>
      </p:sp>
      <p:sp>
        <p:nvSpPr>
          <p:cNvPr id="53250" name="TextBox 10"/>
          <p:cNvSpPr txBox="1">
            <a:spLocks noChangeArrowheads="1"/>
          </p:cNvSpPr>
          <p:nvPr/>
        </p:nvSpPr>
        <p:spPr bwMode="auto">
          <a:xfrm>
            <a:off x="257175" y="5303838"/>
            <a:ext cx="7948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More than 100,000 people signed up for pre-registration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57175" y="6319838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3"/>
              </a:rPr>
              <a:t>http://www.ai-class.com/</a:t>
            </a:r>
            <a:r>
              <a:rPr lang="pl-PL"/>
              <a:t>  </a:t>
            </a:r>
            <a:endParaRPr lang="en-US"/>
          </a:p>
        </p:txBody>
      </p:sp>
      <p:pic>
        <p:nvPicPr>
          <p:cNvPr id="53252" name="Picture 7" descr="Screen shot 2011-09-05 at 1.08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9144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479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890838" y="0"/>
            <a:ext cx="5856287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Change 2011</a:t>
            </a:r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606425" y="6319838"/>
            <a:ext cx="228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3"/>
              </a:rPr>
              <a:t>http://change.mooc.ca</a:t>
            </a:r>
            <a:r>
              <a:rPr lang="pl-PL"/>
              <a:t>   </a:t>
            </a:r>
            <a:endParaRPr lang="en-US"/>
          </a:p>
        </p:txBody>
      </p:sp>
      <p:pic>
        <p:nvPicPr>
          <p:cNvPr id="5427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095375"/>
            <a:ext cx="60896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1101725" y="5214938"/>
            <a:ext cx="6089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Downes, Cormier and Siemens try again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06425" y="5949950"/>
            <a:ext cx="749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Image: </a:t>
            </a:r>
            <a:r>
              <a:rPr lang="en-US">
                <a:hlinkClick r:id="rId5"/>
              </a:rPr>
              <a:t>http://steve-wheeler.blogspot.com/2011/04/running-mooc.html</a:t>
            </a:r>
            <a:r>
              <a:rPr lang="en-US"/>
              <a:t> </a:t>
            </a:r>
          </a:p>
        </p:txBody>
      </p:sp>
      <p:pic>
        <p:nvPicPr>
          <p:cNvPr id="54278" name="Picture 6" descr="Screen shot 2011-09-05 at 1.14.2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73063"/>
            <a:ext cx="2438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79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100138" y="5487988"/>
            <a:ext cx="7313612" cy="101758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800000"/>
                </a:solidFill>
                <a:cs typeface="Chalkduster" charset="0"/>
              </a:rPr>
              <a:t>Stephen Downes</a:t>
            </a:r>
            <a:br>
              <a:rPr lang="en-US" dirty="0">
                <a:solidFill>
                  <a:srgbClr val="800000"/>
                </a:solidFill>
                <a:cs typeface="Chalkduster" charset="0"/>
              </a:rPr>
            </a:br>
            <a:r>
              <a:rPr lang="en-US" dirty="0">
                <a:solidFill>
                  <a:srgbClr val="800000"/>
                </a:solidFill>
                <a:cs typeface="Chalkduster" charset="0"/>
              </a:rPr>
              <a:t>http://</a:t>
            </a:r>
            <a:r>
              <a:rPr lang="en-US" dirty="0" err="1">
                <a:solidFill>
                  <a:srgbClr val="800000"/>
                </a:solidFill>
                <a:cs typeface="Chalkduster" charset="0"/>
              </a:rPr>
              <a:t>www.downes.ca</a:t>
            </a:r>
            <a:endParaRPr lang="en-US" dirty="0">
              <a:solidFill>
                <a:srgbClr val="800000"/>
              </a:solidFill>
              <a:cs typeface="Chalkduster" charset="0"/>
            </a:endParaRPr>
          </a:p>
        </p:txBody>
      </p:sp>
      <p:pic>
        <p:nvPicPr>
          <p:cNvPr id="62466" name="Picture 2" descr="Screen shot 2011-09-05 at 1.3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04"/>
            <a:ext cx="9144000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23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24657" y="70952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 First MOOC: CCK08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74" y="1417410"/>
            <a:ext cx="6343719" cy="47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3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93" y="655950"/>
            <a:ext cx="7486892" cy="5639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993" y="6459468"/>
            <a:ext cx="67190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 smtClean="0">
                <a:hlinkClick r:id="rId3"/>
              </a:rPr>
              <a:t>http://101friends.wordpress.com/2011/01/25/connectivism-new-ways-of-learning-through-connections-cck11/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524657" y="453926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How to Participate in CCK08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154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34938"/>
            <a:ext cx="8293100" cy="4940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909109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MOOC Design Logic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1272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73558"/>
            <a:ext cx="8300306" cy="5561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350" y="432909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Structure of Knowledge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020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14 at 5.12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0" y="798442"/>
            <a:ext cx="7963715" cy="561523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1-11-14 at 5.07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7" y="3606058"/>
            <a:ext cx="2311400" cy="23241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1-11-14 at 5.0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10" y="2123684"/>
            <a:ext cx="4905398" cy="358337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1-11-14 at 5.14.3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18" y="631867"/>
            <a:ext cx="2432190" cy="128763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745447" y="5927229"/>
            <a:ext cx="5824448" cy="646331"/>
          </a:xfrm>
          <a:prstGeom prst="rect">
            <a:avLst/>
          </a:prstGeom>
          <a:solidFill>
            <a:schemeClr val="accent5">
              <a:lumMod val="60000"/>
              <a:lumOff val="40000"/>
              <a:alpha val="91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l-PL" sz="3600" dirty="0"/>
              <a:t>http://</a:t>
            </a:r>
            <a:r>
              <a:rPr lang="pl-PL" sz="3600" dirty="0" err="1"/>
              <a:t>grsshopper.downes.ca</a:t>
            </a:r>
            <a:r>
              <a:rPr lang="pl-PL" sz="3600" dirty="0"/>
              <a:t>/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213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19" y="5671108"/>
            <a:ext cx="8229600" cy="67822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Learning the lecture recording make for horrible radio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24657" y="709524"/>
            <a:ext cx="616214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Ed Radio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88" y="1765747"/>
            <a:ext cx="5579480" cy="37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0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541</Words>
  <Application>Microsoft Macintosh PowerPoint</Application>
  <PresentationFormat>On-screen Show (4:3)</PresentationFormat>
  <Paragraphs>103</Paragraphs>
  <Slides>37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Connective Learning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2010: Stephen Downes, Rita Kop Critical Literacies &amp; PLENK 2010</vt:lpstr>
      <vt:lpstr>PLENK Analytics</vt:lpstr>
      <vt:lpstr>Critical Literacies</vt:lpstr>
      <vt:lpstr>2011: Year of the MOOC</vt:lpstr>
      <vt:lpstr>Connectivism &amp; Connective Knowledge</vt:lpstr>
      <vt:lpstr>How to be Successful in a MOOC</vt:lpstr>
      <vt:lpstr>Learning Analytics</vt:lpstr>
      <vt:lpstr>MobiMOOC</vt:lpstr>
      <vt:lpstr>The madness and mayhem of DS106</vt:lpstr>
      <vt:lpstr>eduMOOC</vt:lpstr>
      <vt:lpstr>eduMOOC underground</vt:lpstr>
      <vt:lpstr>AI-Class: Redefining Massive</vt:lpstr>
      <vt:lpstr>Change 2011</vt:lpstr>
      <vt:lpstr>Stephen Downes http://www.downes.ca</vt:lpstr>
    </vt:vector>
  </TitlesOfParts>
  <Company>National Research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Connective Learning Environment</dc:title>
  <dc:creator>Stephen  Downes</dc:creator>
  <cp:lastModifiedBy>Stephen  Downes</cp:lastModifiedBy>
  <cp:revision>17</cp:revision>
  <dcterms:created xsi:type="dcterms:W3CDTF">2012-10-07T06:14:15Z</dcterms:created>
  <dcterms:modified xsi:type="dcterms:W3CDTF">2012-10-08T12:40:11Z</dcterms:modified>
</cp:coreProperties>
</file>