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7" d="100"/>
          <a:sy n="117" d="100"/>
        </p:scale>
        <p:origin x="-259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F21EF-A161-4FA2-995F-EBC7F503177E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68560-F318-4CB0-9D75-CD8F14AED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509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F21EF-A161-4FA2-995F-EBC7F503177E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68560-F318-4CB0-9D75-CD8F14AED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386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F21EF-A161-4FA2-995F-EBC7F503177E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68560-F318-4CB0-9D75-CD8F14AED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541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F21EF-A161-4FA2-995F-EBC7F503177E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68560-F318-4CB0-9D75-CD8F14AED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943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F21EF-A161-4FA2-995F-EBC7F503177E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68560-F318-4CB0-9D75-CD8F14AED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464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F21EF-A161-4FA2-995F-EBC7F503177E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68560-F318-4CB0-9D75-CD8F14AED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465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F21EF-A161-4FA2-995F-EBC7F503177E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68560-F318-4CB0-9D75-CD8F14AED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926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F21EF-A161-4FA2-995F-EBC7F503177E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68560-F318-4CB0-9D75-CD8F14AED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398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F21EF-A161-4FA2-995F-EBC7F503177E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68560-F318-4CB0-9D75-CD8F14AED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068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F21EF-A161-4FA2-995F-EBC7F503177E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68560-F318-4CB0-9D75-CD8F14AED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854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F21EF-A161-4FA2-995F-EBC7F503177E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68560-F318-4CB0-9D75-CD8F14AED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660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2F21EF-A161-4FA2-995F-EBC7F503177E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968560-F318-4CB0-9D75-CD8F14AED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16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jpeg"/><Relationship Id="rId18" Type="http://schemas.openxmlformats.org/officeDocument/2006/relationships/image" Target="../media/image19.jpeg"/><Relationship Id="rId3" Type="http://schemas.openxmlformats.org/officeDocument/2006/relationships/image" Target="../media/image5.png"/><Relationship Id="rId7" Type="http://schemas.openxmlformats.org/officeDocument/2006/relationships/image" Target="../media/image8.png"/><Relationship Id="rId12" Type="http://schemas.openxmlformats.org/officeDocument/2006/relationships/image" Target="../media/image13.jpeg"/><Relationship Id="rId17" Type="http://schemas.openxmlformats.org/officeDocument/2006/relationships/image" Target="../media/image18.png"/><Relationship Id="rId2" Type="http://schemas.openxmlformats.org/officeDocument/2006/relationships/image" Target="../media/image3.png"/><Relationship Id="rId16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jpeg"/><Relationship Id="rId5" Type="http://schemas.openxmlformats.org/officeDocument/2006/relationships/image" Target="../media/image4.png"/><Relationship Id="rId15" Type="http://schemas.openxmlformats.org/officeDocument/2006/relationships/image" Target="../media/image16.png"/><Relationship Id="rId10" Type="http://schemas.openxmlformats.org/officeDocument/2006/relationships/image" Target="../media/image11.png"/><Relationship Id="rId4" Type="http://schemas.openxmlformats.org/officeDocument/2006/relationships/image" Target="../media/image6.png"/><Relationship Id="rId9" Type="http://schemas.openxmlformats.org/officeDocument/2006/relationships/image" Target="../media/image10.png"/><Relationship Id="rId14" Type="http://schemas.openxmlformats.org/officeDocument/2006/relationships/image" Target="../media/image15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miley Face 3"/>
          <p:cNvSpPr/>
          <p:nvPr/>
        </p:nvSpPr>
        <p:spPr>
          <a:xfrm>
            <a:off x="831669" y="3505200"/>
            <a:ext cx="2209800" cy="2133600"/>
          </a:xfrm>
          <a:prstGeom prst="smileyFac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2209800"/>
            <a:ext cx="7772400" cy="1069975"/>
          </a:xfrm>
        </p:spPr>
        <p:txBody>
          <a:bodyPr/>
          <a:lstStyle/>
          <a:p>
            <a:r>
              <a:rPr lang="en-US" dirty="0" smtClean="0"/>
              <a:t>MOOC Online Support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417423"/>
            <a:ext cx="6400800" cy="1295400"/>
          </a:xfrm>
        </p:spPr>
        <p:txBody>
          <a:bodyPr/>
          <a:lstStyle/>
          <a:p>
            <a:pPr algn="r"/>
            <a:r>
              <a:rPr lang="en-US" dirty="0" smtClean="0"/>
              <a:t>Stephen Downes</a:t>
            </a:r>
          </a:p>
          <a:p>
            <a:pPr algn="r"/>
            <a:r>
              <a:rPr lang="en-US" dirty="0" smtClean="0"/>
              <a:t>September 10, 2012</a:t>
            </a:r>
            <a:endParaRPr lang="en-US" dirty="0"/>
          </a:p>
        </p:txBody>
      </p:sp>
      <p:pic>
        <p:nvPicPr>
          <p:cNvPr id="5122" name="Picture 2" descr="https://encrypted-tbn0.google.com/images?q=tbn:ANd9GcQM_as_0kuVEAJAw2zE8OuehZ3AEf13y5RIz_L-zPvdcMpfTIGJ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199" y="8709"/>
            <a:ext cx="3505200" cy="2245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://demo.downes.ca/images/grsshopper_log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102671"/>
            <a:ext cx="2057400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1889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Traditional Course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962400" y="3429000"/>
            <a:ext cx="13716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Traditional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Course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Website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Smiley Face 4"/>
          <p:cNvSpPr/>
          <p:nvPr/>
        </p:nvSpPr>
        <p:spPr>
          <a:xfrm>
            <a:off x="6324600" y="3352800"/>
            <a:ext cx="609600" cy="533400"/>
          </a:xfrm>
          <a:prstGeom prst="smileyFac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miley Face 5"/>
          <p:cNvSpPr/>
          <p:nvPr/>
        </p:nvSpPr>
        <p:spPr>
          <a:xfrm>
            <a:off x="6135189" y="4343400"/>
            <a:ext cx="609600" cy="533400"/>
          </a:xfrm>
          <a:prstGeom prst="smileyFac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miley Face 6"/>
          <p:cNvSpPr/>
          <p:nvPr/>
        </p:nvSpPr>
        <p:spPr>
          <a:xfrm>
            <a:off x="5867400" y="2286000"/>
            <a:ext cx="609600" cy="533400"/>
          </a:xfrm>
          <a:prstGeom prst="smileyFac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miley Face 7"/>
          <p:cNvSpPr/>
          <p:nvPr/>
        </p:nvSpPr>
        <p:spPr>
          <a:xfrm>
            <a:off x="5029200" y="4876800"/>
            <a:ext cx="609600" cy="533400"/>
          </a:xfrm>
          <a:prstGeom prst="smileyFac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miley Face 8"/>
          <p:cNvSpPr/>
          <p:nvPr/>
        </p:nvSpPr>
        <p:spPr>
          <a:xfrm>
            <a:off x="3581400" y="4800600"/>
            <a:ext cx="609600" cy="533400"/>
          </a:xfrm>
          <a:prstGeom prst="smileyFac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miley Face 9"/>
          <p:cNvSpPr/>
          <p:nvPr/>
        </p:nvSpPr>
        <p:spPr>
          <a:xfrm>
            <a:off x="2362200" y="3848100"/>
            <a:ext cx="609600" cy="533400"/>
          </a:xfrm>
          <a:prstGeom prst="smileyFac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miley Face 10"/>
          <p:cNvSpPr/>
          <p:nvPr/>
        </p:nvSpPr>
        <p:spPr>
          <a:xfrm>
            <a:off x="2680063" y="2743200"/>
            <a:ext cx="609600" cy="533400"/>
          </a:xfrm>
          <a:prstGeom prst="smileyFac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Smiley Face 12"/>
          <p:cNvSpPr/>
          <p:nvPr/>
        </p:nvSpPr>
        <p:spPr>
          <a:xfrm>
            <a:off x="4114800" y="2286000"/>
            <a:ext cx="609600" cy="533400"/>
          </a:xfrm>
          <a:prstGeom prst="smileyFac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5486400" y="2971800"/>
            <a:ext cx="3810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5486400" y="3657600"/>
            <a:ext cx="648789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 flipV="1">
            <a:off x="5486400" y="4191000"/>
            <a:ext cx="5334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 flipV="1">
            <a:off x="4953000" y="4267200"/>
            <a:ext cx="2286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4419600" y="2895600"/>
            <a:ext cx="762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3352800" y="3276600"/>
            <a:ext cx="5334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V="1">
            <a:off x="3124200" y="3962400"/>
            <a:ext cx="7620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4038600" y="4267200"/>
            <a:ext cx="3048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990600" y="5791200"/>
            <a:ext cx="7391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Most online courses are based on websites (even </a:t>
            </a:r>
            <a:r>
              <a:rPr lang="en-US" sz="2400" dirty="0" err="1" smtClean="0"/>
              <a:t>Coursera</a:t>
            </a:r>
            <a:r>
              <a:rPr lang="en-US" sz="2400" dirty="0" smtClean="0"/>
              <a:t>, </a:t>
            </a:r>
            <a:r>
              <a:rPr lang="en-US" sz="2400" dirty="0"/>
              <a:t>K</a:t>
            </a:r>
            <a:r>
              <a:rPr lang="en-US" sz="2400" dirty="0" smtClean="0"/>
              <a:t>lan and </a:t>
            </a:r>
            <a:r>
              <a:rPr lang="en-US" sz="2400" dirty="0" err="1" smtClean="0"/>
              <a:t>Udemy</a:t>
            </a:r>
            <a:r>
              <a:rPr lang="en-US" sz="2400" dirty="0" smtClean="0"/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33707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Massive Open Online Course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310743" y="3682637"/>
            <a:ext cx="6096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Site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Smiley Face 4"/>
          <p:cNvSpPr/>
          <p:nvPr/>
        </p:nvSpPr>
        <p:spPr>
          <a:xfrm>
            <a:off x="6324600" y="3352800"/>
            <a:ext cx="609600" cy="533400"/>
          </a:xfrm>
          <a:prstGeom prst="smileyFac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miley Face 5"/>
          <p:cNvSpPr/>
          <p:nvPr/>
        </p:nvSpPr>
        <p:spPr>
          <a:xfrm>
            <a:off x="6135189" y="4343400"/>
            <a:ext cx="609600" cy="533400"/>
          </a:xfrm>
          <a:prstGeom prst="smileyFac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miley Face 6"/>
          <p:cNvSpPr/>
          <p:nvPr/>
        </p:nvSpPr>
        <p:spPr>
          <a:xfrm>
            <a:off x="5867400" y="2286000"/>
            <a:ext cx="609600" cy="533400"/>
          </a:xfrm>
          <a:prstGeom prst="smileyFac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miley Face 7"/>
          <p:cNvSpPr/>
          <p:nvPr/>
        </p:nvSpPr>
        <p:spPr>
          <a:xfrm>
            <a:off x="5029200" y="4876800"/>
            <a:ext cx="609600" cy="533400"/>
          </a:xfrm>
          <a:prstGeom prst="smileyFac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miley Face 8"/>
          <p:cNvSpPr/>
          <p:nvPr/>
        </p:nvSpPr>
        <p:spPr>
          <a:xfrm>
            <a:off x="3581400" y="4800600"/>
            <a:ext cx="609600" cy="533400"/>
          </a:xfrm>
          <a:prstGeom prst="smileyFac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miley Face 9"/>
          <p:cNvSpPr/>
          <p:nvPr/>
        </p:nvSpPr>
        <p:spPr>
          <a:xfrm>
            <a:off x="2362200" y="3848100"/>
            <a:ext cx="609600" cy="533400"/>
          </a:xfrm>
          <a:prstGeom prst="smileyFac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miley Face 10"/>
          <p:cNvSpPr/>
          <p:nvPr/>
        </p:nvSpPr>
        <p:spPr>
          <a:xfrm>
            <a:off x="2680063" y="2743200"/>
            <a:ext cx="609600" cy="533400"/>
          </a:xfrm>
          <a:prstGeom prst="smileyFac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Smiley Face 12"/>
          <p:cNvSpPr/>
          <p:nvPr/>
        </p:nvSpPr>
        <p:spPr>
          <a:xfrm>
            <a:off x="4114800" y="2286000"/>
            <a:ext cx="609600" cy="533400"/>
          </a:xfrm>
          <a:prstGeom prst="smileyFac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5067300" y="2971800"/>
            <a:ext cx="8001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5067300" y="3657600"/>
            <a:ext cx="1067890" cy="1774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 flipV="1">
            <a:off x="5181600" y="4038600"/>
            <a:ext cx="8382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 flipV="1">
            <a:off x="4953000" y="4267200"/>
            <a:ext cx="2286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4419600" y="2895600"/>
            <a:ext cx="1524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3352800" y="3276600"/>
            <a:ext cx="762000" cy="342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V="1">
            <a:off x="3124200" y="3962400"/>
            <a:ext cx="9144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4038600" y="4267200"/>
            <a:ext cx="3048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3429000" y="3124200"/>
            <a:ext cx="28194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H="1">
            <a:off x="3124200" y="2743200"/>
            <a:ext cx="2667000" cy="1143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V="1">
            <a:off x="3352800" y="2667000"/>
            <a:ext cx="6858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H="1">
            <a:off x="5467350" y="3048000"/>
            <a:ext cx="552450" cy="1676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V="1">
            <a:off x="4310743" y="3835037"/>
            <a:ext cx="1937657" cy="10417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V="1">
            <a:off x="2971800" y="2819400"/>
            <a:ext cx="1219200" cy="10156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H="1" flipV="1">
            <a:off x="6096000" y="3009900"/>
            <a:ext cx="152400" cy="1257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H="1" flipV="1">
            <a:off x="6324600" y="2895600"/>
            <a:ext cx="2286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H="1">
            <a:off x="4838700" y="2552700"/>
            <a:ext cx="8763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H="1">
            <a:off x="2743200" y="3352800"/>
            <a:ext cx="76200" cy="3935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H="1" flipV="1">
            <a:off x="3124200" y="3448050"/>
            <a:ext cx="609600" cy="12763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>
            <a:off x="4457700" y="5143500"/>
            <a:ext cx="46264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H="1" flipV="1">
            <a:off x="3124200" y="4267200"/>
            <a:ext cx="2819400" cy="342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2895600" y="4381500"/>
            <a:ext cx="609600" cy="495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 flipV="1">
            <a:off x="5791200" y="4876800"/>
            <a:ext cx="343989" cy="266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762000" y="5714999"/>
            <a:ext cx="685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 MOOC is a Web, not a Website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945245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Underlying MOOC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3218"/>
            <a:ext cx="8229600" cy="45259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miley Face 3"/>
          <p:cNvSpPr/>
          <p:nvPr/>
        </p:nvSpPr>
        <p:spPr>
          <a:xfrm>
            <a:off x="742072" y="3259121"/>
            <a:ext cx="914400" cy="914400"/>
          </a:xfrm>
          <a:prstGeom prst="smileyFac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miley Face 4"/>
          <p:cNvSpPr/>
          <p:nvPr/>
        </p:nvSpPr>
        <p:spPr>
          <a:xfrm>
            <a:off x="6934200" y="3198223"/>
            <a:ext cx="914400" cy="914400"/>
          </a:xfrm>
          <a:prstGeom prst="smileyFac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038600" y="2362200"/>
            <a:ext cx="6096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Site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1752600" y="2664823"/>
            <a:ext cx="2133600" cy="68797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4872446" y="2588623"/>
            <a:ext cx="1905000" cy="1066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 flipV="1">
            <a:off x="1828800" y="3716321"/>
            <a:ext cx="4800600" cy="3614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miley Face 12"/>
          <p:cNvSpPr/>
          <p:nvPr/>
        </p:nvSpPr>
        <p:spPr>
          <a:xfrm>
            <a:off x="3581400" y="4953000"/>
            <a:ext cx="914400" cy="914400"/>
          </a:xfrm>
          <a:prstGeom prst="smileyFac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1752600" y="4092298"/>
            <a:ext cx="1676400" cy="10131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533400" y="2145268"/>
            <a:ext cx="2743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1. First student creates resource </a:t>
            </a:r>
            <a:r>
              <a:rPr lang="en-US" dirty="0" smtClean="0"/>
              <a:t>and sends info to course 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5377373" y="2334679"/>
            <a:ext cx="285222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2. Second student sees resource info in newsletter and RSS feed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3045194" y="3250191"/>
            <a:ext cx="221759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3. Second student accesses the resource directly  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4872446" y="5029200"/>
            <a:ext cx="3048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4. Second student finds link to third student’s resource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5942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Student’s Perspective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miley Face 3"/>
          <p:cNvSpPr/>
          <p:nvPr/>
        </p:nvSpPr>
        <p:spPr>
          <a:xfrm>
            <a:off x="3962400" y="3352800"/>
            <a:ext cx="914400" cy="914400"/>
          </a:xfrm>
          <a:prstGeom prst="smileyFac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334000" y="2514600"/>
            <a:ext cx="6096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Site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Smiley Face 6"/>
          <p:cNvSpPr/>
          <p:nvPr/>
        </p:nvSpPr>
        <p:spPr>
          <a:xfrm>
            <a:off x="1981200" y="3276600"/>
            <a:ext cx="513472" cy="515921"/>
          </a:xfrm>
          <a:prstGeom prst="smileyFac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miley Face 7"/>
          <p:cNvSpPr/>
          <p:nvPr/>
        </p:nvSpPr>
        <p:spPr>
          <a:xfrm>
            <a:off x="1981200" y="4648200"/>
            <a:ext cx="513472" cy="515921"/>
          </a:xfrm>
          <a:prstGeom prst="smileyFac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miley Face 8"/>
          <p:cNvSpPr/>
          <p:nvPr/>
        </p:nvSpPr>
        <p:spPr>
          <a:xfrm>
            <a:off x="3006467" y="2323073"/>
            <a:ext cx="513472" cy="515921"/>
          </a:xfrm>
          <a:prstGeom prst="smileyFac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miley Face 9"/>
          <p:cNvSpPr/>
          <p:nvPr/>
        </p:nvSpPr>
        <p:spPr>
          <a:xfrm>
            <a:off x="3276600" y="5257800"/>
            <a:ext cx="513472" cy="515921"/>
          </a:xfrm>
          <a:prstGeom prst="smileyFac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miley Face 10"/>
          <p:cNvSpPr/>
          <p:nvPr/>
        </p:nvSpPr>
        <p:spPr>
          <a:xfrm>
            <a:off x="5368834" y="5151057"/>
            <a:ext cx="513472" cy="515921"/>
          </a:xfrm>
          <a:prstGeom prst="smileyFac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Smiley Face 11"/>
          <p:cNvSpPr/>
          <p:nvPr/>
        </p:nvSpPr>
        <p:spPr>
          <a:xfrm>
            <a:off x="5847472" y="3664129"/>
            <a:ext cx="513472" cy="515921"/>
          </a:xfrm>
          <a:prstGeom prst="smileyFac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 flipH="1" flipV="1">
            <a:off x="3519939" y="2838994"/>
            <a:ext cx="442461" cy="4376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4876800" y="2971800"/>
            <a:ext cx="3810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5067300" y="3922089"/>
            <a:ext cx="5715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4724400" y="4343400"/>
            <a:ext cx="644434" cy="8076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3741169" y="4419600"/>
            <a:ext cx="297431" cy="7314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2590800" y="4038600"/>
            <a:ext cx="1199272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 flipV="1">
            <a:off x="2667000" y="3534560"/>
            <a:ext cx="1123072" cy="1295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6629400" y="3922089"/>
            <a:ext cx="685800" cy="1165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6324600" y="2514600"/>
            <a:ext cx="838200" cy="664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V="1">
            <a:off x="5943600" y="1905000"/>
            <a:ext cx="5334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6104208" y="5562600"/>
            <a:ext cx="753792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H="1">
            <a:off x="1219200" y="5257800"/>
            <a:ext cx="6858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H="1">
            <a:off x="1066800" y="4876800"/>
            <a:ext cx="685800" cy="293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H="1" flipV="1">
            <a:off x="1219200" y="3276600"/>
            <a:ext cx="6096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3351" y="3771900"/>
            <a:ext cx="60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943" y="2859677"/>
            <a:ext cx="583474" cy="5834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8111" y="2438400"/>
            <a:ext cx="543658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2253" y="5515759"/>
            <a:ext cx="532965" cy="522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943" y="4724399"/>
            <a:ext cx="408312" cy="4397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6700" y="1600200"/>
            <a:ext cx="482600" cy="5197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380" y="5535913"/>
            <a:ext cx="482600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1" name="TextBox 40"/>
          <p:cNvSpPr txBox="1"/>
          <p:nvPr/>
        </p:nvSpPr>
        <p:spPr>
          <a:xfrm>
            <a:off x="723042" y="6172200"/>
            <a:ext cx="662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 range of different resources and services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621972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Provider Perspective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657600" y="3657600"/>
            <a:ext cx="6096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Site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325" y="2133600"/>
            <a:ext cx="583474" cy="5834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8865" y="2869339"/>
            <a:ext cx="408312" cy="4397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2746" y="2904528"/>
            <a:ext cx="482600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6538" y="2214124"/>
            <a:ext cx="532965" cy="522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6834" y="5413399"/>
            <a:ext cx="393700" cy="480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5346" y="4816199"/>
            <a:ext cx="44767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437" y="4781518"/>
            <a:ext cx="4286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624" y="5358004"/>
            <a:ext cx="476250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Smiley Face 12"/>
          <p:cNvSpPr/>
          <p:nvPr/>
        </p:nvSpPr>
        <p:spPr>
          <a:xfrm>
            <a:off x="6019800" y="2115796"/>
            <a:ext cx="513472" cy="515921"/>
          </a:xfrm>
          <a:prstGeom prst="smileyFac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miley Face 13"/>
          <p:cNvSpPr/>
          <p:nvPr/>
        </p:nvSpPr>
        <p:spPr>
          <a:xfrm>
            <a:off x="6858000" y="2145042"/>
            <a:ext cx="513472" cy="515921"/>
          </a:xfrm>
          <a:prstGeom prst="smileyFac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miley Face 14"/>
          <p:cNvSpPr/>
          <p:nvPr/>
        </p:nvSpPr>
        <p:spPr>
          <a:xfrm>
            <a:off x="6328853" y="2971800"/>
            <a:ext cx="513472" cy="515921"/>
          </a:xfrm>
          <a:prstGeom prst="smileyFac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Smiley Face 15"/>
          <p:cNvSpPr/>
          <p:nvPr/>
        </p:nvSpPr>
        <p:spPr>
          <a:xfrm>
            <a:off x="7239000" y="2869339"/>
            <a:ext cx="513472" cy="515921"/>
          </a:xfrm>
          <a:prstGeom prst="smileyFac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2438400" y="4114800"/>
            <a:ext cx="114300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2514600" y="2971800"/>
            <a:ext cx="990600" cy="5159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4419600" y="2869339"/>
            <a:ext cx="1600200" cy="71206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9481" y="4391191"/>
            <a:ext cx="485775" cy="5140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8" descr="https://encrypted-tbn2.google.com/images?q=tbn:ANd9GcTua-Kkq1RAYUSwbbL7C47_MEy3jQ-gxmSkWd70OZRLvx2Tcx3E8w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4557273"/>
            <a:ext cx="49530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https://encrypted-tbn1.google.com/images?q=tbn:ANd9GcQPlT7jx69pZpJtGXhNAF2MB6YnNQXUmQC8KBAsOKbMdsw8uaDrVw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7313" y="5089009"/>
            <a:ext cx="502586" cy="5025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0" name="Straight Arrow Connector 19"/>
          <p:cNvCxnSpPr/>
          <p:nvPr/>
        </p:nvCxnSpPr>
        <p:spPr>
          <a:xfrm>
            <a:off x="7239000" y="3810000"/>
            <a:ext cx="132472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5943600" y="4953000"/>
            <a:ext cx="762000" cy="2067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 flipV="1">
            <a:off x="4191000" y="4343400"/>
            <a:ext cx="533400" cy="8163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60" name="Picture 12" descr="https://encrypted-tbn0.google.com/images?q=tbn:ANd9GcQ93z2g8LHIIid5yDD_Ppq-xh114y5t_dWCy79CTOlrrxEBgJMTrA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5251375"/>
            <a:ext cx="6858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https://encrypted-tbn3.google.com/images?q=tbn:ANd9GcQkPH6J4Wkvt_ZajEE7J7CDLPlYtvlL1chaTp6R0Wq0AaMwOZD_2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640857" flipV="1">
            <a:off x="2710896" y="3240060"/>
            <a:ext cx="241934" cy="160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Rectangle 24"/>
          <p:cNvSpPr/>
          <p:nvPr/>
        </p:nvSpPr>
        <p:spPr>
          <a:xfrm>
            <a:off x="2797456" y="2223008"/>
            <a:ext cx="92313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Student</a:t>
            </a:r>
          </a:p>
          <a:p>
            <a:r>
              <a:rPr lang="en-US" dirty="0" smtClean="0"/>
              <a:t>content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2555609" y="5098129"/>
            <a:ext cx="90858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Course</a:t>
            </a:r>
          </a:p>
          <a:p>
            <a:r>
              <a:rPr lang="en-US" dirty="0" smtClean="0"/>
              <a:t>content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7508980" y="1930510"/>
            <a:ext cx="121264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Subscribed</a:t>
            </a:r>
          </a:p>
          <a:p>
            <a:r>
              <a:rPr lang="en-US" dirty="0" smtClean="0"/>
              <a:t>students</a:t>
            </a:r>
            <a:endParaRPr lang="en-US" dirty="0"/>
          </a:p>
        </p:txBody>
      </p:sp>
      <p:pic>
        <p:nvPicPr>
          <p:cNvPr id="2063" name="Picture 15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8294" y="3038851"/>
            <a:ext cx="381000" cy="176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" name="Rectangle 27"/>
          <p:cNvSpPr/>
          <p:nvPr/>
        </p:nvSpPr>
        <p:spPr>
          <a:xfrm>
            <a:off x="7526397" y="5577079"/>
            <a:ext cx="12845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Live online events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4583611" y="5900244"/>
            <a:ext cx="17409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Event recordings</a:t>
            </a:r>
            <a:endParaRPr lang="en-US" dirty="0"/>
          </a:p>
        </p:txBody>
      </p:sp>
      <p:pic>
        <p:nvPicPr>
          <p:cNvPr id="2065" name="Picture 17" descr="https://encrypted-tbn0.google.com/images?q=tbn:ANd9GcRZ1QhYm2YJoioMLdE8LPeZSsD9vD-cKtSlYVbmvNd46YoizwTx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3185" y="4381394"/>
            <a:ext cx="2286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6" name="Picture 18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9294" y="3315591"/>
            <a:ext cx="257175" cy="1854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2" name="Picture 17" descr="https://encrypted-tbn0.google.com/images?q=tbn:ANd9GcRZ1QhYm2YJoioMLdE8LPeZSsD9vD-cKtSlYVbmvNd46YoizwTx"/>
          <p:cNvPicPr>
            <a:picLocks noGrp="1" noChangeAspect="1" noChangeArrowheads="1"/>
          </p:cNvPicPr>
          <p:nvPr>
            <p:ph idx="1"/>
          </p:nvPr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970" y="4523585"/>
            <a:ext cx="249230" cy="249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74903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gRSShopper Functionality</a:t>
            </a:r>
            <a:endParaRPr lang="en-US" dirty="0"/>
          </a:p>
        </p:txBody>
      </p:sp>
      <p:pic>
        <p:nvPicPr>
          <p:cNvPr id="3074" name="Picture 2" descr="http://demo.downes.ca/images/grsshopper_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1225" y="2819400"/>
            <a:ext cx="2057400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581093" y="1541383"/>
            <a:ext cx="2619307" cy="135421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Harvester</a:t>
            </a:r>
          </a:p>
          <a:p>
            <a:r>
              <a:rPr lang="en-US" dirty="0" smtClean="0"/>
              <a:t>- atom, RSS, JSON</a:t>
            </a:r>
          </a:p>
          <a:p>
            <a:r>
              <a:rPr lang="en-US" dirty="0" smtClean="0"/>
              <a:t>- blogs, discussions, pages</a:t>
            </a:r>
          </a:p>
          <a:p>
            <a:r>
              <a:rPr lang="en-US" dirty="0" smtClean="0"/>
              <a:t>- Twitter, Facebook, </a:t>
            </a:r>
            <a:r>
              <a:rPr lang="en-US" dirty="0" err="1" smtClean="0"/>
              <a:t>etc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240971" y="4495800"/>
            <a:ext cx="2115900" cy="135421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Site Manager</a:t>
            </a:r>
          </a:p>
          <a:p>
            <a:r>
              <a:rPr lang="en-US" dirty="0" smtClean="0"/>
              <a:t>- Course pages</a:t>
            </a:r>
          </a:p>
          <a:p>
            <a:r>
              <a:rPr lang="en-US" dirty="0" smtClean="0"/>
              <a:t>- Events, etc.</a:t>
            </a:r>
          </a:p>
          <a:p>
            <a:r>
              <a:rPr lang="en-US" dirty="0" smtClean="0"/>
              <a:t>- Newsletter pages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90600" y="3581400"/>
            <a:ext cx="15354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Feed Manager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473337" y="1676400"/>
            <a:ext cx="2874633" cy="135421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User management</a:t>
            </a:r>
            <a:endParaRPr lang="en-US" sz="2800" dirty="0" smtClean="0"/>
          </a:p>
          <a:p>
            <a:r>
              <a:rPr lang="en-US" dirty="0" smtClean="0"/>
              <a:t>- Login and authentication</a:t>
            </a:r>
          </a:p>
          <a:p>
            <a:r>
              <a:rPr lang="en-US" dirty="0" smtClean="0"/>
              <a:t>- Newsletter subscription</a:t>
            </a:r>
          </a:p>
          <a:p>
            <a:r>
              <a:rPr lang="en-US" dirty="0" smtClean="0"/>
              <a:t>- Social network information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473337" y="4267200"/>
            <a:ext cx="2964594" cy="135421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Distribution</a:t>
            </a:r>
          </a:p>
          <a:p>
            <a:r>
              <a:rPr lang="en-US" dirty="0" smtClean="0"/>
              <a:t>- Email newsletter</a:t>
            </a:r>
          </a:p>
          <a:p>
            <a:r>
              <a:rPr lang="en-US" dirty="0" smtClean="0"/>
              <a:t>- RSS / Atom / JSON feeds</a:t>
            </a:r>
          </a:p>
          <a:p>
            <a:r>
              <a:rPr lang="en-US" dirty="0" smtClean="0"/>
              <a:t>- API to Twitter, Facebook, </a:t>
            </a:r>
            <a:r>
              <a:rPr lang="en-US" dirty="0" err="1" smtClean="0"/>
              <a:t>etc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4953000" y="2895600"/>
            <a:ext cx="3810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4724400" y="4267200"/>
            <a:ext cx="5334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6" idx="3"/>
          </p:cNvCxnSpPr>
          <p:nvPr/>
        </p:nvCxnSpPr>
        <p:spPr>
          <a:xfrm>
            <a:off x="3356871" y="5172909"/>
            <a:ext cx="1977129" cy="848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6629400" y="3124200"/>
            <a:ext cx="76200" cy="1066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2590800" y="2218491"/>
            <a:ext cx="2590800" cy="143910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endCxn id="7" idx="2"/>
          </p:cNvCxnSpPr>
          <p:nvPr/>
        </p:nvCxnSpPr>
        <p:spPr>
          <a:xfrm flipH="1" flipV="1">
            <a:off x="1758343" y="3950732"/>
            <a:ext cx="222857" cy="5069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1524000" y="28956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3124200" y="2819400"/>
            <a:ext cx="5334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3200400" y="4191000"/>
            <a:ext cx="4572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8997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encrypted-tbn0.google.com/images?q=tbn:ANd9GcTBjb--B3FSflNfAvE2kIROt_Vxc4nSA9gFlWM6Dc-oxZjh-Lt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6727" y="2331720"/>
            <a:ext cx="5160946" cy="281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Underlying Principles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95400" y="1905000"/>
            <a:ext cx="2257349" cy="14465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 smtClean="0"/>
              <a:t>Autonomy</a:t>
            </a:r>
          </a:p>
          <a:p>
            <a:r>
              <a:rPr lang="en-US" sz="2000" dirty="0" smtClean="0"/>
              <a:t>- Choice of contents</a:t>
            </a:r>
          </a:p>
          <a:p>
            <a:r>
              <a:rPr lang="en-US" sz="2000" dirty="0" smtClean="0"/>
              <a:t>- Personal learning</a:t>
            </a:r>
          </a:p>
          <a:p>
            <a:r>
              <a:rPr lang="en-US" sz="2000" dirty="0" smtClean="0"/>
              <a:t>- No curriculum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838200" y="3886200"/>
            <a:ext cx="2606355" cy="14465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 smtClean="0"/>
              <a:t>Diversity</a:t>
            </a:r>
          </a:p>
          <a:p>
            <a:r>
              <a:rPr lang="en-US" sz="2000" dirty="0" smtClean="0"/>
              <a:t>- Multiple tools</a:t>
            </a:r>
          </a:p>
          <a:p>
            <a:r>
              <a:rPr lang="en-US" sz="2000" dirty="0" smtClean="0"/>
              <a:t>- Individual perspective</a:t>
            </a:r>
          </a:p>
          <a:p>
            <a:r>
              <a:rPr lang="en-US" sz="2000" dirty="0" smtClean="0"/>
              <a:t>- Varied content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4724400" y="1828800"/>
            <a:ext cx="2211696" cy="175432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 smtClean="0"/>
              <a:t>Openness</a:t>
            </a:r>
          </a:p>
          <a:p>
            <a:r>
              <a:rPr lang="en-US" sz="2000" dirty="0" smtClean="0"/>
              <a:t>- Open access</a:t>
            </a:r>
          </a:p>
          <a:p>
            <a:r>
              <a:rPr lang="en-US" sz="2000" dirty="0" smtClean="0"/>
              <a:t>- Open content</a:t>
            </a:r>
          </a:p>
          <a:p>
            <a:r>
              <a:rPr lang="en-US" sz="2000" dirty="0" smtClean="0"/>
              <a:t>- Open activities</a:t>
            </a:r>
          </a:p>
          <a:p>
            <a:r>
              <a:rPr lang="en-US" sz="2000" dirty="0" smtClean="0"/>
              <a:t>- Open assessment 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4267200" y="4343400"/>
            <a:ext cx="3092450" cy="14465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 smtClean="0"/>
              <a:t>Interactivity</a:t>
            </a:r>
          </a:p>
          <a:p>
            <a:r>
              <a:rPr lang="en-US" sz="2000" dirty="0" smtClean="0"/>
              <a:t>- Encourage communication</a:t>
            </a:r>
          </a:p>
          <a:p>
            <a:r>
              <a:rPr lang="en-US" sz="2000" dirty="0" smtClean="0"/>
              <a:t>- Cooperative learning</a:t>
            </a:r>
          </a:p>
          <a:p>
            <a:r>
              <a:rPr lang="en-US" sz="2000" dirty="0" smtClean="0"/>
              <a:t>- Emergent knowledge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338533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228</Words>
  <Application>Microsoft Office PowerPoint</Application>
  <PresentationFormat>On-screen Show (4:3)</PresentationFormat>
  <Paragraphs>66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MOOC Online Support</vt:lpstr>
      <vt:lpstr>Traditional Course</vt:lpstr>
      <vt:lpstr>Massive Open Online Course</vt:lpstr>
      <vt:lpstr>Underlying MOOC Support</vt:lpstr>
      <vt:lpstr>The Student’s Perspective</vt:lpstr>
      <vt:lpstr>Course Provider Perspective</vt:lpstr>
      <vt:lpstr>gRSShopper Functionality</vt:lpstr>
      <vt:lpstr>Underlying Principles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MOOC Online Support</dc:title>
  <dc:creator>Stephen Downes</dc:creator>
  <cp:lastModifiedBy>Stephen Downes</cp:lastModifiedBy>
  <cp:revision>6</cp:revision>
  <dcterms:created xsi:type="dcterms:W3CDTF">2012-09-10T13:44:43Z</dcterms:created>
  <dcterms:modified xsi:type="dcterms:W3CDTF">2012-09-10T14:44:35Z</dcterms:modified>
</cp:coreProperties>
</file>