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324" r:id="rId3"/>
    <p:sldId id="278" r:id="rId4"/>
    <p:sldId id="279" r:id="rId5"/>
    <p:sldId id="275" r:id="rId6"/>
    <p:sldId id="262" r:id="rId7"/>
    <p:sldId id="274" r:id="rId8"/>
    <p:sldId id="268" r:id="rId9"/>
    <p:sldId id="281" r:id="rId10"/>
    <p:sldId id="263" r:id="rId11"/>
    <p:sldId id="257" r:id="rId12"/>
    <p:sldId id="321" r:id="rId13"/>
    <p:sldId id="258" r:id="rId14"/>
    <p:sldId id="259" r:id="rId15"/>
    <p:sldId id="264" r:id="rId16"/>
    <p:sldId id="265" r:id="rId17"/>
    <p:sldId id="276" r:id="rId18"/>
    <p:sldId id="270" r:id="rId19"/>
    <p:sldId id="266" r:id="rId20"/>
    <p:sldId id="282" r:id="rId21"/>
    <p:sldId id="267" r:id="rId22"/>
    <p:sldId id="317" r:id="rId23"/>
    <p:sldId id="260" r:id="rId24"/>
    <p:sldId id="269" r:id="rId25"/>
    <p:sldId id="277" r:id="rId26"/>
    <p:sldId id="273" r:id="rId27"/>
    <p:sldId id="322" r:id="rId28"/>
    <p:sldId id="272" r:id="rId29"/>
    <p:sldId id="280" r:id="rId30"/>
    <p:sldId id="295" r:id="rId31"/>
    <p:sldId id="316" r:id="rId32"/>
    <p:sldId id="294" r:id="rId33"/>
    <p:sldId id="309" r:id="rId34"/>
    <p:sldId id="296" r:id="rId35"/>
    <p:sldId id="283" r:id="rId36"/>
    <p:sldId id="271" r:id="rId37"/>
    <p:sldId id="284" r:id="rId38"/>
    <p:sldId id="292" r:id="rId39"/>
    <p:sldId id="285" r:id="rId40"/>
    <p:sldId id="310" r:id="rId41"/>
    <p:sldId id="320" r:id="rId42"/>
    <p:sldId id="293" r:id="rId43"/>
    <p:sldId id="297" r:id="rId44"/>
    <p:sldId id="298" r:id="rId45"/>
    <p:sldId id="301" r:id="rId46"/>
    <p:sldId id="299" r:id="rId47"/>
    <p:sldId id="313" r:id="rId48"/>
    <p:sldId id="300" r:id="rId49"/>
    <p:sldId id="302" r:id="rId50"/>
    <p:sldId id="304" r:id="rId51"/>
    <p:sldId id="305" r:id="rId52"/>
    <p:sldId id="306" r:id="rId53"/>
    <p:sldId id="307" r:id="rId54"/>
    <p:sldId id="308" r:id="rId55"/>
    <p:sldId id="286" r:id="rId56"/>
    <p:sldId id="314" r:id="rId57"/>
    <p:sldId id="315" r:id="rId58"/>
    <p:sldId id="312" r:id="rId59"/>
    <p:sldId id="287" r:id="rId60"/>
    <p:sldId id="288" r:id="rId61"/>
    <p:sldId id="319" r:id="rId62"/>
    <p:sldId id="289" r:id="rId63"/>
    <p:sldId id="290" r:id="rId64"/>
    <p:sldId id="261" r:id="rId65"/>
    <p:sldId id="32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2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DC90E-F233-F744-92FD-4FF47F93EB4F}" type="datetimeFigureOut">
              <a:rPr lang="en-US" smtClean="0"/>
              <a:t>2012-08-18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B3DAC-9850-0E4D-BCE1-C84B100021E9}" type="slidenum">
              <a:rPr lang="en-US" smtClean="0"/>
              <a:t>‹#›</a:t>
            </a:fld>
            <a:endParaRPr lang="en-US"/>
          </a:p>
        </p:txBody>
      </p:sp>
    </p:spTree>
    <p:extLst>
      <p:ext uri="{BB962C8B-B14F-4D97-AF65-F5344CB8AC3E}">
        <p14:creationId xmlns:p14="http://schemas.microsoft.com/office/powerpoint/2010/main" val="1580449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s://plus.google.com/u/0/107639853040559850965"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B3DAC-9850-0E4D-BCE1-C84B100021E9}" type="slidenum">
              <a:rPr lang="en-US" smtClean="0"/>
              <a:t>24</a:t>
            </a:fld>
            <a:endParaRPr lang="en-US"/>
          </a:p>
        </p:txBody>
      </p:sp>
    </p:spTree>
    <p:extLst>
      <p:ext uri="{BB962C8B-B14F-4D97-AF65-F5344CB8AC3E}">
        <p14:creationId xmlns:p14="http://schemas.microsoft.com/office/powerpoint/2010/main" val="282930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dirty="0" err="1" smtClean="0"/>
              <a:t>innocation</a:t>
            </a:r>
            <a:r>
              <a:rPr lang="en-US" dirty="0" smtClean="0"/>
              <a:t>’ privileges one semantics over another</a:t>
            </a:r>
            <a:endParaRPr lang="en-US" dirty="0"/>
          </a:p>
        </p:txBody>
      </p:sp>
      <p:sp>
        <p:nvSpPr>
          <p:cNvPr id="4" name="Slide Number Placeholder 3"/>
          <p:cNvSpPr>
            <a:spLocks noGrp="1"/>
          </p:cNvSpPr>
          <p:nvPr>
            <p:ph type="sldNum" sz="quarter" idx="10"/>
          </p:nvPr>
        </p:nvSpPr>
        <p:spPr/>
        <p:txBody>
          <a:bodyPr/>
          <a:lstStyle/>
          <a:p>
            <a:fld id="{3B6B3DAC-9850-0E4D-BCE1-C84B100021E9}" type="slidenum">
              <a:rPr lang="en-US" smtClean="0"/>
              <a:t>58</a:t>
            </a:fld>
            <a:endParaRPr lang="en-US"/>
          </a:p>
        </p:txBody>
      </p:sp>
    </p:spTree>
    <p:extLst>
      <p:ext uri="{BB962C8B-B14F-4D97-AF65-F5344CB8AC3E}">
        <p14:creationId xmlns:p14="http://schemas.microsoft.com/office/powerpoint/2010/main" val="1656074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CAD237A-1928-984F-871F-9E943A28F335}" type="slidenum">
              <a:rPr lang="en-US">
                <a:latin typeface="Calibri" charset="0"/>
              </a:rPr>
              <a:pPr eaLnBrk="1" hangingPunct="1"/>
              <a:t>65</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computer literacy, media literacy, financial literacy, systems literacy (</a:t>
            </a:r>
            <a:r>
              <a:rPr lang="en-US" baseline="0" dirty="0" err="1" smtClean="0"/>
              <a:t>thanls</a:t>
            </a:r>
            <a:r>
              <a:rPr lang="en-US" baseline="0" dirty="0" smtClean="0"/>
              <a:t>  </a:t>
            </a:r>
            <a:r>
              <a:rPr lang="hr-HR" dirty="0" smtClean="0">
                <a:hlinkClick r:id="rId3"/>
              </a:rPr>
              <a:t>David Hodgson</a:t>
            </a:r>
            <a:r>
              <a:rPr lang="hr-HR" dirty="0" smtClean="0"/>
              <a:t> from G+)</a:t>
            </a:r>
            <a:r>
              <a:rPr lang="en-US" baseline="0" dirty="0" smtClean="0"/>
              <a:t> </a:t>
            </a:r>
            <a:r>
              <a:rPr lang="en-US" baseline="0" dirty="0" err="1" smtClean="0"/>
              <a:t>etc</a:t>
            </a:r>
            <a:r>
              <a:rPr lang="en-US" baseline="0" dirty="0" smtClean="0"/>
              <a:t> </a:t>
            </a:r>
            <a:r>
              <a:rPr lang="en-US" baseline="0" dirty="0" err="1" smtClean="0"/>
              <a:t>etc</a:t>
            </a:r>
            <a:r>
              <a:rPr lang="en-US" baseline="0" dirty="0" smtClean="0"/>
              <a:t>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3B6B3DAC-9850-0E4D-BCE1-C84B100021E9}" type="slidenum">
              <a:rPr lang="en-US" smtClean="0"/>
              <a:t>29</a:t>
            </a:fld>
            <a:endParaRPr lang="en-US"/>
          </a:p>
        </p:txBody>
      </p:sp>
    </p:spTree>
    <p:extLst>
      <p:ext uri="{BB962C8B-B14F-4D97-AF65-F5344CB8AC3E}">
        <p14:creationId xmlns:p14="http://schemas.microsoft.com/office/powerpoint/2010/main" val="385598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intuitively – see Dreyfus on expert knowledge</a:t>
            </a:r>
            <a:endParaRPr lang="en-US" dirty="0"/>
          </a:p>
        </p:txBody>
      </p:sp>
      <p:sp>
        <p:nvSpPr>
          <p:cNvPr id="4" name="Slide Number Placeholder 3"/>
          <p:cNvSpPr>
            <a:spLocks noGrp="1"/>
          </p:cNvSpPr>
          <p:nvPr>
            <p:ph type="sldNum" sz="quarter" idx="10"/>
          </p:nvPr>
        </p:nvSpPr>
        <p:spPr/>
        <p:txBody>
          <a:bodyPr/>
          <a:lstStyle/>
          <a:p>
            <a:fld id="{3B6B3DAC-9850-0E4D-BCE1-C84B100021E9}" type="slidenum">
              <a:rPr lang="en-US" smtClean="0"/>
              <a:t>48</a:t>
            </a:fld>
            <a:endParaRPr lang="en-US"/>
          </a:p>
        </p:txBody>
      </p:sp>
    </p:spTree>
    <p:extLst>
      <p:ext uri="{BB962C8B-B14F-4D97-AF65-F5344CB8AC3E}">
        <p14:creationId xmlns:p14="http://schemas.microsoft.com/office/powerpoint/2010/main" val="379346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B3DAC-9850-0E4D-BCE1-C84B100021E9}" type="slidenum">
              <a:rPr lang="en-US" smtClean="0"/>
              <a:t>49</a:t>
            </a:fld>
            <a:endParaRPr lang="en-US"/>
          </a:p>
        </p:txBody>
      </p:sp>
    </p:spTree>
    <p:extLst>
      <p:ext uri="{BB962C8B-B14F-4D97-AF65-F5344CB8AC3E}">
        <p14:creationId xmlns:p14="http://schemas.microsoft.com/office/powerpoint/2010/main" val="289167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E42B2-9299-C241-AF80-6FF62173DAFE}" type="datetimeFigureOut">
              <a:rPr lang="en-US" smtClean="0"/>
              <a:t>2012-08-18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385702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42B2-9299-C241-AF80-6FF62173DAFE}" type="datetimeFigureOut">
              <a:rPr lang="en-US" smtClean="0"/>
              <a:t>2012-08-18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215878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42B2-9299-C241-AF80-6FF62173DAFE}" type="datetimeFigureOut">
              <a:rPr lang="en-US" smtClean="0"/>
              <a:t>2012-08-18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101900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42B2-9299-C241-AF80-6FF62173DAFE}" type="datetimeFigureOut">
              <a:rPr lang="en-US" smtClean="0"/>
              <a:t>2012-08-18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337461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E42B2-9299-C241-AF80-6FF62173DAFE}" type="datetimeFigureOut">
              <a:rPr lang="en-US" smtClean="0"/>
              <a:t>2012-08-18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105289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E42B2-9299-C241-AF80-6FF62173DAFE}" type="datetimeFigureOut">
              <a:rPr lang="en-US" smtClean="0"/>
              <a:t>2012-08-18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404095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E42B2-9299-C241-AF80-6FF62173DAFE}" type="datetimeFigureOut">
              <a:rPr lang="en-US" smtClean="0"/>
              <a:t>2012-08-18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86130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E42B2-9299-C241-AF80-6FF62173DAFE}" type="datetimeFigureOut">
              <a:rPr lang="en-US" smtClean="0"/>
              <a:t>2012-08-18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327625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E42B2-9299-C241-AF80-6FF62173DAFE}" type="datetimeFigureOut">
              <a:rPr lang="en-US" smtClean="0"/>
              <a:t>2012-08-18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234059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42B2-9299-C241-AF80-6FF62173DAFE}" type="datetimeFigureOut">
              <a:rPr lang="en-US" smtClean="0"/>
              <a:t>2012-08-18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1620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42B2-9299-C241-AF80-6FF62173DAFE}" type="datetimeFigureOut">
              <a:rPr lang="en-US" smtClean="0"/>
              <a:t>2012-08-18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3C9D6-0B34-4648-81CF-2E0E7949EE3C}" type="slidenum">
              <a:rPr lang="en-US" smtClean="0"/>
              <a:t>‹#›</a:t>
            </a:fld>
            <a:endParaRPr lang="en-US"/>
          </a:p>
        </p:txBody>
      </p:sp>
    </p:spTree>
    <p:extLst>
      <p:ext uri="{BB962C8B-B14F-4D97-AF65-F5344CB8AC3E}">
        <p14:creationId xmlns:p14="http://schemas.microsoft.com/office/powerpoint/2010/main" val="2623523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E42B2-9299-C241-AF80-6FF62173DAFE}" type="datetimeFigureOut">
              <a:rPr lang="en-US" smtClean="0"/>
              <a:t>2012-08-18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3C9D6-0B34-4648-81CF-2E0E7949EE3C}" type="slidenum">
              <a:rPr lang="en-US" smtClean="0"/>
              <a:t>‹#›</a:t>
            </a:fld>
            <a:endParaRPr lang="en-US"/>
          </a:p>
        </p:txBody>
      </p:sp>
    </p:spTree>
    <p:extLst>
      <p:ext uri="{BB962C8B-B14F-4D97-AF65-F5344CB8AC3E}">
        <p14:creationId xmlns:p14="http://schemas.microsoft.com/office/powerpoint/2010/main" val="107826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wnes.ca/presentation/29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undsnap.com/search/audio/inhale+woman/scor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http://filmtvcareers.about.com/od/gettingthejob/a/GJ_Actor_Tips.htm" TargetMode="External"/><Relationship Id="rId4" Type="http://schemas.openxmlformats.org/officeDocument/2006/relationships/hyperlink" Target="http://en.wikipedia.org/wiki/Stanislavski's_system" TargetMode="External"/><Relationship Id="rId5" Type="http://schemas.openxmlformats.org/officeDocument/2006/relationships/hyperlink" Target="http://www.let.rug.nl/koster/papers/JHP.Koster2.Edit.pdf" TargetMode="External"/><Relationship Id="rId6" Type="http://schemas.openxmlformats.org/officeDocument/2006/relationships/hyperlink" Target="http://artsedge.kennedy-center.org/content/2343/"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cs.cmu.edu/~tom7/csnotes/fall02/semantics.gif"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mkbergman.com/category/description-logics/"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www.occasionbasedmarketing.com/what-it-is"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jpg"/></Relationships>
</file>

<file path=ppt/slides/_rels/slide65.xml.rels><?xml version="1.0" encoding="UTF-8" standalone="yes"?>
<Relationships xmlns="http://schemas.openxmlformats.org/package/2006/relationships"><Relationship Id="rId3" Type="http://schemas.openxmlformats.org/officeDocument/2006/relationships/hyperlink" Target="http://www.downes.ca/" TargetMode="External"/><Relationship Id="rId4" Type="http://schemas.openxmlformats.org/officeDocument/2006/relationships/image" Target="../media/image32.png"/><Relationship Id="rId5" Type="http://schemas.openxmlformats.org/officeDocument/2006/relationships/hyperlink" Target="http://www.youtube.com/watch?v=X0iI0pgTUx0"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06054"/>
            <a:ext cx="9144000" cy="5715000"/>
          </a:xfrm>
          <a:prstGeom prst="rect">
            <a:avLst/>
          </a:prstGeom>
        </p:spPr>
      </p:pic>
      <p:sp>
        <p:nvSpPr>
          <p:cNvPr id="2" name="Title 1"/>
          <p:cNvSpPr>
            <a:spLocks noGrp="1"/>
          </p:cNvSpPr>
          <p:nvPr>
            <p:ph type="ctrTitle"/>
          </p:nvPr>
        </p:nvSpPr>
        <p:spPr>
          <a:xfrm>
            <a:off x="0" y="292749"/>
            <a:ext cx="8927604" cy="1260045"/>
          </a:xfrm>
        </p:spPr>
        <p:txBody>
          <a:bodyPr>
            <a:noAutofit/>
          </a:bodyPr>
          <a:lstStyle/>
          <a:p>
            <a:r>
              <a:rPr lang="en-US" sz="4800" b="1" dirty="0" smtClean="0">
                <a:solidFill>
                  <a:schemeClr val="bg1"/>
                </a:solidFill>
                <a:latin typeface="Bradley Hand ITC TT-Bold"/>
                <a:cs typeface="Bradley Hand ITC TT-Bold"/>
              </a:rPr>
              <a:t>The World Beyond </a:t>
            </a:r>
            <a:r>
              <a:rPr lang="en-US" sz="4800" b="1" dirty="0">
                <a:solidFill>
                  <a:schemeClr val="bg1"/>
                </a:solidFill>
                <a:latin typeface="Bradley Hand ITC TT-Bold"/>
                <a:cs typeface="Bradley Hand ITC TT-Bold"/>
              </a:rPr>
              <a:t>the </a:t>
            </a:r>
            <a:r>
              <a:rPr lang="en-US" sz="4800" b="1" dirty="0" smtClean="0">
                <a:solidFill>
                  <a:schemeClr val="bg1"/>
                </a:solidFill>
                <a:latin typeface="Bradley Hand ITC TT-Bold"/>
                <a:cs typeface="Bradley Hand ITC TT-Bold"/>
              </a:rPr>
              <a:t>Word</a:t>
            </a:r>
            <a:r>
              <a:rPr lang="en-US" sz="4000" dirty="0" smtClean="0">
                <a:solidFill>
                  <a:schemeClr val="bg1"/>
                </a:solidFill>
                <a:latin typeface="Bradley Hand ITC TT-Bold"/>
                <a:cs typeface="Bradley Hand ITC TT-Bold"/>
              </a:rPr>
              <a:t/>
            </a:r>
            <a:br>
              <a:rPr lang="en-US" sz="4000" dirty="0" smtClean="0">
                <a:solidFill>
                  <a:schemeClr val="bg1"/>
                </a:solidFill>
                <a:latin typeface="Bradley Hand ITC TT-Bold"/>
                <a:cs typeface="Bradley Hand ITC TT-Bold"/>
              </a:rPr>
            </a:br>
            <a:endParaRPr lang="en-US" sz="4800" dirty="0">
              <a:solidFill>
                <a:schemeClr val="bg1"/>
              </a:solidFill>
              <a:latin typeface="Bradley Hand ITC TT-Bold"/>
              <a:cs typeface="Bradley Hand ITC TT-Bold"/>
            </a:endParaRPr>
          </a:p>
        </p:txBody>
      </p:sp>
      <p:sp>
        <p:nvSpPr>
          <p:cNvPr id="3" name="Subtitle 2"/>
          <p:cNvSpPr>
            <a:spLocks noGrp="1"/>
          </p:cNvSpPr>
          <p:nvPr>
            <p:ph type="subTitle" idx="1"/>
          </p:nvPr>
        </p:nvSpPr>
        <p:spPr>
          <a:xfrm>
            <a:off x="658490" y="5883179"/>
            <a:ext cx="8269114" cy="974821"/>
          </a:xfrm>
        </p:spPr>
        <p:txBody>
          <a:bodyPr>
            <a:normAutofit/>
          </a:bodyPr>
          <a:lstStyle/>
          <a:p>
            <a:pPr algn="l"/>
            <a:r>
              <a:rPr lang="en-US" sz="2400" dirty="0" smtClean="0">
                <a:latin typeface="Bradley Hand ITC TT-Bold"/>
                <a:cs typeface="Bradley Hand ITC TT-Bold"/>
              </a:rPr>
              <a:t>Stephen Downes</a:t>
            </a:r>
          </a:p>
          <a:p>
            <a:pPr algn="l"/>
            <a:r>
              <a:rPr lang="en-US" sz="2400" dirty="0" smtClean="0">
                <a:latin typeface="Bradley Hand ITC TT-Bold"/>
                <a:cs typeface="Bradley Hand ITC TT-Bold"/>
              </a:rPr>
              <a:t>Destination: Innovation, Banff Centre, August 18, 2012</a:t>
            </a:r>
            <a:endParaRPr lang="en-US" sz="2400" dirty="0">
              <a:latin typeface="Bradley Hand ITC TT-Bold"/>
              <a:cs typeface="Bradley Hand ITC TT-Bold"/>
            </a:endParaRPr>
          </a:p>
        </p:txBody>
      </p:sp>
    </p:spTree>
    <p:extLst>
      <p:ext uri="{BB962C8B-B14F-4D97-AF65-F5344CB8AC3E}">
        <p14:creationId xmlns:p14="http://schemas.microsoft.com/office/powerpoint/2010/main" val="1526970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metaphysical theory of innovation</a:t>
            </a:r>
          </a:p>
          <a:p>
            <a:pPr lvl="1"/>
            <a:r>
              <a:rPr lang="en-US" dirty="0" smtClean="0"/>
              <a:t>innovations result from prime causes, first movers, or ‘drivers’</a:t>
            </a:r>
          </a:p>
          <a:p>
            <a:pPr lvl="1"/>
            <a:r>
              <a:rPr lang="en-US" dirty="0" err="1" smtClean="0"/>
              <a:t>Drucker</a:t>
            </a:r>
            <a:r>
              <a:rPr lang="en-US" dirty="0" smtClean="0"/>
              <a:t>* – “purposeful search for innovation opportunities” such as:</a:t>
            </a:r>
          </a:p>
          <a:p>
            <a:pPr lvl="2"/>
            <a:r>
              <a:rPr lang="en-US" dirty="0" smtClean="0"/>
              <a:t>unexpected occurrences, incongruities</a:t>
            </a:r>
          </a:p>
          <a:p>
            <a:pPr lvl="2"/>
            <a:r>
              <a:rPr lang="en-US" dirty="0" smtClean="0"/>
              <a:t>process needs, industry &amp; market changes</a:t>
            </a:r>
          </a:p>
          <a:p>
            <a:pPr lvl="2"/>
            <a:r>
              <a:rPr lang="en-US" dirty="0" smtClean="0"/>
              <a:t>demographic changes, perception changes</a:t>
            </a:r>
          </a:p>
          <a:p>
            <a:pPr lvl="2"/>
            <a:r>
              <a:rPr lang="en-US" dirty="0" smtClean="0"/>
              <a:t>new knowledg</a:t>
            </a:r>
            <a:r>
              <a:rPr lang="en-US" dirty="0"/>
              <a:t>e</a:t>
            </a:r>
          </a:p>
        </p:txBody>
      </p:sp>
      <p:sp>
        <p:nvSpPr>
          <p:cNvPr id="4" name="TextBox 3"/>
          <p:cNvSpPr txBox="1"/>
          <p:nvPr/>
        </p:nvSpPr>
        <p:spPr>
          <a:xfrm>
            <a:off x="778357" y="5846739"/>
            <a:ext cx="8138621" cy="923330"/>
          </a:xfrm>
          <a:prstGeom prst="rect">
            <a:avLst/>
          </a:prstGeom>
          <a:noFill/>
        </p:spPr>
        <p:txBody>
          <a:bodyPr wrap="square" rtlCol="0">
            <a:spAutoFit/>
          </a:bodyPr>
          <a:lstStyle/>
          <a:p>
            <a:r>
              <a:rPr lang="en-US" dirty="0" smtClean="0"/>
              <a:t>(*) Liberated from the copy-protected source at HBR, ‘The Discipline of Innovation’, Peter </a:t>
            </a:r>
            <a:r>
              <a:rPr lang="en-US" dirty="0" err="1" smtClean="0"/>
              <a:t>Drucker</a:t>
            </a:r>
            <a:r>
              <a:rPr lang="en-US" dirty="0" smtClean="0"/>
              <a:t>, p. 4, </a:t>
            </a:r>
            <a:r>
              <a:rPr lang="pl-PL" dirty="0" smtClean="0"/>
              <a:t>http://</a:t>
            </a:r>
            <a:r>
              <a:rPr lang="pl-PL" dirty="0" err="1" smtClean="0"/>
              <a:t>www.omega-project.info</a:t>
            </a:r>
            <a:r>
              <a:rPr lang="pl-PL" dirty="0" smtClean="0"/>
              <a:t>/</a:t>
            </a:r>
            <a:r>
              <a:rPr lang="pl-PL" dirty="0" err="1" smtClean="0"/>
              <a:t>uploads</a:t>
            </a:r>
            <a:r>
              <a:rPr lang="pl-PL" dirty="0" smtClean="0"/>
              <a:t>/9/4/7/3/9473028/_</a:t>
            </a:r>
            <a:r>
              <a:rPr lang="pl-PL" dirty="0" err="1" smtClean="0"/>
              <a:t>the_discipline_of_innovation.pdf</a:t>
            </a:r>
            <a:r>
              <a:rPr lang="en-US" dirty="0" smtClean="0"/>
              <a:t> </a:t>
            </a:r>
            <a:endParaRPr lang="en-US" dirty="0"/>
          </a:p>
        </p:txBody>
      </p:sp>
    </p:spTree>
    <p:extLst>
      <p:ext uri="{BB962C8B-B14F-4D97-AF65-F5344CB8AC3E}">
        <p14:creationId xmlns:p14="http://schemas.microsoft.com/office/powerpoint/2010/main" val="379754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character theory of innovation</a:t>
            </a:r>
          </a:p>
          <a:p>
            <a:pPr lvl="1"/>
            <a:r>
              <a:rPr lang="en-US" dirty="0" smtClean="0"/>
              <a:t>being an innovator requires having the right ‘character’</a:t>
            </a:r>
          </a:p>
          <a:p>
            <a:pPr lvl="1"/>
            <a:r>
              <a:rPr lang="en-US" dirty="0" smtClean="0"/>
              <a:t>typically this means having certain traits, for example, ‘willing to take chances’, ‘</a:t>
            </a:r>
            <a:r>
              <a:rPr lang="en-US" dirty="0"/>
              <a:t>Driven and aggressive, yet </a:t>
            </a:r>
            <a:r>
              <a:rPr lang="en-US" dirty="0" smtClean="0"/>
              <a:t>sensitive’*, etc.</a:t>
            </a:r>
          </a:p>
          <a:p>
            <a:pPr lvl="1"/>
            <a:r>
              <a:rPr lang="en-US" dirty="0" smtClean="0">
                <a:effectLst/>
              </a:rPr>
              <a:t>what’s missing is (a) a process for acquiring these characteristics, and (b) a link between these characteristics and innovative acts</a:t>
            </a:r>
          </a:p>
          <a:p>
            <a:pPr marL="457200" lvl="1" indent="0">
              <a:buNone/>
            </a:pPr>
            <a:r>
              <a:rPr lang="en-US" sz="1600" dirty="0"/>
              <a:t>	</a:t>
            </a:r>
            <a:r>
              <a:rPr lang="en-US" sz="1600" dirty="0" smtClean="0"/>
              <a:t>(*) Shamelessly stolen from Lemke, slide 14,</a:t>
            </a:r>
          </a:p>
          <a:p>
            <a:pPr marL="457200" lvl="1" indent="0">
              <a:buNone/>
            </a:pPr>
            <a:r>
              <a:rPr lang="en-US" sz="1200" dirty="0"/>
              <a:t>	</a:t>
            </a:r>
            <a:r>
              <a:rPr lang="en-US" sz="1600" dirty="0" smtClean="0"/>
              <a:t>http://</a:t>
            </a:r>
            <a:r>
              <a:rPr lang="en-US" sz="1600" dirty="0" err="1" smtClean="0"/>
              <a:t>ncliteracy.metiri.wikispaces.net</a:t>
            </a:r>
            <a:r>
              <a:rPr lang="en-US" sz="1600" dirty="0" smtClean="0"/>
              <a:t>/file/view/NC-Creativity%26Innovation2.pdf</a:t>
            </a:r>
            <a:endParaRPr lang="en-US" sz="3200" dirty="0" smtClean="0">
              <a:effectLst/>
            </a:endParaRPr>
          </a:p>
          <a:p>
            <a:pPr marL="457200" lvl="1" indent="0">
              <a:buNone/>
            </a:pPr>
            <a:endParaRPr lang="en-US" dirty="0" smtClean="0">
              <a:effectLst/>
            </a:endParaRPr>
          </a:p>
          <a:p>
            <a:pPr lvl="1"/>
            <a:endParaRPr lang="en-US" dirty="0"/>
          </a:p>
        </p:txBody>
      </p:sp>
    </p:spTree>
    <p:extLst>
      <p:ext uri="{BB962C8B-B14F-4D97-AF65-F5344CB8AC3E}">
        <p14:creationId xmlns:p14="http://schemas.microsoft.com/office/powerpoint/2010/main" val="76594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Cheryl Lemke, Creativity and innovation </a:t>
            </a:r>
            <a:r>
              <a:rPr lang="en-US" dirty="0"/>
              <a:t>in </a:t>
            </a:r>
            <a:r>
              <a:rPr lang="en-US" dirty="0" smtClean="0"/>
              <a:t>K-</a:t>
            </a:r>
            <a:r>
              <a:rPr lang="en-US" dirty="0"/>
              <a:t>12 </a:t>
            </a:r>
            <a:endParaRPr lang="en-US" dirty="0" smtClean="0"/>
          </a:p>
          <a:p>
            <a:pPr lvl="1"/>
            <a:r>
              <a:rPr lang="en-US" dirty="0" smtClean="0"/>
              <a:t>“</a:t>
            </a:r>
            <a:r>
              <a:rPr lang="en-US" dirty="0"/>
              <a:t>How do we keep creativity and innovation alive in schools? And more basically, what is it? What does does creativity look like in a 3-year-old? In a grade 4, 7, or 10 student</a:t>
            </a:r>
            <a:r>
              <a:rPr lang="en-US" dirty="0" smtClean="0"/>
              <a:t>?”</a:t>
            </a:r>
          </a:p>
          <a:p>
            <a:endParaRPr lang="en-US" dirty="0" smtClean="0"/>
          </a:p>
          <a:p>
            <a:endParaRPr lang="en-US" dirty="0"/>
          </a:p>
        </p:txBody>
      </p:sp>
      <p:pic>
        <p:nvPicPr>
          <p:cNvPr id="4" name="Picture 3" descr="Screen Shot 2012-08-19 at 7.52.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210" y="4065864"/>
            <a:ext cx="1841500" cy="2413000"/>
          </a:xfrm>
          <a:prstGeom prst="rect">
            <a:avLst/>
          </a:prstGeom>
        </p:spPr>
      </p:pic>
      <p:sp>
        <p:nvSpPr>
          <p:cNvPr id="5" name="Rectangle 4"/>
          <p:cNvSpPr/>
          <p:nvPr/>
        </p:nvSpPr>
        <p:spPr>
          <a:xfrm>
            <a:off x="981038" y="5848917"/>
            <a:ext cx="4371388" cy="379591"/>
          </a:xfrm>
          <a:prstGeom prst="rect">
            <a:avLst/>
          </a:prstGeom>
        </p:spPr>
        <p:txBody>
          <a:bodyPr wrap="none">
            <a:spAutoFit/>
          </a:bodyPr>
          <a:lstStyle/>
          <a:p>
            <a:r>
              <a:rPr lang="en-US" sz="2800" baseline="30000" dirty="0" smtClean="0"/>
              <a:t>Monday </a:t>
            </a:r>
            <a:r>
              <a:rPr lang="en-US" sz="2800" baseline="30000" dirty="0"/>
              <a:t>August 20; 2:30 p.m. — 3:30 p.m.</a:t>
            </a:r>
            <a:endParaRPr lang="en-US" sz="2800" dirty="0"/>
          </a:p>
        </p:txBody>
      </p:sp>
    </p:spTree>
    <p:extLst>
      <p:ext uri="{BB962C8B-B14F-4D97-AF65-F5344CB8AC3E}">
        <p14:creationId xmlns:p14="http://schemas.microsoft.com/office/powerpoint/2010/main" val="346021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teleological theory of innovation</a:t>
            </a:r>
          </a:p>
          <a:p>
            <a:pPr lvl="1"/>
            <a:r>
              <a:rPr lang="en-US" dirty="0" smtClean="0"/>
              <a:t>innovation works according to a design or plan</a:t>
            </a:r>
          </a:p>
          <a:p>
            <a:pPr lvl="1"/>
            <a:r>
              <a:rPr lang="en-US" dirty="0" smtClean="0"/>
              <a:t>innovators are expected to be goal- or outcome-directed</a:t>
            </a:r>
          </a:p>
          <a:p>
            <a:pPr lvl="1"/>
            <a:r>
              <a:rPr lang="en-US" dirty="0" smtClean="0"/>
              <a:t>a ‘prior art’ is typically required, </a:t>
            </a:r>
            <a:r>
              <a:rPr lang="en-US" dirty="0" err="1" smtClean="0"/>
              <a:t>eg</a:t>
            </a:r>
            <a:r>
              <a:rPr lang="en-US" dirty="0" smtClean="0"/>
              <a:t>. ‘innovation means asking good </a:t>
            </a:r>
            <a:r>
              <a:rPr lang="en-US" dirty="0" err="1" smtClean="0"/>
              <a:t>questons</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17208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environmental theory of innovation</a:t>
            </a:r>
          </a:p>
          <a:p>
            <a:pPr lvl="1"/>
            <a:r>
              <a:rPr lang="en-US" dirty="0" smtClean="0"/>
              <a:t>create the right environment, and creativity will follow</a:t>
            </a:r>
          </a:p>
          <a:p>
            <a:pPr lvl="1"/>
            <a:r>
              <a:rPr lang="en-US" dirty="0" smtClean="0"/>
              <a:t>most famously: the </a:t>
            </a:r>
            <a:r>
              <a:rPr lang="en-US" dirty="0" err="1" smtClean="0"/>
              <a:t>Googleplex</a:t>
            </a:r>
            <a:r>
              <a:rPr lang="en-US" dirty="0" smtClean="0"/>
              <a:t>, MIT Media Lab, etc. (every engineer a foosball table)</a:t>
            </a:r>
          </a:p>
          <a:p>
            <a:pPr lvl="1"/>
            <a:r>
              <a:rPr lang="en-US" dirty="0" smtClean="0"/>
              <a:t>can be expressed negatively, as descriptions of environments that stifle creativity* such as monitoring, testing, competition, </a:t>
            </a:r>
            <a:r>
              <a:rPr lang="en-US" dirty="0" err="1" smtClean="0"/>
              <a:t>etc</a:t>
            </a:r>
            <a:endParaRPr lang="en-US" dirty="0" smtClean="0"/>
          </a:p>
          <a:p>
            <a:pPr marL="457200" lvl="1" indent="0">
              <a:buNone/>
            </a:pPr>
            <a:r>
              <a:rPr lang="en-US" sz="1600" dirty="0" smtClean="0"/>
              <a:t>(*) Again, see Lemke, slide 24,</a:t>
            </a:r>
          </a:p>
          <a:p>
            <a:pPr marL="457200" lvl="1" indent="0">
              <a:buNone/>
            </a:pPr>
            <a:r>
              <a:rPr lang="en-US" sz="1200" dirty="0" smtClean="0"/>
              <a:t>	</a:t>
            </a:r>
            <a:r>
              <a:rPr lang="en-US" sz="1600" dirty="0" smtClean="0"/>
              <a:t>http://</a:t>
            </a:r>
            <a:r>
              <a:rPr lang="en-US" sz="1600" dirty="0" err="1" smtClean="0"/>
              <a:t>ncliteracy.metiri.wikispaces.net</a:t>
            </a:r>
            <a:r>
              <a:rPr lang="en-US" sz="1600" dirty="0" smtClean="0"/>
              <a:t>/file/view/NC-Creativity%26Innovation2.pdf</a:t>
            </a:r>
            <a:endParaRPr lang="en-US" sz="3200" dirty="0" smtClean="0">
              <a:effectLst/>
            </a:endParaRPr>
          </a:p>
          <a:p>
            <a:pPr lvl="1"/>
            <a:endParaRPr lang="en-US" dirty="0"/>
          </a:p>
        </p:txBody>
      </p:sp>
    </p:spTree>
    <p:extLst>
      <p:ext uri="{BB962C8B-B14F-4D97-AF65-F5344CB8AC3E}">
        <p14:creationId xmlns:p14="http://schemas.microsoft.com/office/powerpoint/2010/main" val="19943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functional theory of innovation</a:t>
            </a:r>
          </a:p>
          <a:p>
            <a:pPr lvl="1"/>
            <a:r>
              <a:rPr lang="en-US" dirty="0" smtClean="0"/>
              <a:t>“categorizing </a:t>
            </a:r>
            <a:r>
              <a:rPr lang="en-US" dirty="0"/>
              <a:t>firms and individuals in terms of the </a:t>
            </a:r>
            <a:r>
              <a:rPr lang="en-US" i="1" dirty="0"/>
              <a:t>functional </a:t>
            </a:r>
            <a:r>
              <a:rPr lang="en-US" dirty="0"/>
              <a:t>relationship through which they derive benefit from a given </a:t>
            </a:r>
            <a:r>
              <a:rPr lang="en-US" dirty="0" smtClean="0"/>
              <a:t>product</a:t>
            </a:r>
            <a:r>
              <a:rPr lang="en-US" dirty="0"/>
              <a:t>, process, or service innovation</a:t>
            </a:r>
            <a:r>
              <a:rPr lang="en-US" dirty="0" smtClean="0"/>
              <a:t>.”* </a:t>
            </a:r>
          </a:p>
          <a:p>
            <a:pPr lvl="1"/>
            <a:r>
              <a:rPr lang="en-US" dirty="0" err="1" smtClean="0"/>
              <a:t>Eg</a:t>
            </a:r>
            <a:r>
              <a:rPr lang="en-US" dirty="0" smtClean="0"/>
              <a:t>, </a:t>
            </a:r>
            <a:r>
              <a:rPr lang="en-US" dirty="0"/>
              <a:t>airline firms are users of aircraft because the benefit they derive from existing types of </a:t>
            </a:r>
            <a:r>
              <a:rPr lang="en-US" dirty="0" smtClean="0"/>
              <a:t>aircraft </a:t>
            </a:r>
          </a:p>
          <a:p>
            <a:pPr lvl="1"/>
            <a:r>
              <a:rPr lang="en-US" dirty="0" smtClean="0"/>
              <a:t>So: find the function, find the innovation – </a:t>
            </a:r>
            <a:r>
              <a:rPr lang="en-US" dirty="0" err="1" smtClean="0"/>
              <a:t>eg</a:t>
            </a:r>
            <a:r>
              <a:rPr lang="en-US" dirty="0" smtClean="0"/>
              <a:t>. find user sources of innovation</a:t>
            </a:r>
            <a:endParaRPr lang="en-US" dirty="0"/>
          </a:p>
        </p:txBody>
      </p:sp>
      <p:sp>
        <p:nvSpPr>
          <p:cNvPr id="4" name="TextBox 3"/>
          <p:cNvSpPr txBox="1"/>
          <p:nvPr/>
        </p:nvSpPr>
        <p:spPr>
          <a:xfrm>
            <a:off x="860290" y="6126163"/>
            <a:ext cx="7442196" cy="646331"/>
          </a:xfrm>
          <a:prstGeom prst="rect">
            <a:avLst/>
          </a:prstGeom>
          <a:noFill/>
        </p:spPr>
        <p:txBody>
          <a:bodyPr wrap="square" rtlCol="0">
            <a:spAutoFit/>
          </a:bodyPr>
          <a:lstStyle/>
          <a:p>
            <a:r>
              <a:rPr lang="en-US" dirty="0" smtClean="0"/>
              <a:t>(*) Eric von </a:t>
            </a:r>
            <a:r>
              <a:rPr lang="en-US" dirty="0" err="1" smtClean="0"/>
              <a:t>Hippel’s</a:t>
            </a:r>
            <a:r>
              <a:rPr lang="en-US" dirty="0" smtClean="0"/>
              <a:t> text ‘Sources of Innovation’ was found to be useful here. Ch. 1., p. 3, http://</a:t>
            </a:r>
            <a:r>
              <a:rPr lang="en-US" dirty="0" err="1" smtClean="0"/>
              <a:t>web.mit.edu</a:t>
            </a:r>
            <a:r>
              <a:rPr lang="en-US" dirty="0" smtClean="0"/>
              <a:t>/</a:t>
            </a:r>
            <a:r>
              <a:rPr lang="en-US" dirty="0" err="1" smtClean="0"/>
              <a:t>evhippel</a:t>
            </a:r>
            <a:r>
              <a:rPr lang="en-US" dirty="0" smtClean="0"/>
              <a:t>/www/</a:t>
            </a:r>
            <a:r>
              <a:rPr lang="en-US" dirty="0" err="1" smtClean="0"/>
              <a:t>sources.htm</a:t>
            </a:r>
            <a:endParaRPr lang="en-US" dirty="0"/>
          </a:p>
        </p:txBody>
      </p:sp>
    </p:spTree>
    <p:extLst>
      <p:ext uri="{BB962C8B-B14F-4D97-AF65-F5344CB8AC3E}">
        <p14:creationId xmlns:p14="http://schemas.microsoft.com/office/powerpoint/2010/main" val="334313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economic theory of innovation</a:t>
            </a:r>
          </a:p>
          <a:p>
            <a:pPr lvl="1"/>
            <a:r>
              <a:rPr lang="en-US" dirty="0" smtClean="0"/>
              <a:t>there is a financial return to be derived from innovation</a:t>
            </a:r>
          </a:p>
          <a:p>
            <a:pPr lvl="1"/>
            <a:r>
              <a:rPr lang="en-US" dirty="0" smtClean="0"/>
              <a:t>von </a:t>
            </a:r>
            <a:r>
              <a:rPr lang="en-US" dirty="0" err="1" smtClean="0"/>
              <a:t>Hippel</a:t>
            </a:r>
            <a:r>
              <a:rPr lang="en-US" dirty="0" smtClean="0"/>
              <a:t>: “</a:t>
            </a:r>
            <a:r>
              <a:rPr lang="en-US" dirty="0"/>
              <a:t>innovating firms could reasonably anticipate higher profits than </a:t>
            </a:r>
            <a:r>
              <a:rPr lang="en-US" dirty="0" err="1" smtClean="0"/>
              <a:t>noninnovating</a:t>
            </a:r>
            <a:r>
              <a:rPr lang="en-US" dirty="0" smtClean="0"/>
              <a:t> </a:t>
            </a:r>
            <a:r>
              <a:rPr lang="en-US" dirty="0"/>
              <a:t>firms</a:t>
            </a:r>
            <a:r>
              <a:rPr lang="en-US" dirty="0" smtClean="0"/>
              <a:t>.”</a:t>
            </a:r>
          </a:p>
          <a:p>
            <a:pPr lvl="1"/>
            <a:r>
              <a:rPr lang="en-US" dirty="0" smtClean="0"/>
              <a:t>therefore, profit is a motivating factor for innovation (and innovation can be found through maximizing profits)</a:t>
            </a:r>
          </a:p>
        </p:txBody>
      </p:sp>
      <p:sp>
        <p:nvSpPr>
          <p:cNvPr id="4" name="Rectangle 3"/>
          <p:cNvSpPr/>
          <p:nvPr/>
        </p:nvSpPr>
        <p:spPr>
          <a:xfrm>
            <a:off x="554751" y="5980836"/>
            <a:ext cx="8132049" cy="646331"/>
          </a:xfrm>
          <a:prstGeom prst="rect">
            <a:avLst/>
          </a:prstGeom>
        </p:spPr>
        <p:txBody>
          <a:bodyPr wrap="square">
            <a:spAutoFit/>
          </a:bodyPr>
          <a:lstStyle/>
          <a:p>
            <a:r>
              <a:rPr lang="en-US" dirty="0" smtClean="0"/>
              <a:t>(*) Eric von </a:t>
            </a:r>
            <a:r>
              <a:rPr lang="en-US" dirty="0" err="1" smtClean="0"/>
              <a:t>Hippel’s</a:t>
            </a:r>
            <a:r>
              <a:rPr lang="en-US" dirty="0" smtClean="0"/>
              <a:t> text ‘Sources of Innovation’ had the money quote. Ch. 1., p. 6, http://</a:t>
            </a:r>
            <a:r>
              <a:rPr lang="en-US" dirty="0" err="1" smtClean="0"/>
              <a:t>web.mit.edu</a:t>
            </a:r>
            <a:r>
              <a:rPr lang="en-US" dirty="0" smtClean="0"/>
              <a:t>/</a:t>
            </a:r>
            <a:r>
              <a:rPr lang="en-US" dirty="0" err="1" smtClean="0"/>
              <a:t>evhippel</a:t>
            </a:r>
            <a:r>
              <a:rPr lang="en-US" dirty="0" smtClean="0"/>
              <a:t>/www/</a:t>
            </a:r>
            <a:r>
              <a:rPr lang="en-US" dirty="0" err="1" smtClean="0"/>
              <a:t>sources.htm</a:t>
            </a:r>
            <a:endParaRPr lang="en-US" dirty="0"/>
          </a:p>
        </p:txBody>
      </p:sp>
    </p:spTree>
    <p:extLst>
      <p:ext uri="{BB962C8B-B14F-4D97-AF65-F5344CB8AC3E}">
        <p14:creationId xmlns:p14="http://schemas.microsoft.com/office/powerpoint/2010/main" val="35110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800000"/>
                </a:solidFill>
              </a:rPr>
              <a:t>We are inclined to tie innovation to phenomena that can be described in so many words - “</a:t>
            </a:r>
            <a:r>
              <a:rPr lang="en-US" dirty="0" smtClean="0">
                <a:solidFill>
                  <a:srgbClr val="800000"/>
                </a:solidFill>
              </a:rPr>
              <a:t>if it </a:t>
            </a:r>
            <a:r>
              <a:rPr lang="en-US" dirty="0">
                <a:solidFill>
                  <a:srgbClr val="800000"/>
                </a:solidFill>
              </a:rPr>
              <a:t>can’t be measured it can’t be managed,” or so the saying goes.</a:t>
            </a:r>
            <a:r>
              <a:rPr lang="en-US" dirty="0"/>
              <a:t> </a:t>
            </a:r>
            <a:endParaRPr lang="en-US" dirty="0" smtClean="0"/>
          </a:p>
          <a:p>
            <a:endParaRPr lang="en-US" dirty="0"/>
          </a:p>
        </p:txBody>
      </p:sp>
    </p:spTree>
    <p:extLst>
      <p:ext uri="{BB962C8B-B14F-4D97-AF65-F5344CB8AC3E}">
        <p14:creationId xmlns:p14="http://schemas.microsoft.com/office/powerpoint/2010/main" val="306794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Frame to talk about Innovation</a:t>
            </a:r>
            <a:endParaRPr lang="en-US" dirty="0"/>
          </a:p>
        </p:txBody>
      </p:sp>
      <p:sp>
        <p:nvSpPr>
          <p:cNvPr id="3" name="Content Placeholder 2"/>
          <p:cNvSpPr>
            <a:spLocks noGrp="1"/>
          </p:cNvSpPr>
          <p:nvPr>
            <p:ph idx="1"/>
          </p:nvPr>
        </p:nvSpPr>
        <p:spPr>
          <a:xfrm>
            <a:off x="457200" y="1600200"/>
            <a:ext cx="8377846" cy="4525963"/>
          </a:xfrm>
        </p:spPr>
        <p:txBody>
          <a:bodyPr/>
          <a:lstStyle/>
          <a:p>
            <a:r>
              <a:rPr lang="en-US" dirty="0" smtClean="0"/>
              <a:t>Consider the article on innovation in </a:t>
            </a:r>
            <a:r>
              <a:rPr lang="en-US" dirty="0" err="1" smtClean="0"/>
              <a:t>ecducation</a:t>
            </a:r>
            <a:r>
              <a:rPr lang="en-US" dirty="0" smtClean="0"/>
              <a:t>*</a:t>
            </a:r>
          </a:p>
          <a:p>
            <a:pPr lvl="1"/>
            <a:r>
              <a:rPr lang="en-US" sz="2400" dirty="0" smtClean="0"/>
              <a:t>“...trying to find innovative ways to bring greater access, lower costs … to drive better learning efficacy.”</a:t>
            </a:r>
          </a:p>
          <a:p>
            <a:pPr lvl="1"/>
            <a:r>
              <a:rPr lang="en-US" sz="2400" dirty="0" smtClean="0"/>
              <a:t>“several factors have changed the opportunity landscape for investors, including policy changes at the federal and local levels (etc.)”</a:t>
            </a:r>
          </a:p>
          <a:p>
            <a:pPr lvl="1"/>
            <a:r>
              <a:rPr lang="en-US" sz="2400" dirty="0" smtClean="0"/>
              <a:t>“a major difference between the environment now and the one a decade ago seems to be the talent and experience of the people leading the innovation” </a:t>
            </a:r>
            <a:endParaRPr lang="en-US" sz="2400" dirty="0"/>
          </a:p>
        </p:txBody>
      </p:sp>
      <p:sp>
        <p:nvSpPr>
          <p:cNvPr id="4" name="TextBox 3"/>
          <p:cNvSpPr txBox="1"/>
          <p:nvPr/>
        </p:nvSpPr>
        <p:spPr>
          <a:xfrm>
            <a:off x="696425" y="5803186"/>
            <a:ext cx="8138621" cy="923330"/>
          </a:xfrm>
          <a:prstGeom prst="rect">
            <a:avLst/>
          </a:prstGeom>
          <a:noFill/>
        </p:spPr>
        <p:txBody>
          <a:bodyPr wrap="square" rtlCol="0">
            <a:spAutoFit/>
          </a:bodyPr>
          <a:lstStyle/>
          <a:p>
            <a:r>
              <a:rPr lang="en-US" dirty="0" smtClean="0"/>
              <a:t>(*) Schooled by </a:t>
            </a:r>
            <a:r>
              <a:rPr lang="en-US" dirty="0" err="1" smtClean="0"/>
              <a:t>GigaOm</a:t>
            </a:r>
            <a:r>
              <a:rPr lang="en-US" dirty="0" smtClean="0"/>
              <a:t>, Investment in K-12 education innovation is soaring, but it’s not all rosy, http://</a:t>
            </a:r>
            <a:r>
              <a:rPr lang="en-US" dirty="0" err="1" smtClean="0"/>
              <a:t>gigaom.com</a:t>
            </a:r>
            <a:r>
              <a:rPr lang="en-US" dirty="0" smtClean="0"/>
              <a:t>/2012/08/02/investment-in-k-12-education-innovation-is-soaring-but-its-not-all-rosy/</a:t>
            </a:r>
            <a:endParaRPr lang="en-US" dirty="0"/>
          </a:p>
        </p:txBody>
      </p:sp>
    </p:spTree>
    <p:extLst>
      <p:ext uri="{BB962C8B-B14F-4D97-AF65-F5344CB8AC3E}">
        <p14:creationId xmlns:p14="http://schemas.microsoft.com/office/powerpoint/2010/main" val="9381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Democratizing innovation*</a:t>
            </a:r>
          </a:p>
          <a:p>
            <a:pPr lvl="1"/>
            <a:r>
              <a:rPr lang="en-US" dirty="0" smtClean="0"/>
              <a:t>“users </a:t>
            </a:r>
            <a:r>
              <a:rPr lang="en-US" dirty="0"/>
              <a:t>of products and services—both firms and individual consumers—are </a:t>
            </a:r>
            <a:r>
              <a:rPr lang="en-US" dirty="0" smtClean="0"/>
              <a:t>increasingly </a:t>
            </a:r>
            <a:r>
              <a:rPr lang="en-US" dirty="0"/>
              <a:t>able to innovate for themselves</a:t>
            </a:r>
            <a:r>
              <a:rPr lang="en-US" dirty="0" smtClean="0"/>
              <a:t>.”</a:t>
            </a:r>
          </a:p>
          <a:p>
            <a:pPr lvl="1"/>
            <a:r>
              <a:rPr lang="en-US" dirty="0" smtClean="0"/>
              <a:t>“</a:t>
            </a:r>
            <a:r>
              <a:rPr lang="en-US" dirty="0"/>
              <a:t>Users that innovate can develop exactly what they want, rather than relying on manufacturers to act as their (often very imperfect) agents</a:t>
            </a:r>
            <a:r>
              <a:rPr lang="en-US" dirty="0" smtClean="0"/>
              <a:t>.”</a:t>
            </a:r>
          </a:p>
          <a:p>
            <a:pPr marL="457200" lvl="1" indent="0">
              <a:buNone/>
            </a:pPr>
            <a:r>
              <a:rPr lang="en-US" sz="1800" dirty="0" smtClean="0"/>
              <a:t>(*) Eric von </a:t>
            </a:r>
            <a:r>
              <a:rPr lang="en-US" sz="1800" dirty="0" err="1" smtClean="0"/>
              <a:t>Hippel’s</a:t>
            </a:r>
            <a:r>
              <a:rPr lang="en-US" sz="1800" dirty="0" smtClean="0"/>
              <a:t> text ‘Democratizing Innovation’ gets my vote, </a:t>
            </a:r>
            <a:r>
              <a:rPr lang="pl-PL" sz="1800" dirty="0" smtClean="0"/>
              <a:t>http://</a:t>
            </a:r>
            <a:r>
              <a:rPr lang="pl-PL" sz="1800" dirty="0" err="1" smtClean="0"/>
              <a:t>web.mit.edu</a:t>
            </a:r>
            <a:r>
              <a:rPr lang="pl-PL" sz="1800" dirty="0" smtClean="0"/>
              <a:t>/</a:t>
            </a:r>
            <a:r>
              <a:rPr lang="pl-PL" sz="1800" dirty="0" err="1" smtClean="0"/>
              <a:t>evhippel</a:t>
            </a:r>
            <a:r>
              <a:rPr lang="pl-PL" sz="1800" dirty="0" smtClean="0"/>
              <a:t>/www/democ1.htm</a:t>
            </a:r>
            <a:endParaRPr lang="en-US" sz="1800" dirty="0" smtClean="0"/>
          </a:p>
          <a:p>
            <a:pPr lvl="1"/>
            <a:endParaRPr lang="en-US" dirty="0" smtClean="0"/>
          </a:p>
        </p:txBody>
      </p:sp>
    </p:spTree>
    <p:extLst>
      <p:ext uri="{BB962C8B-B14F-4D97-AF65-F5344CB8AC3E}">
        <p14:creationId xmlns:p14="http://schemas.microsoft.com/office/powerpoint/2010/main" val="83992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Presentation Page:</a:t>
            </a:r>
          </a:p>
          <a:p>
            <a:pPr lvl="1"/>
            <a:r>
              <a:rPr lang="pl-PL" dirty="0" smtClean="0">
                <a:hlinkClick r:id="rId2"/>
              </a:rPr>
              <a:t>http://www.downes.ca/presentation/299</a:t>
            </a:r>
            <a:r>
              <a:rPr lang="pl-PL" dirty="0" smtClean="0"/>
              <a:t> </a:t>
            </a:r>
          </a:p>
          <a:p>
            <a:pPr lvl="1"/>
            <a:endParaRPr lang="pl-PL" dirty="0"/>
          </a:p>
          <a:p>
            <a:r>
              <a:rPr lang="pl-PL" dirty="0" err="1" smtClean="0"/>
              <a:t>View</a:t>
            </a:r>
            <a:r>
              <a:rPr lang="pl-PL" dirty="0" smtClean="0"/>
              <a:t> </a:t>
            </a:r>
            <a:r>
              <a:rPr lang="pl-PL" dirty="0" err="1" smtClean="0"/>
              <a:t>slides</a:t>
            </a:r>
            <a:r>
              <a:rPr lang="pl-PL" dirty="0" smtClean="0"/>
              <a:t>, </a:t>
            </a:r>
            <a:r>
              <a:rPr lang="pl-PL" dirty="0" err="1" smtClean="0"/>
              <a:t>save</a:t>
            </a:r>
            <a:r>
              <a:rPr lang="pl-PL" dirty="0" smtClean="0"/>
              <a:t> to </a:t>
            </a:r>
            <a:r>
              <a:rPr lang="pl-PL" dirty="0" err="1" smtClean="0"/>
              <a:t>view</a:t>
            </a:r>
            <a:r>
              <a:rPr lang="pl-PL" dirty="0" smtClean="0"/>
              <a:t> video, </a:t>
            </a:r>
            <a:r>
              <a:rPr lang="pl-PL" dirty="0" err="1" smtClean="0"/>
              <a:t>listen</a:t>
            </a:r>
            <a:r>
              <a:rPr lang="pl-PL" dirty="0" smtClean="0"/>
              <a:t> to audio, </a:t>
            </a:r>
            <a:r>
              <a:rPr lang="pl-PL" smtClean="0"/>
              <a:t>etc. etc</a:t>
            </a:r>
            <a:r>
              <a:rPr lang="pl-PL" dirty="0" smtClean="0"/>
              <a:t>.</a:t>
            </a:r>
            <a:endParaRPr lang="en-US" dirty="0"/>
          </a:p>
        </p:txBody>
      </p:sp>
    </p:spTree>
    <p:extLst>
      <p:ext uri="{BB962C8B-B14F-4D97-AF65-F5344CB8AC3E}">
        <p14:creationId xmlns:p14="http://schemas.microsoft.com/office/powerpoint/2010/main" val="378607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457200" y="496917"/>
            <a:ext cx="7856354" cy="5679153"/>
          </a:xfrm>
          <a:prstGeom prst="rect">
            <a:avLst/>
          </a:prstGeom>
        </p:spPr>
      </p:pic>
    </p:spTree>
    <p:extLst>
      <p:ext uri="{BB962C8B-B14F-4D97-AF65-F5344CB8AC3E}">
        <p14:creationId xmlns:p14="http://schemas.microsoft.com/office/powerpoint/2010/main" val="278365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Democratizing innovation (2)</a:t>
            </a:r>
          </a:p>
          <a:p>
            <a:pPr lvl="1"/>
            <a:r>
              <a:rPr lang="en-US" dirty="0" smtClean="0"/>
              <a:t>users often freely reveal what they have innovated (a practice that long predates open source) </a:t>
            </a:r>
          </a:p>
          <a:p>
            <a:pPr lvl="1"/>
            <a:r>
              <a:rPr lang="en-US" dirty="0" smtClean="0"/>
              <a:t>von </a:t>
            </a:r>
            <a:r>
              <a:rPr lang="en-US" dirty="0" err="1" smtClean="0"/>
              <a:t>Hippel</a:t>
            </a:r>
            <a:r>
              <a:rPr lang="en-US" dirty="0" smtClean="0"/>
              <a:t>: “if </a:t>
            </a:r>
            <a:r>
              <a:rPr lang="en-US" dirty="0"/>
              <a:t>the information needed to innovate in important ways is widely distributed, the traditional pattern of concentrating </a:t>
            </a:r>
            <a:r>
              <a:rPr lang="en-US" dirty="0" smtClean="0"/>
              <a:t>innovation</a:t>
            </a:r>
            <a:r>
              <a:rPr lang="en-US" dirty="0"/>
              <a:t>-support resources on a few individuals is hugely inefficient</a:t>
            </a:r>
            <a:r>
              <a:rPr lang="en-US" dirty="0" smtClean="0"/>
              <a:t>.”</a:t>
            </a:r>
          </a:p>
          <a:p>
            <a:endParaRPr lang="en-US" dirty="0"/>
          </a:p>
        </p:txBody>
      </p:sp>
    </p:spTree>
    <p:extLst>
      <p:ext uri="{BB962C8B-B14F-4D97-AF65-F5344CB8AC3E}">
        <p14:creationId xmlns:p14="http://schemas.microsoft.com/office/powerpoint/2010/main" val="189747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7121549" cy="4525963"/>
          </a:xfrm>
        </p:spPr>
        <p:txBody>
          <a:bodyPr/>
          <a:lstStyle/>
          <a:p>
            <a:r>
              <a:rPr lang="en-US" dirty="0" smtClean="0"/>
              <a:t>Mark Edwards, </a:t>
            </a:r>
            <a:r>
              <a:rPr lang="en-US" dirty="0"/>
              <a:t>a f</a:t>
            </a:r>
            <a:r>
              <a:rPr lang="en-US" dirty="0" smtClean="0"/>
              <a:t>ramework for leadership </a:t>
            </a:r>
            <a:r>
              <a:rPr lang="en-US" dirty="0"/>
              <a:t>in </a:t>
            </a:r>
            <a:r>
              <a:rPr lang="en-US" dirty="0" smtClean="0"/>
              <a:t>the digital </a:t>
            </a:r>
            <a:r>
              <a:rPr lang="en-US" dirty="0"/>
              <a:t>w</a:t>
            </a:r>
            <a:r>
              <a:rPr lang="en-US" dirty="0" smtClean="0"/>
              <a:t>orld </a:t>
            </a:r>
          </a:p>
          <a:p>
            <a:pPr lvl="1"/>
            <a:r>
              <a:rPr lang="en-US" dirty="0" smtClean="0"/>
              <a:t>“the </a:t>
            </a:r>
            <a:r>
              <a:rPr lang="en-US" dirty="0"/>
              <a:t>use of digital resources and leveraging a distributed leadership team will be topics of review and </a:t>
            </a:r>
            <a:r>
              <a:rPr lang="en-US" dirty="0" smtClean="0"/>
              <a:t>discussion”</a:t>
            </a:r>
          </a:p>
          <a:p>
            <a:pPr lvl="1"/>
            <a:r>
              <a:rPr lang="en-US" dirty="0" smtClean="0"/>
              <a:t>democratizing technology conversion?</a:t>
            </a:r>
          </a:p>
          <a:p>
            <a:pPr lvl="1"/>
            <a:r>
              <a:rPr lang="en-US" dirty="0" smtClean="0"/>
              <a:t>elements of democracy: autonomy, diversity, etc…</a:t>
            </a:r>
          </a:p>
          <a:p>
            <a:pPr marL="0" indent="0">
              <a:buNone/>
            </a:pPr>
            <a:endParaRPr lang="en-US" dirty="0"/>
          </a:p>
        </p:txBody>
      </p:sp>
      <p:pic>
        <p:nvPicPr>
          <p:cNvPr id="4" name="Picture 3" descr="Screen Shot 2012-08-19 at 7.41.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485" y="3834692"/>
            <a:ext cx="1816100" cy="2425700"/>
          </a:xfrm>
          <a:prstGeom prst="rect">
            <a:avLst/>
          </a:prstGeom>
        </p:spPr>
      </p:pic>
      <p:sp>
        <p:nvSpPr>
          <p:cNvPr id="5" name="Rectangle 4"/>
          <p:cNvSpPr/>
          <p:nvPr/>
        </p:nvSpPr>
        <p:spPr>
          <a:xfrm>
            <a:off x="1004162" y="5773634"/>
            <a:ext cx="4276826" cy="379591"/>
          </a:xfrm>
          <a:prstGeom prst="rect">
            <a:avLst/>
          </a:prstGeom>
        </p:spPr>
        <p:txBody>
          <a:bodyPr wrap="none">
            <a:spAutoFit/>
          </a:bodyPr>
          <a:lstStyle/>
          <a:p>
            <a:r>
              <a:rPr lang="en-US" sz="2800" baseline="30000" dirty="0"/>
              <a:t>Monday </a:t>
            </a:r>
            <a:r>
              <a:rPr lang="en-US" sz="2800" baseline="30000" dirty="0" smtClean="0"/>
              <a:t>August </a:t>
            </a:r>
            <a:r>
              <a:rPr lang="en-US" sz="2800" baseline="30000" dirty="0"/>
              <a:t>20; 1:00 p.m. — 3:30 p.m.</a:t>
            </a:r>
            <a:endParaRPr lang="en-US" sz="2800" dirty="0"/>
          </a:p>
        </p:txBody>
      </p:sp>
      <p:sp>
        <p:nvSpPr>
          <p:cNvPr id="6" name="Rectangle 5"/>
          <p:cNvSpPr/>
          <p:nvPr/>
        </p:nvSpPr>
        <p:spPr>
          <a:xfrm>
            <a:off x="1004162" y="6166880"/>
            <a:ext cx="4564833" cy="379591"/>
          </a:xfrm>
          <a:prstGeom prst="rect">
            <a:avLst/>
          </a:prstGeom>
        </p:spPr>
        <p:txBody>
          <a:bodyPr wrap="none">
            <a:spAutoFit/>
          </a:bodyPr>
          <a:lstStyle/>
          <a:p>
            <a:r>
              <a:rPr lang="en-US" sz="2800" baseline="30000" dirty="0" smtClean="0"/>
              <a:t>Tuesday </a:t>
            </a:r>
            <a:r>
              <a:rPr lang="en-US" sz="2800" baseline="30000" dirty="0"/>
              <a:t>August 21; 11:00 a.m. — 12:00 p.m.</a:t>
            </a:r>
            <a:endParaRPr lang="en-US" sz="2800" dirty="0"/>
          </a:p>
        </p:txBody>
      </p:sp>
    </p:spTree>
    <p:extLst>
      <p:ext uri="{BB962C8B-B14F-4D97-AF65-F5344CB8AC3E}">
        <p14:creationId xmlns:p14="http://schemas.microsoft.com/office/powerpoint/2010/main" val="93678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a:t>
            </a:r>
            <a:r>
              <a:rPr lang="en-US" i="1" dirty="0" smtClean="0"/>
              <a:t>society</a:t>
            </a:r>
            <a:r>
              <a:rPr lang="en-US" dirty="0" smtClean="0"/>
              <a:t> innovative?</a:t>
            </a:r>
            <a:endParaRPr lang="en-US" dirty="0"/>
          </a:p>
        </p:txBody>
      </p:sp>
      <p:sp>
        <p:nvSpPr>
          <p:cNvPr id="3" name="Content Placeholder 2"/>
          <p:cNvSpPr>
            <a:spLocks noGrp="1"/>
          </p:cNvSpPr>
          <p:nvPr>
            <p:ph idx="1"/>
          </p:nvPr>
        </p:nvSpPr>
        <p:spPr>
          <a:xfrm>
            <a:off x="662031" y="1481179"/>
            <a:ext cx="8229600" cy="4525963"/>
          </a:xfrm>
        </p:spPr>
        <p:txBody>
          <a:bodyPr/>
          <a:lstStyle/>
          <a:p>
            <a:r>
              <a:rPr lang="en-US" dirty="0" smtClean="0"/>
              <a:t>Where does innovation come from? Not from measurement, management or market focus. No, it comes from literacy. </a:t>
            </a:r>
          </a:p>
        </p:txBody>
      </p:sp>
    </p:spTree>
    <p:extLst>
      <p:ext uri="{BB962C8B-B14F-4D97-AF65-F5344CB8AC3E}">
        <p14:creationId xmlns:p14="http://schemas.microsoft.com/office/powerpoint/2010/main" val="400993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Literacy</a:t>
            </a:r>
            <a:endParaRPr lang="en-US" dirty="0"/>
          </a:p>
        </p:txBody>
      </p:sp>
      <p:sp>
        <p:nvSpPr>
          <p:cNvPr id="3" name="Content Placeholder 2"/>
          <p:cNvSpPr>
            <a:spLocks noGrp="1"/>
          </p:cNvSpPr>
          <p:nvPr>
            <p:ph idx="1"/>
          </p:nvPr>
        </p:nvSpPr>
        <p:spPr>
          <a:xfrm>
            <a:off x="457200" y="1230868"/>
            <a:ext cx="8229600" cy="4525963"/>
          </a:xfrm>
        </p:spPr>
        <p:txBody>
          <a:bodyPr/>
          <a:lstStyle/>
          <a:p>
            <a:r>
              <a:rPr lang="en-US" dirty="0" smtClean="0"/>
              <a:t>Traditional literacy*: Literacy refers to the ability to read for knowledge and write coherently and think critically about the written word. </a:t>
            </a:r>
          </a:p>
          <a:p>
            <a:r>
              <a:rPr lang="en-US" dirty="0" smtClean="0"/>
              <a:t>UNESCO: “Literacy </a:t>
            </a:r>
            <a:r>
              <a:rPr lang="en-US" dirty="0"/>
              <a:t>is the ability to identify, understand, interpret, create, communicate and com- </a:t>
            </a:r>
            <a:r>
              <a:rPr lang="en-US" dirty="0" err="1"/>
              <a:t>pute</a:t>
            </a:r>
            <a:r>
              <a:rPr lang="en-US" dirty="0"/>
              <a:t>, using printed and written materials associated with varying contexts</a:t>
            </a:r>
            <a:r>
              <a:rPr lang="en-US" dirty="0" smtClean="0"/>
              <a:t>.”</a:t>
            </a:r>
            <a:r>
              <a:rPr lang="en-US" dirty="0" smtClean="0">
                <a:latin typeface="Wingdings"/>
                <a:ea typeface="Wingdings"/>
                <a:cs typeface="Wingdings"/>
                <a:sym typeface="Wingdings"/>
              </a:rPr>
              <a:t></a:t>
            </a:r>
            <a:endParaRPr lang="en-US" dirty="0" smtClean="0">
              <a:effectLst/>
            </a:endParaRPr>
          </a:p>
          <a:p>
            <a:endParaRPr lang="en-US" dirty="0" smtClean="0"/>
          </a:p>
          <a:p>
            <a:endParaRPr lang="en-US" dirty="0" smtClean="0"/>
          </a:p>
        </p:txBody>
      </p:sp>
      <p:sp>
        <p:nvSpPr>
          <p:cNvPr id="4" name="TextBox 3"/>
          <p:cNvSpPr txBox="1"/>
          <p:nvPr/>
        </p:nvSpPr>
        <p:spPr>
          <a:xfrm>
            <a:off x="669115" y="5380672"/>
            <a:ext cx="6936945" cy="1477328"/>
          </a:xfrm>
          <a:prstGeom prst="rect">
            <a:avLst/>
          </a:prstGeom>
          <a:noFill/>
        </p:spPr>
        <p:txBody>
          <a:bodyPr wrap="square" rtlCol="0">
            <a:spAutoFit/>
          </a:bodyPr>
          <a:lstStyle/>
          <a:p>
            <a:r>
              <a:rPr lang="en-US" dirty="0" smtClean="0"/>
              <a:t>(*) Wikipedia, where else? </a:t>
            </a:r>
            <a:r>
              <a:rPr lang="pl-PL" dirty="0" err="1" smtClean="0"/>
              <a:t>htp</a:t>
            </a:r>
            <a:r>
              <a:rPr lang="pl-PL" dirty="0" smtClean="0"/>
              <a:t>://</a:t>
            </a:r>
            <a:r>
              <a:rPr lang="pl-PL" dirty="0" err="1" smtClean="0"/>
              <a:t>en.wikipedia.org</a:t>
            </a:r>
            <a:r>
              <a:rPr lang="pl-PL" dirty="0" smtClean="0"/>
              <a:t>/</a:t>
            </a:r>
            <a:r>
              <a:rPr lang="pl-PL" dirty="0" err="1" smtClean="0"/>
              <a:t>wiki</a:t>
            </a:r>
            <a:r>
              <a:rPr lang="pl-PL" dirty="0" smtClean="0"/>
              <a:t>/</a:t>
            </a:r>
            <a:r>
              <a:rPr lang="pl-PL" dirty="0" err="1" smtClean="0"/>
              <a:t>Literacy</a:t>
            </a:r>
            <a:endParaRPr lang="pl-PL" dirty="0" smtClean="0"/>
          </a:p>
          <a:p>
            <a:r>
              <a:rPr lang="en-US" dirty="0" smtClean="0"/>
              <a:t>(</a:t>
            </a:r>
            <a:r>
              <a:rPr lang="en-US" dirty="0" smtClean="0">
                <a:latin typeface="Wingdings"/>
                <a:ea typeface="Wingdings"/>
                <a:cs typeface="Wingdings"/>
                <a:sym typeface="Wingdings"/>
              </a:rPr>
              <a:t></a:t>
            </a:r>
            <a:r>
              <a:rPr lang="en-US" dirty="0" smtClean="0">
                <a:ea typeface="Wingdings"/>
                <a:cs typeface="Wingdings"/>
                <a:sym typeface="Wingdings"/>
              </a:rPr>
              <a:t>) UNESCO </a:t>
            </a:r>
            <a:r>
              <a:rPr lang="en-US" dirty="0" err="1" smtClean="0">
                <a:ea typeface="Wingdings"/>
                <a:cs typeface="Wingdings"/>
                <a:sym typeface="Wingdings"/>
              </a:rPr>
              <a:t>declafed</a:t>
            </a:r>
            <a:r>
              <a:rPr lang="en-US" dirty="0" smtClean="0">
                <a:ea typeface="Wingdings"/>
                <a:cs typeface="Wingdings"/>
                <a:sym typeface="Wingdings"/>
              </a:rPr>
              <a:t> this, The Plurality of literacy and its Implications for Policies and </a:t>
            </a:r>
            <a:r>
              <a:rPr lang="en-US" dirty="0" err="1" smtClean="0">
                <a:ea typeface="Wingdings"/>
                <a:cs typeface="Wingdings"/>
                <a:sym typeface="Wingdings"/>
              </a:rPr>
              <a:t>Programmes</a:t>
            </a:r>
            <a:r>
              <a:rPr lang="en-US" dirty="0" smtClean="0">
                <a:ea typeface="Wingdings"/>
                <a:cs typeface="Wingdings"/>
                <a:sym typeface="Wingdings"/>
              </a:rPr>
              <a:t>, 2004 </a:t>
            </a:r>
            <a:r>
              <a:rPr lang="ro-RO" dirty="0" smtClean="0">
                <a:ea typeface="Wingdings"/>
                <a:cs typeface="Wingdings"/>
                <a:sym typeface="Wingdings"/>
              </a:rPr>
              <a:t>http://unesdoc.unesco.org/images/0013/001362/136246e.pdf</a:t>
            </a:r>
            <a:endParaRPr lang="en-US" dirty="0" smtClean="0">
              <a:ea typeface="Wingdings"/>
              <a:cs typeface="Wingdings"/>
              <a:sym typeface="Wingdings"/>
            </a:endParaRPr>
          </a:p>
          <a:p>
            <a:endParaRPr lang="en-US" dirty="0"/>
          </a:p>
        </p:txBody>
      </p:sp>
    </p:spTree>
    <p:extLst>
      <p:ext uri="{BB962C8B-B14F-4D97-AF65-F5344CB8AC3E}">
        <p14:creationId xmlns:p14="http://schemas.microsoft.com/office/powerpoint/2010/main" val="214859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800000"/>
                </a:solidFill>
              </a:rPr>
              <a:t>In </a:t>
            </a:r>
            <a:r>
              <a:rPr lang="en-US" dirty="0">
                <a:solidFill>
                  <a:srgbClr val="800000"/>
                </a:solidFill>
              </a:rPr>
              <a:t>the field of education, however, we deal every day with learning and discovery that goes beyond what we can describe.</a:t>
            </a:r>
            <a:r>
              <a:rPr lang="en-US" dirty="0"/>
              <a:t> </a:t>
            </a:r>
            <a:endParaRPr lang="en-US" dirty="0" smtClean="0"/>
          </a:p>
          <a:p>
            <a:r>
              <a:rPr lang="en-US" dirty="0" smtClean="0"/>
              <a:t>What is literacy? It isn't just language and numbers; literacy is the capacity to </a:t>
            </a:r>
            <a:r>
              <a:rPr lang="en-US" i="1" dirty="0" smtClean="0"/>
              <a:t>recognize</a:t>
            </a:r>
            <a:r>
              <a:rPr lang="en-US" dirty="0" smtClean="0"/>
              <a:t> what is relevant, useful, true </a:t>
            </a:r>
          </a:p>
          <a:p>
            <a:r>
              <a:rPr lang="en-US" dirty="0"/>
              <a:t/>
            </a:r>
            <a:br>
              <a:rPr lang="en-US" dirty="0"/>
            </a:br>
            <a:endParaRPr lang="en-US" dirty="0" smtClean="0"/>
          </a:p>
          <a:p>
            <a:endParaRPr lang="en-US" dirty="0"/>
          </a:p>
        </p:txBody>
      </p:sp>
    </p:spTree>
    <p:extLst>
      <p:ext uri="{BB962C8B-B14F-4D97-AF65-F5344CB8AC3E}">
        <p14:creationId xmlns:p14="http://schemas.microsoft.com/office/powerpoint/2010/main" val="88978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Literacy</a:t>
            </a:r>
            <a:endParaRPr lang="en-US" dirty="0"/>
          </a:p>
        </p:txBody>
      </p:sp>
      <p:sp>
        <p:nvSpPr>
          <p:cNvPr id="3" name="Content Placeholder 2"/>
          <p:cNvSpPr>
            <a:spLocks noGrp="1"/>
          </p:cNvSpPr>
          <p:nvPr>
            <p:ph idx="1"/>
          </p:nvPr>
        </p:nvSpPr>
        <p:spPr/>
        <p:txBody>
          <a:bodyPr/>
          <a:lstStyle/>
          <a:p>
            <a:r>
              <a:rPr lang="en-US" dirty="0" smtClean="0"/>
              <a:t>“Literacy as Freedom” - UNESCO</a:t>
            </a:r>
            <a:endParaRPr lang="en-US" dirty="0" smtClean="0">
              <a:effectLst/>
            </a:endParaRPr>
          </a:p>
          <a:p>
            <a:r>
              <a:rPr lang="en-US" dirty="0" smtClean="0"/>
              <a:t> “the concept of “functional literacy” marked a turning point in the modern history of education. It allied education and especially literacy with social and economic development.”</a:t>
            </a:r>
          </a:p>
          <a:p>
            <a:r>
              <a:rPr lang="en-US" dirty="0"/>
              <a:t>Paulo </a:t>
            </a:r>
            <a:r>
              <a:rPr lang="en-US" dirty="0" err="1" smtClean="0"/>
              <a:t>Freire</a:t>
            </a:r>
            <a:r>
              <a:rPr lang="en-US" dirty="0" smtClean="0"/>
              <a:t> - political </a:t>
            </a:r>
            <a:r>
              <a:rPr lang="en-US" dirty="0"/>
              <a:t>dimension of </a:t>
            </a:r>
            <a:r>
              <a:rPr lang="en-US" dirty="0" smtClean="0"/>
              <a:t>literacy -“</a:t>
            </a:r>
            <a:r>
              <a:rPr lang="en-US" dirty="0" err="1"/>
              <a:t>conscientization</a:t>
            </a:r>
            <a:r>
              <a:rPr lang="en-US" dirty="0"/>
              <a:t>” </a:t>
            </a:r>
            <a:endParaRPr lang="en-US" dirty="0" smtClean="0">
              <a:effectLst/>
            </a:endParaRPr>
          </a:p>
          <a:p>
            <a:endParaRPr lang="en-US" dirty="0" smtClean="0"/>
          </a:p>
          <a:p>
            <a:endParaRPr lang="en-US" dirty="0"/>
          </a:p>
        </p:txBody>
      </p:sp>
    </p:spTree>
    <p:extLst>
      <p:ext uri="{BB962C8B-B14F-4D97-AF65-F5344CB8AC3E}">
        <p14:creationId xmlns:p14="http://schemas.microsoft.com/office/powerpoint/2010/main" val="247786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Keith Krueger, Reimaging Learning</a:t>
            </a:r>
          </a:p>
          <a:p>
            <a:pPr lvl="1"/>
            <a:r>
              <a:rPr lang="en-US" dirty="0" smtClean="0"/>
              <a:t>Or ‘reimagining learning’?</a:t>
            </a:r>
          </a:p>
          <a:p>
            <a:pPr lvl="1"/>
            <a:r>
              <a:rPr lang="en-US" dirty="0" smtClean="0"/>
              <a:t>“</a:t>
            </a:r>
            <a:r>
              <a:rPr lang="en-US" dirty="0"/>
              <a:t>society has moved to a more Participatory Culture where information and expertise is increasingly less hierarchical and society is more participatory</a:t>
            </a:r>
            <a:r>
              <a:rPr lang="en-US" dirty="0" smtClean="0"/>
              <a:t>.”</a:t>
            </a:r>
          </a:p>
          <a:p>
            <a:pPr lvl="1"/>
            <a:r>
              <a:rPr lang="en-US" dirty="0" smtClean="0"/>
              <a:t>Speaking in </a:t>
            </a:r>
            <a:r>
              <a:rPr lang="en-US" dirty="0" err="1" smtClean="0"/>
              <a:t>LOLCats</a:t>
            </a:r>
            <a:r>
              <a:rPr lang="en-US" dirty="0" smtClean="0"/>
              <a:t>?</a:t>
            </a:r>
          </a:p>
          <a:p>
            <a:pPr lvl="1"/>
            <a:endParaRPr lang="en-US" dirty="0" smtClean="0"/>
          </a:p>
        </p:txBody>
      </p:sp>
      <p:pic>
        <p:nvPicPr>
          <p:cNvPr id="4" name="Picture 3" descr="Screen Shot 2012-08-19 at 7.5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204" y="4095083"/>
            <a:ext cx="1854200" cy="2451100"/>
          </a:xfrm>
          <a:prstGeom prst="rect">
            <a:avLst/>
          </a:prstGeom>
        </p:spPr>
      </p:pic>
      <p:sp>
        <p:nvSpPr>
          <p:cNvPr id="5" name="Rectangle 4"/>
          <p:cNvSpPr/>
          <p:nvPr/>
        </p:nvSpPr>
        <p:spPr>
          <a:xfrm>
            <a:off x="457200" y="6125916"/>
            <a:ext cx="4532221" cy="379591"/>
          </a:xfrm>
          <a:prstGeom prst="rect">
            <a:avLst/>
          </a:prstGeom>
        </p:spPr>
        <p:txBody>
          <a:bodyPr wrap="none">
            <a:spAutoFit/>
          </a:bodyPr>
          <a:lstStyle/>
          <a:p>
            <a:r>
              <a:rPr lang="en-US" sz="2800" baseline="30000" dirty="0"/>
              <a:t>Monday August 20; 11:00 a.m. — 12:00 p.m.</a:t>
            </a:r>
            <a:endParaRPr lang="en-US" sz="2800" dirty="0"/>
          </a:p>
        </p:txBody>
      </p:sp>
    </p:spTree>
    <p:extLst>
      <p:ext uri="{BB962C8B-B14F-4D97-AF65-F5344CB8AC3E}">
        <p14:creationId xmlns:p14="http://schemas.microsoft.com/office/powerpoint/2010/main" val="259456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Literacies</a:t>
            </a:r>
            <a:endParaRPr lang="en-US" dirty="0"/>
          </a:p>
        </p:txBody>
      </p:sp>
      <p:sp>
        <p:nvSpPr>
          <p:cNvPr id="3" name="Content Placeholder 2"/>
          <p:cNvSpPr>
            <a:spLocks noGrp="1"/>
          </p:cNvSpPr>
          <p:nvPr>
            <p:ph idx="1"/>
          </p:nvPr>
        </p:nvSpPr>
        <p:spPr/>
        <p:txBody>
          <a:bodyPr/>
          <a:lstStyle/>
          <a:p>
            <a:r>
              <a:rPr lang="en-US" dirty="0" smtClean="0"/>
              <a:t>“Visual literacy includes in addition the ability to understand all forms of communication, be it body language, pictures, maps, or video.”*</a:t>
            </a:r>
          </a:p>
          <a:p>
            <a:r>
              <a:rPr lang="en-US" dirty="0" smtClean="0"/>
              <a:t>Howard Gardner “proposes eight different intelligences to account for a broad range of human potential in children and </a:t>
            </a:r>
            <a:r>
              <a:rPr lang="en-US" dirty="0" err="1" smtClean="0"/>
              <a:t>adults.”</a:t>
            </a:r>
            <a:r>
              <a:rPr lang="en-US" dirty="0" err="1" smtClean="0">
                <a:latin typeface="Wingdings" charset="2"/>
                <a:cs typeface="Wingdings" charset="2"/>
              </a:rPr>
              <a:t>w</a:t>
            </a:r>
            <a:endParaRPr lang="en-US" dirty="0" smtClean="0">
              <a:latin typeface="Wingdings" charset="2"/>
              <a:cs typeface="Wingdings" charset="2"/>
            </a:endParaRPr>
          </a:p>
          <a:p>
            <a:r>
              <a:rPr lang="en-US" dirty="0" smtClean="0">
                <a:cs typeface="Wingdings" charset="2"/>
              </a:rPr>
              <a:t>They are: </a:t>
            </a:r>
          </a:p>
          <a:p>
            <a:endParaRPr lang="en-US" dirty="0" smtClean="0"/>
          </a:p>
          <a:p>
            <a:endParaRPr lang="en-US" dirty="0" smtClean="0"/>
          </a:p>
          <a:p>
            <a:endParaRPr lang="en-US" dirty="0"/>
          </a:p>
        </p:txBody>
      </p:sp>
      <p:sp>
        <p:nvSpPr>
          <p:cNvPr id="4" name="TextBox 3"/>
          <p:cNvSpPr txBox="1"/>
          <p:nvPr/>
        </p:nvSpPr>
        <p:spPr>
          <a:xfrm>
            <a:off x="600838" y="5693949"/>
            <a:ext cx="7565094" cy="1200329"/>
          </a:xfrm>
          <a:prstGeom prst="rect">
            <a:avLst/>
          </a:prstGeom>
          <a:noFill/>
        </p:spPr>
        <p:txBody>
          <a:bodyPr wrap="square" rtlCol="0">
            <a:spAutoFit/>
          </a:bodyPr>
          <a:lstStyle/>
          <a:p>
            <a:r>
              <a:rPr lang="en-US" dirty="0" smtClean="0"/>
              <a:t>(*) Wikipedia again</a:t>
            </a:r>
          </a:p>
          <a:p>
            <a:r>
              <a:rPr lang="en-US" dirty="0" smtClean="0"/>
              <a:t>(</a:t>
            </a:r>
            <a:r>
              <a:rPr lang="en-US" dirty="0" smtClean="0">
                <a:latin typeface="Wingdings" charset="2"/>
                <a:cs typeface="Wingdings" charset="2"/>
              </a:rPr>
              <a:t>w</a:t>
            </a:r>
            <a:r>
              <a:rPr lang="en-US" dirty="0" smtClean="0">
                <a:cs typeface="Wingdings" charset="2"/>
              </a:rPr>
              <a:t>) Nicole Guevara gives us the list on her website, </a:t>
            </a:r>
            <a:r>
              <a:rPr lang="pl-PL" dirty="0" err="1" smtClean="0">
                <a:cs typeface="Wingdings" charset="2"/>
              </a:rPr>
              <a:t>https</a:t>
            </a:r>
            <a:r>
              <a:rPr lang="pl-PL" dirty="0" smtClean="0">
                <a:cs typeface="Wingdings" charset="2"/>
              </a:rPr>
              <a:t>://</a:t>
            </a:r>
            <a:r>
              <a:rPr lang="pl-PL" dirty="0" err="1" smtClean="0">
                <a:cs typeface="Wingdings" charset="2"/>
              </a:rPr>
              <a:t>sites.google.com</a:t>
            </a:r>
            <a:r>
              <a:rPr lang="pl-PL" dirty="0" smtClean="0">
                <a:cs typeface="Wingdings" charset="2"/>
              </a:rPr>
              <a:t>/</a:t>
            </a:r>
            <a:r>
              <a:rPr lang="pl-PL" dirty="0" err="1" smtClean="0">
                <a:cs typeface="Wingdings" charset="2"/>
              </a:rPr>
              <a:t>site</a:t>
            </a:r>
            <a:r>
              <a:rPr lang="pl-PL" dirty="0" smtClean="0">
                <a:cs typeface="Wingdings" charset="2"/>
              </a:rPr>
              <a:t>/</a:t>
            </a:r>
            <a:r>
              <a:rPr lang="pl-PL" dirty="0" err="1" smtClean="0">
                <a:cs typeface="Wingdings" charset="2"/>
              </a:rPr>
              <a:t>multipleliteracies</a:t>
            </a:r>
            <a:r>
              <a:rPr lang="pl-PL" dirty="0" smtClean="0">
                <a:cs typeface="Wingdings" charset="2"/>
              </a:rPr>
              <a:t>/</a:t>
            </a:r>
            <a:r>
              <a:rPr lang="pl-PL" dirty="0" err="1" smtClean="0">
                <a:cs typeface="Wingdings" charset="2"/>
              </a:rPr>
              <a:t>howard-gardner</a:t>
            </a:r>
            <a:r>
              <a:rPr lang="pl-PL" dirty="0" smtClean="0">
                <a:cs typeface="Wingdings" charset="2"/>
              </a:rPr>
              <a:t>/</a:t>
            </a:r>
            <a:r>
              <a:rPr lang="pl-PL" dirty="0" err="1" smtClean="0">
                <a:cs typeface="Wingdings" charset="2"/>
              </a:rPr>
              <a:t>home</a:t>
            </a:r>
            <a:r>
              <a:rPr lang="pl-PL" dirty="0" smtClean="0">
                <a:cs typeface="Wingdings" charset="2"/>
              </a:rPr>
              <a:t>/</a:t>
            </a:r>
            <a:r>
              <a:rPr lang="pl-PL" dirty="0" err="1" smtClean="0">
                <a:cs typeface="Wingdings" charset="2"/>
              </a:rPr>
              <a:t>assessment</a:t>
            </a:r>
            <a:r>
              <a:rPr lang="pl-PL" dirty="0" smtClean="0">
                <a:cs typeface="Wingdings" charset="2"/>
              </a:rPr>
              <a:t>/</a:t>
            </a:r>
            <a:r>
              <a:rPr lang="pl-PL" dirty="0" err="1" smtClean="0">
                <a:cs typeface="Wingdings" charset="2"/>
              </a:rPr>
              <a:t>videos</a:t>
            </a:r>
            <a:r>
              <a:rPr lang="pl-PL" dirty="0" smtClean="0">
                <a:cs typeface="Wingdings" charset="2"/>
              </a:rPr>
              <a:t>/</a:t>
            </a:r>
            <a:r>
              <a:rPr lang="pl-PL" dirty="0" err="1" smtClean="0">
                <a:cs typeface="Wingdings" charset="2"/>
              </a:rPr>
              <a:t>literacies</a:t>
            </a:r>
            <a:r>
              <a:rPr lang="en-US" dirty="0" smtClean="0">
                <a:cs typeface="Wingdings" charset="2"/>
              </a:rPr>
              <a:t> </a:t>
            </a:r>
            <a:endParaRPr lang="en-US" dirty="0" smtClean="0"/>
          </a:p>
          <a:p>
            <a:endParaRPr lang="en-US" dirty="0"/>
          </a:p>
        </p:txBody>
      </p:sp>
    </p:spTree>
    <p:extLst>
      <p:ext uri="{BB962C8B-B14F-4D97-AF65-F5344CB8AC3E}">
        <p14:creationId xmlns:p14="http://schemas.microsoft.com/office/powerpoint/2010/main" val="383708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654947" y="406028"/>
            <a:ext cx="7729471" cy="5609235"/>
          </a:xfrm>
          <a:prstGeom prst="rect">
            <a:avLst/>
          </a:prstGeom>
        </p:spPr>
      </p:pic>
      <p:sp>
        <p:nvSpPr>
          <p:cNvPr id="6" name="TextBox 5"/>
          <p:cNvSpPr txBox="1"/>
          <p:nvPr/>
        </p:nvSpPr>
        <p:spPr>
          <a:xfrm>
            <a:off x="457200" y="6084631"/>
            <a:ext cx="7565094" cy="923330"/>
          </a:xfrm>
          <a:prstGeom prst="rect">
            <a:avLst/>
          </a:prstGeom>
          <a:noFill/>
        </p:spPr>
        <p:txBody>
          <a:bodyPr wrap="square" rtlCol="0">
            <a:spAutoFit/>
          </a:bodyPr>
          <a:lstStyle/>
          <a:p>
            <a:r>
              <a:rPr lang="en-US" dirty="0" err="1" smtClean="0"/>
              <a:t>Ilustrated</a:t>
            </a:r>
            <a:r>
              <a:rPr lang="en-US" dirty="0" smtClean="0"/>
              <a:t> for us from </a:t>
            </a:r>
            <a:r>
              <a:rPr lang="en-US" dirty="0" smtClean="0">
                <a:cs typeface="Wingdings" charset="2"/>
              </a:rPr>
              <a:t>Nicole Guevara, </a:t>
            </a:r>
            <a:r>
              <a:rPr lang="pl-PL" dirty="0" err="1" smtClean="0">
                <a:cs typeface="Wingdings" charset="2"/>
              </a:rPr>
              <a:t>https</a:t>
            </a:r>
            <a:r>
              <a:rPr lang="pl-PL" dirty="0" smtClean="0">
                <a:cs typeface="Wingdings" charset="2"/>
              </a:rPr>
              <a:t>://</a:t>
            </a:r>
            <a:r>
              <a:rPr lang="pl-PL" dirty="0" err="1" smtClean="0">
                <a:cs typeface="Wingdings" charset="2"/>
              </a:rPr>
              <a:t>sites.google.com</a:t>
            </a:r>
            <a:r>
              <a:rPr lang="pl-PL" dirty="0" smtClean="0">
                <a:cs typeface="Wingdings" charset="2"/>
              </a:rPr>
              <a:t>/</a:t>
            </a:r>
            <a:r>
              <a:rPr lang="pl-PL" dirty="0" err="1" smtClean="0">
                <a:cs typeface="Wingdings" charset="2"/>
              </a:rPr>
              <a:t>site</a:t>
            </a:r>
            <a:r>
              <a:rPr lang="pl-PL" dirty="0" smtClean="0">
                <a:cs typeface="Wingdings" charset="2"/>
              </a:rPr>
              <a:t>/</a:t>
            </a:r>
            <a:r>
              <a:rPr lang="pl-PL" dirty="0" err="1" smtClean="0">
                <a:cs typeface="Wingdings" charset="2"/>
              </a:rPr>
              <a:t>multipleliteracies</a:t>
            </a:r>
            <a:r>
              <a:rPr lang="pl-PL" dirty="0" smtClean="0">
                <a:cs typeface="Wingdings" charset="2"/>
              </a:rPr>
              <a:t>/</a:t>
            </a:r>
            <a:r>
              <a:rPr lang="pl-PL" dirty="0" err="1" smtClean="0">
                <a:cs typeface="Wingdings" charset="2"/>
              </a:rPr>
              <a:t>howard-gardner</a:t>
            </a:r>
            <a:r>
              <a:rPr lang="pl-PL" dirty="0" smtClean="0">
                <a:cs typeface="Wingdings" charset="2"/>
              </a:rPr>
              <a:t>/</a:t>
            </a:r>
            <a:r>
              <a:rPr lang="pl-PL" dirty="0" err="1" smtClean="0">
                <a:cs typeface="Wingdings" charset="2"/>
              </a:rPr>
              <a:t>home</a:t>
            </a:r>
            <a:r>
              <a:rPr lang="pl-PL" dirty="0" smtClean="0">
                <a:cs typeface="Wingdings" charset="2"/>
              </a:rPr>
              <a:t>/</a:t>
            </a:r>
            <a:r>
              <a:rPr lang="pl-PL" dirty="0" err="1" smtClean="0">
                <a:cs typeface="Wingdings" charset="2"/>
              </a:rPr>
              <a:t>assessment</a:t>
            </a:r>
            <a:r>
              <a:rPr lang="pl-PL" dirty="0" smtClean="0">
                <a:cs typeface="Wingdings" charset="2"/>
              </a:rPr>
              <a:t>/</a:t>
            </a:r>
            <a:r>
              <a:rPr lang="pl-PL" dirty="0" err="1" smtClean="0">
                <a:cs typeface="Wingdings" charset="2"/>
              </a:rPr>
              <a:t>videos</a:t>
            </a:r>
            <a:r>
              <a:rPr lang="pl-PL" dirty="0" smtClean="0">
                <a:cs typeface="Wingdings" charset="2"/>
              </a:rPr>
              <a:t>/</a:t>
            </a:r>
            <a:r>
              <a:rPr lang="pl-PL" dirty="0" err="1" smtClean="0">
                <a:cs typeface="Wingdings" charset="2"/>
              </a:rPr>
              <a:t>literacies</a:t>
            </a:r>
            <a:r>
              <a:rPr lang="en-US" dirty="0" smtClean="0">
                <a:cs typeface="Wingdings" charset="2"/>
              </a:rPr>
              <a:t> </a:t>
            </a:r>
            <a:endParaRPr lang="en-US" dirty="0" smtClean="0"/>
          </a:p>
          <a:p>
            <a:endParaRPr lang="en-US" dirty="0"/>
          </a:p>
        </p:txBody>
      </p:sp>
    </p:spTree>
    <p:extLst>
      <p:ext uri="{BB962C8B-B14F-4D97-AF65-F5344CB8AC3E}">
        <p14:creationId xmlns:p14="http://schemas.microsoft.com/office/powerpoint/2010/main" val="367299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229601" cy="4525963"/>
          </a:xfrm>
        </p:spPr>
        <p:txBody>
          <a:bodyPr/>
          <a:lstStyle/>
          <a:p>
            <a:r>
              <a:rPr lang="en-US" dirty="0" smtClean="0"/>
              <a:t>The Abstract</a:t>
            </a:r>
          </a:p>
          <a:p>
            <a:pPr lvl="1"/>
            <a:r>
              <a:rPr lang="en-US" sz="1600" dirty="0"/>
              <a:t>One of the primary tasks of an educational system is to foster creativity and innovation in its students - but what does that mean? We are inclined to tie innovation to phenomena that can be described in so many words - “</a:t>
            </a:r>
            <a:r>
              <a:rPr lang="en-US" sz="1600" dirty="0" smtClean="0"/>
              <a:t>if it </a:t>
            </a:r>
            <a:r>
              <a:rPr lang="en-US" sz="1600" dirty="0"/>
              <a:t>can’t be measured it can’t be managed,” or so the saying goes. In the field of education, however, we deal every day with learning and discovery that goes beyond what we can describe. This is a form of ‘</a:t>
            </a:r>
            <a:r>
              <a:rPr lang="en-US" sz="1600" dirty="0" smtClean="0"/>
              <a:t>knowledge by </a:t>
            </a:r>
            <a:r>
              <a:rPr lang="en-US" sz="1600" dirty="0"/>
              <a:t>recognition’ - and can be as simple (and difficult) as ‘how to recognize a cat’ or as difficult as advanced pattern recognition in complex systems such as weather patterns, ecosystems, and human society. In order to manage the deluge of data produced by modern technology, a rapidly changing society, and challenging environmental and economic systems, we need to relearn what we understand as social and scientific literacy. The students of today and the innovators of tomorrow will speak languages we barely recognize today. What are the fundamentals of these new literacies, how do we learn them and teach them, and how do they redefine innovation in the future? In this talk Stephen Downes describes a future in which learning is a creative act and the environments and technologies that will be needed to support this learning. </a:t>
            </a:r>
            <a:endParaRPr lang="en-US" sz="1600" dirty="0" smtClean="0"/>
          </a:p>
          <a:p>
            <a:pPr lvl="1"/>
            <a:endParaRPr lang="en-US" dirty="0"/>
          </a:p>
        </p:txBody>
      </p:sp>
    </p:spTree>
    <p:extLst>
      <p:ext uri="{BB962C8B-B14F-4D97-AF65-F5344CB8AC3E}">
        <p14:creationId xmlns:p14="http://schemas.microsoft.com/office/powerpoint/2010/main" val="2219079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Jenkins – needed skills in a 21</a:t>
            </a:r>
            <a:r>
              <a:rPr lang="en-US" baseline="30000" dirty="0" smtClean="0"/>
              <a:t>st</a:t>
            </a:r>
            <a:r>
              <a:rPr lang="en-US" dirty="0" smtClean="0"/>
              <a:t> century culture</a:t>
            </a:r>
          </a:p>
          <a:p>
            <a:pPr lvl="1"/>
            <a:r>
              <a:rPr lang="en-US" dirty="0" smtClean="0"/>
              <a:t>play – experiment with one’s surroundings</a:t>
            </a:r>
          </a:p>
          <a:p>
            <a:pPr lvl="1"/>
            <a:r>
              <a:rPr lang="en-US" dirty="0" smtClean="0"/>
              <a:t>performance – adopt alternative identities</a:t>
            </a:r>
          </a:p>
          <a:p>
            <a:pPr lvl="1"/>
            <a:r>
              <a:rPr lang="en-US" dirty="0" smtClean="0"/>
              <a:t>simulation – build dynamic models</a:t>
            </a:r>
          </a:p>
          <a:p>
            <a:pPr lvl="1"/>
            <a:r>
              <a:rPr lang="en-US" dirty="0" smtClean="0"/>
              <a:t>appropriation – sample and remix</a:t>
            </a:r>
          </a:p>
          <a:p>
            <a:pPr lvl="1"/>
            <a:r>
              <a:rPr lang="en-US" dirty="0" smtClean="0"/>
              <a:t>multitasking – scan and shift focus</a:t>
            </a:r>
          </a:p>
          <a:p>
            <a:pPr lvl="1"/>
            <a:r>
              <a:rPr lang="en-US" dirty="0" err="1" smtClean="0"/>
              <a:t>etc</a:t>
            </a:r>
            <a:r>
              <a:rPr lang="en-US" dirty="0" smtClean="0"/>
              <a:t> (several others)</a:t>
            </a:r>
          </a:p>
          <a:p>
            <a:pPr lvl="1"/>
            <a:endParaRPr lang="en-US" dirty="0" smtClean="0"/>
          </a:p>
        </p:txBody>
      </p:sp>
      <p:sp>
        <p:nvSpPr>
          <p:cNvPr id="4" name="TextBox 3"/>
          <p:cNvSpPr txBox="1"/>
          <p:nvPr/>
        </p:nvSpPr>
        <p:spPr>
          <a:xfrm>
            <a:off x="457200" y="5543749"/>
            <a:ext cx="8118394" cy="923330"/>
          </a:xfrm>
          <a:prstGeom prst="rect">
            <a:avLst/>
          </a:prstGeom>
          <a:noFill/>
        </p:spPr>
        <p:txBody>
          <a:bodyPr wrap="square" rtlCol="0">
            <a:spAutoFit/>
          </a:bodyPr>
          <a:lstStyle/>
          <a:p>
            <a:r>
              <a:rPr lang="en-US" dirty="0" smtClean="0"/>
              <a:t>Appropriated from Henry </a:t>
            </a:r>
            <a:r>
              <a:rPr lang="en-US" dirty="0"/>
              <a:t>J</a:t>
            </a:r>
            <a:r>
              <a:rPr lang="en-US" dirty="0" smtClean="0"/>
              <a:t>enkins, Confronting the Challenges of Participatory Culture, http://</a:t>
            </a:r>
            <a:r>
              <a:rPr lang="en-US" dirty="0" err="1" smtClean="0"/>
              <a:t>digitallearning.macfound.org</a:t>
            </a:r>
            <a:r>
              <a:rPr lang="en-US" dirty="0" smtClean="0"/>
              <a:t>/</a:t>
            </a:r>
            <a:r>
              <a:rPr lang="en-US" dirty="0" err="1" smtClean="0"/>
              <a:t>atf</a:t>
            </a:r>
            <a:r>
              <a:rPr lang="en-US" dirty="0" smtClean="0"/>
              <a:t>/</a:t>
            </a:r>
            <a:r>
              <a:rPr lang="en-US" dirty="0" err="1" smtClean="0"/>
              <a:t>cf</a:t>
            </a:r>
            <a:r>
              <a:rPr lang="en-US" dirty="0" smtClean="0"/>
              <a:t>/%7B7E45C7E0-A3E0-4B89-AC9C-E807E1B0AE4E%7D/JENKINS_WHITE_PAPER.PDF</a:t>
            </a:r>
            <a:endParaRPr lang="en-US" dirty="0"/>
          </a:p>
        </p:txBody>
      </p:sp>
    </p:spTree>
    <p:extLst>
      <p:ext uri="{BB962C8B-B14F-4D97-AF65-F5344CB8AC3E}">
        <p14:creationId xmlns:p14="http://schemas.microsoft.com/office/powerpoint/2010/main" val="2016289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flipped classroom</a:t>
            </a:r>
          </a:p>
          <a:p>
            <a:pPr lvl="1"/>
            <a:r>
              <a:rPr lang="en-US" dirty="0" smtClean="0"/>
              <a:t>places the emphasis on the application of skills in the classroom</a:t>
            </a:r>
          </a:p>
          <a:p>
            <a:pPr lvl="1"/>
            <a:r>
              <a:rPr lang="en-US" dirty="0" smtClean="0"/>
              <a:t>Patrick </a:t>
            </a:r>
            <a:r>
              <a:rPr lang="en-US" dirty="0" err="1" smtClean="0"/>
              <a:t>Bohnet</a:t>
            </a:r>
            <a:r>
              <a:rPr lang="en-US" dirty="0" smtClean="0"/>
              <a:t> and Ken </a:t>
            </a:r>
            <a:r>
              <a:rPr lang="en-US" dirty="0" err="1"/>
              <a:t>H</a:t>
            </a:r>
            <a:r>
              <a:rPr lang="en-US" dirty="0" err="1" smtClean="0"/>
              <a:t>akstol</a:t>
            </a:r>
            <a:r>
              <a:rPr lang="en-US" dirty="0" smtClean="0"/>
              <a:t>, Flipping Your Instruction</a:t>
            </a:r>
            <a:endParaRPr lang="en-US" dirty="0"/>
          </a:p>
        </p:txBody>
      </p:sp>
      <p:pic>
        <p:nvPicPr>
          <p:cNvPr id="4" name="Picture 3" descr="Screen Shot 2012-08-19 at 7.3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033" y="4457700"/>
            <a:ext cx="1574800" cy="2070100"/>
          </a:xfrm>
          <a:prstGeom prst="rect">
            <a:avLst/>
          </a:prstGeom>
        </p:spPr>
      </p:pic>
      <p:pic>
        <p:nvPicPr>
          <p:cNvPr id="5" name="Picture 4" descr="Screen Shot 2012-08-19 at 7.33.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233" y="4457700"/>
            <a:ext cx="1574800" cy="2070100"/>
          </a:xfrm>
          <a:prstGeom prst="rect">
            <a:avLst/>
          </a:prstGeom>
        </p:spPr>
      </p:pic>
      <p:sp>
        <p:nvSpPr>
          <p:cNvPr id="6" name="Rectangle 5"/>
          <p:cNvSpPr/>
          <p:nvPr/>
        </p:nvSpPr>
        <p:spPr>
          <a:xfrm>
            <a:off x="865838" y="4136425"/>
            <a:ext cx="4572000" cy="1528623"/>
          </a:xfrm>
          <a:prstGeom prst="rect">
            <a:avLst/>
          </a:prstGeom>
        </p:spPr>
        <p:txBody>
          <a:bodyPr>
            <a:spAutoFit/>
          </a:bodyPr>
          <a:lstStyle/>
          <a:p>
            <a:r>
              <a:rPr lang="en-US" sz="2800" baseline="30000" dirty="0"/>
              <a:t>will model the process that you could use with your </a:t>
            </a:r>
            <a:r>
              <a:rPr lang="en-US" sz="2800" baseline="30000" dirty="0" smtClean="0"/>
              <a:t>students.. </a:t>
            </a:r>
            <a:r>
              <a:rPr lang="en-US" sz="2800" baseline="30000" dirty="0"/>
              <a:t>will demonstrate a variety of ways to adapt your instruction to the flipped instruction model and you will experience the process for yourself.</a:t>
            </a:r>
            <a:endParaRPr lang="en-US" sz="2800" dirty="0"/>
          </a:p>
        </p:txBody>
      </p:sp>
      <p:sp>
        <p:nvSpPr>
          <p:cNvPr id="7" name="Rectangle 6"/>
          <p:cNvSpPr/>
          <p:nvPr/>
        </p:nvSpPr>
        <p:spPr>
          <a:xfrm>
            <a:off x="865838" y="5936367"/>
            <a:ext cx="4300671" cy="379591"/>
          </a:xfrm>
          <a:prstGeom prst="rect">
            <a:avLst/>
          </a:prstGeom>
        </p:spPr>
        <p:txBody>
          <a:bodyPr wrap="none">
            <a:spAutoFit/>
          </a:bodyPr>
          <a:lstStyle/>
          <a:p>
            <a:r>
              <a:rPr lang="en-US" sz="2800" baseline="30000" dirty="0" smtClean="0"/>
              <a:t>Monday </a:t>
            </a:r>
            <a:r>
              <a:rPr lang="en-US" sz="2800" baseline="30000" dirty="0"/>
              <a:t>August 20; 1:00 p.m. — 3:30 p.m.</a:t>
            </a:r>
            <a:endParaRPr lang="en-US" sz="2800" dirty="0"/>
          </a:p>
        </p:txBody>
      </p:sp>
    </p:spTree>
    <p:extLst>
      <p:ext uri="{BB962C8B-B14F-4D97-AF65-F5344CB8AC3E}">
        <p14:creationId xmlns:p14="http://schemas.microsoft.com/office/powerpoint/2010/main" val="15384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600" dirty="0"/>
              <a:t>21</a:t>
            </a:r>
            <a:r>
              <a:rPr lang="en-US" sz="3600" baseline="30000" dirty="0"/>
              <a:t>st</a:t>
            </a:r>
            <a:r>
              <a:rPr lang="en-US" sz="3600" dirty="0"/>
              <a:t> Century Skills </a:t>
            </a:r>
            <a:r>
              <a:rPr lang="en-US" sz="3600" dirty="0" smtClean="0"/>
              <a:t>Literacies</a:t>
            </a:r>
            <a:endParaRPr lang="en-US" sz="3600" dirty="0"/>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71563"/>
            <a:ext cx="43942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714375" y="4145545"/>
            <a:ext cx="7572375" cy="1816100"/>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sz="2800" dirty="0"/>
              <a:t>The ‘skills’ described by Jenkins </a:t>
            </a:r>
            <a:r>
              <a:rPr lang="en-CA" sz="2800" dirty="0" smtClean="0"/>
              <a:t>and others </a:t>
            </a:r>
            <a:r>
              <a:rPr lang="en-CA" sz="2800" i="1" dirty="0">
                <a:solidFill>
                  <a:srgbClr val="77933C"/>
                </a:solidFill>
              </a:rPr>
              <a:t>performance, simulation, appropriation, </a:t>
            </a:r>
            <a:r>
              <a:rPr lang="en-CA" sz="2800" i="1" dirty="0" err="1">
                <a:solidFill>
                  <a:srgbClr val="77933C"/>
                </a:solidFill>
              </a:rPr>
              <a:t>etc</a:t>
            </a:r>
            <a:r>
              <a:rPr lang="en-CA" sz="2800" dirty="0">
                <a:solidFill>
                  <a:srgbClr val="77933C"/>
                </a:solidFill>
              </a:rPr>
              <a:t> - </a:t>
            </a:r>
            <a:r>
              <a:rPr lang="en-CA" sz="2800" dirty="0"/>
              <a:t>are actually </a:t>
            </a:r>
            <a:r>
              <a:rPr lang="en-CA" sz="2800" i="1" dirty="0" smtClean="0">
                <a:solidFill>
                  <a:srgbClr val="953735"/>
                </a:solidFill>
              </a:rPr>
              <a:t>languages</a:t>
            </a:r>
            <a:r>
              <a:rPr lang="en-CA" sz="2800" dirty="0" smtClean="0"/>
              <a:t> </a:t>
            </a:r>
            <a:r>
              <a:rPr lang="en-CA" sz="2800" dirty="0"/>
              <a:t>and should be understood </a:t>
            </a:r>
            <a:r>
              <a:rPr lang="en-CA" sz="2800" i="1" dirty="0" smtClean="0"/>
              <a:t>through a framework of literacy</a:t>
            </a:r>
            <a:endParaRPr lang="en-CA" sz="2800" i="1" dirty="0"/>
          </a:p>
        </p:txBody>
      </p:sp>
      <p:cxnSp>
        <p:nvCxnSpPr>
          <p:cNvPr id="8" name="Straight Connector 7"/>
          <p:cNvCxnSpPr>
            <a:cxnSpLocks noChangeShapeType="1"/>
          </p:cNvCxnSpPr>
          <p:nvPr/>
        </p:nvCxnSpPr>
        <p:spPr bwMode="auto">
          <a:xfrm>
            <a:off x="3214688" y="428625"/>
            <a:ext cx="1143000" cy="428625"/>
          </a:xfrm>
          <a:prstGeom prst="line">
            <a:avLst/>
          </a:prstGeom>
          <a:noFill/>
          <a:ln w="38100">
            <a:solidFill>
              <a:srgbClr val="4BACC6"/>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flipV="1">
            <a:off x="3214688" y="428625"/>
            <a:ext cx="1071562" cy="500063"/>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 name="TextBox 1"/>
          <p:cNvSpPr txBox="1"/>
          <p:nvPr/>
        </p:nvSpPr>
        <p:spPr>
          <a:xfrm>
            <a:off x="714375" y="6062622"/>
            <a:ext cx="7701648" cy="923330"/>
          </a:xfrm>
          <a:prstGeom prst="rect">
            <a:avLst/>
          </a:prstGeom>
          <a:noFill/>
        </p:spPr>
        <p:txBody>
          <a:bodyPr wrap="square" rtlCol="0">
            <a:spAutoFit/>
          </a:bodyPr>
          <a:lstStyle/>
          <a:p>
            <a:r>
              <a:rPr lang="en-US" dirty="0" smtClean="0"/>
              <a:t>Image swiped from </a:t>
            </a:r>
            <a:r>
              <a:rPr lang="en-CA" dirty="0" smtClean="0"/>
              <a:t>http://spotlight.macfound.org/btr/entry/new_media_literacies/</a:t>
            </a:r>
          </a:p>
          <a:p>
            <a:endParaRPr lang="en-US" dirty="0"/>
          </a:p>
        </p:txBody>
      </p:sp>
    </p:spTree>
    <p:extLst>
      <p:ext uri="{BB962C8B-B14F-4D97-AF65-F5344CB8AC3E}">
        <p14:creationId xmlns:p14="http://schemas.microsoft.com/office/powerpoint/2010/main" val="30363460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There’s even an ‘innovation literacy’*:</a:t>
            </a:r>
          </a:p>
          <a:p>
            <a:pPr lvl="1"/>
            <a:r>
              <a:rPr lang="en-US" dirty="0" smtClean="0"/>
              <a:t>“the ability to think creatively, evaluate, and apply problem-solving skills to diverse and intangible issues within industrial problems and multidisciplinary contexts.”</a:t>
            </a:r>
          </a:p>
          <a:p>
            <a:pPr lvl="1"/>
            <a:r>
              <a:rPr lang="en-US" dirty="0" smtClean="0"/>
              <a:t>See also OECD ‘Skills for Innovation and </a:t>
            </a:r>
            <a:r>
              <a:rPr lang="en-US" dirty="0" err="1" smtClean="0"/>
              <a:t>Research’</a:t>
            </a:r>
            <a:r>
              <a:rPr lang="en-US" dirty="0" err="1" smtClean="0">
                <a:latin typeface="Wingdings" charset="2"/>
                <a:cs typeface="Wingdings" charset="2"/>
              </a:rPr>
              <a:t>w</a:t>
            </a:r>
            <a:endParaRPr lang="en-US" dirty="0"/>
          </a:p>
        </p:txBody>
      </p:sp>
      <p:sp>
        <p:nvSpPr>
          <p:cNvPr id="4" name="TextBox 3"/>
          <p:cNvSpPr txBox="1"/>
          <p:nvPr/>
        </p:nvSpPr>
        <p:spPr>
          <a:xfrm>
            <a:off x="457200" y="5407839"/>
            <a:ext cx="8229600" cy="1200329"/>
          </a:xfrm>
          <a:prstGeom prst="rect">
            <a:avLst/>
          </a:prstGeom>
          <a:noFill/>
        </p:spPr>
        <p:txBody>
          <a:bodyPr wrap="square" rtlCol="0">
            <a:spAutoFit/>
          </a:bodyPr>
          <a:lstStyle/>
          <a:p>
            <a:r>
              <a:rPr lang="en-US" dirty="0" smtClean="0"/>
              <a:t>(*) Innovatively and literately created by George Brown College – http://applied-</a:t>
            </a:r>
            <a:r>
              <a:rPr lang="en-US" dirty="0" err="1" smtClean="0"/>
              <a:t>research.blogspot.ca</a:t>
            </a:r>
            <a:r>
              <a:rPr lang="en-US" dirty="0" smtClean="0"/>
              <a:t>/2009/01/innovation-</a:t>
            </a:r>
            <a:r>
              <a:rPr lang="en-US" dirty="0" err="1" smtClean="0"/>
              <a:t>literacy.html</a:t>
            </a:r>
            <a:r>
              <a:rPr lang="en-US" dirty="0" smtClean="0"/>
              <a:t> </a:t>
            </a:r>
          </a:p>
          <a:p>
            <a:r>
              <a:rPr lang="en-US" dirty="0" smtClean="0"/>
              <a:t>(</a:t>
            </a:r>
            <a:r>
              <a:rPr lang="en-US" dirty="0" smtClean="0">
                <a:latin typeface="Wingdings" charset="2"/>
                <a:cs typeface="Wingdings" charset="2"/>
              </a:rPr>
              <a:t>w</a:t>
            </a:r>
            <a:r>
              <a:rPr lang="en-US" dirty="0" smtClean="0">
                <a:cs typeface="Wingdings" charset="2"/>
              </a:rPr>
              <a:t>) Blocked from the rest of us by OECD at http://</a:t>
            </a:r>
            <a:r>
              <a:rPr lang="en-US" dirty="0" err="1" smtClean="0">
                <a:cs typeface="Wingdings" charset="2"/>
              </a:rPr>
              <a:t>www.oecdbookshop.org</a:t>
            </a:r>
            <a:r>
              <a:rPr lang="en-US" dirty="0" smtClean="0">
                <a:cs typeface="Wingdings" charset="2"/>
              </a:rPr>
              <a:t>/</a:t>
            </a:r>
            <a:r>
              <a:rPr lang="en-US" dirty="0" err="1" smtClean="0">
                <a:cs typeface="Wingdings" charset="2"/>
              </a:rPr>
              <a:t>oecd</a:t>
            </a:r>
            <a:r>
              <a:rPr lang="en-US" dirty="0" smtClean="0">
                <a:cs typeface="Wingdings" charset="2"/>
              </a:rPr>
              <a:t>/display.asp?sf1=identifiers&amp;st1=9789264097490</a:t>
            </a:r>
            <a:endParaRPr lang="en-US" dirty="0"/>
          </a:p>
        </p:txBody>
      </p:sp>
    </p:spTree>
    <p:extLst>
      <p:ext uri="{BB962C8B-B14F-4D97-AF65-F5344CB8AC3E}">
        <p14:creationId xmlns:p14="http://schemas.microsoft.com/office/powerpoint/2010/main" val="57881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do we understand and teach these multiple literacies without dividing knowledge into a series of ‘literacy silos’?</a:t>
            </a:r>
          </a:p>
          <a:p>
            <a:r>
              <a:rPr lang="en-US" dirty="0" smtClean="0"/>
              <a:t>Andrew </a:t>
            </a:r>
            <a:r>
              <a:rPr lang="en-US" dirty="0" err="1" smtClean="0"/>
              <a:t>Flowerdew</a:t>
            </a:r>
            <a:r>
              <a:rPr lang="en-US" dirty="0" smtClean="0"/>
              <a:t> (today on Google+)*: “Whilst well meaning, often these lesson fail to move learning forward in a morass of unconnected, disjointed segments that may confuse as much as they do enlighten.”</a:t>
            </a:r>
            <a:endParaRPr lang="en-US" dirty="0"/>
          </a:p>
        </p:txBody>
      </p:sp>
      <p:sp>
        <p:nvSpPr>
          <p:cNvPr id="4" name="TextBox 3"/>
          <p:cNvSpPr txBox="1"/>
          <p:nvPr/>
        </p:nvSpPr>
        <p:spPr>
          <a:xfrm>
            <a:off x="457200" y="5941497"/>
            <a:ext cx="8515851" cy="646331"/>
          </a:xfrm>
          <a:prstGeom prst="rect">
            <a:avLst/>
          </a:prstGeom>
          <a:noFill/>
        </p:spPr>
        <p:txBody>
          <a:bodyPr wrap="square" rtlCol="0">
            <a:spAutoFit/>
          </a:bodyPr>
          <a:lstStyle/>
          <a:p>
            <a:r>
              <a:rPr lang="en-US" dirty="0" smtClean="0"/>
              <a:t>(*) </a:t>
            </a:r>
            <a:r>
              <a:rPr lang="en-US" dirty="0" err="1" smtClean="0"/>
              <a:t>G+ed</a:t>
            </a:r>
            <a:r>
              <a:rPr lang="en-US" dirty="0" smtClean="0"/>
              <a:t> here: </a:t>
            </a:r>
            <a:r>
              <a:rPr lang="fr-FR" dirty="0" err="1" smtClean="0"/>
              <a:t>https</a:t>
            </a:r>
            <a:r>
              <a:rPr lang="fr-FR" dirty="0" smtClean="0"/>
              <a:t>://</a:t>
            </a:r>
            <a:r>
              <a:rPr lang="fr-FR" dirty="0" err="1" smtClean="0"/>
              <a:t>plus.google.com</a:t>
            </a:r>
            <a:r>
              <a:rPr lang="fr-FR" dirty="0" smtClean="0"/>
              <a:t>/u/0/109526159908242471749/</a:t>
            </a:r>
            <a:r>
              <a:rPr lang="fr-FR" dirty="0" err="1" smtClean="0"/>
              <a:t>posts</a:t>
            </a:r>
            <a:r>
              <a:rPr lang="fr-FR" dirty="0" smtClean="0"/>
              <a:t>/B2zz9HgUi8Z</a:t>
            </a:r>
            <a:endParaRPr lang="en-US" dirty="0"/>
          </a:p>
        </p:txBody>
      </p:sp>
    </p:spTree>
    <p:extLst>
      <p:ext uri="{BB962C8B-B14F-4D97-AF65-F5344CB8AC3E}">
        <p14:creationId xmlns:p14="http://schemas.microsoft.com/office/powerpoint/2010/main" val="223234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800000"/>
                </a:solidFill>
              </a:rPr>
              <a:t>This is a form of ‘</a:t>
            </a:r>
            <a:r>
              <a:rPr lang="en-US" dirty="0" smtClean="0">
                <a:solidFill>
                  <a:srgbClr val="800000"/>
                </a:solidFill>
              </a:rPr>
              <a:t>knowledge by </a:t>
            </a:r>
            <a:r>
              <a:rPr lang="en-US" dirty="0">
                <a:solidFill>
                  <a:srgbClr val="800000"/>
                </a:solidFill>
              </a:rPr>
              <a:t>recognition’ - and can be as simple (and difficult) as ‘how to recognize a cat’ or as difficult as advanced pattern recognition in complex systems such as weather patterns, ecosystems, and human society. </a:t>
            </a:r>
            <a:endParaRPr lang="en-US" dirty="0" smtClean="0">
              <a:solidFill>
                <a:srgbClr val="800000"/>
              </a:solidFill>
            </a:endParaRPr>
          </a:p>
          <a:p>
            <a:endParaRPr lang="en-US" dirty="0"/>
          </a:p>
        </p:txBody>
      </p:sp>
    </p:spTree>
    <p:extLst>
      <p:ext uri="{BB962C8B-B14F-4D97-AF65-F5344CB8AC3E}">
        <p14:creationId xmlns:p14="http://schemas.microsoft.com/office/powerpoint/2010/main" val="3930786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Literacies</a:t>
            </a:r>
            <a:endParaRPr lang="en-US" dirty="0"/>
          </a:p>
        </p:txBody>
      </p:sp>
      <p:sp>
        <p:nvSpPr>
          <p:cNvPr id="3" name="Content Placeholder 2"/>
          <p:cNvSpPr>
            <a:spLocks noGrp="1"/>
          </p:cNvSpPr>
          <p:nvPr>
            <p:ph idx="1"/>
          </p:nvPr>
        </p:nvSpPr>
        <p:spPr/>
        <p:txBody>
          <a:bodyPr/>
          <a:lstStyle/>
          <a:p>
            <a:r>
              <a:rPr lang="en-US" dirty="0" smtClean="0"/>
              <a:t>Critical literacies are the elements in common across all literacies</a:t>
            </a:r>
          </a:p>
          <a:p>
            <a:r>
              <a:rPr lang="en-US" dirty="0" smtClean="0"/>
              <a:t>They give us a mechanism for understanding what it means to be ‘visually literate’, ‘musically literate’, ‘computer literate’, etc.</a:t>
            </a:r>
            <a:endParaRPr lang="en-US" dirty="0"/>
          </a:p>
        </p:txBody>
      </p:sp>
    </p:spTree>
    <p:extLst>
      <p:ext uri="{BB962C8B-B14F-4D97-AF65-F5344CB8AC3E}">
        <p14:creationId xmlns:p14="http://schemas.microsoft.com/office/powerpoint/2010/main" val="3235220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96" name="Group 40"/>
          <p:cNvGraphicFramePr>
            <a:graphicFrameLocks noGrp="1"/>
          </p:cNvGraphicFramePr>
          <p:nvPr>
            <p:extLst>
              <p:ext uri="{D42A27DB-BD31-4B8C-83A1-F6EECF244321}">
                <p14:modId xmlns:p14="http://schemas.microsoft.com/office/powerpoint/2010/main" val="4279027768"/>
              </p:ext>
            </p:extLst>
          </p:nvPr>
        </p:nvGraphicFramePr>
        <p:xfrm>
          <a:off x="762000" y="1727809"/>
          <a:ext cx="6858000" cy="3758591"/>
        </p:xfrm>
        <a:graphic>
          <a:graphicData uri="http://schemas.openxmlformats.org/drawingml/2006/table">
            <a:tbl>
              <a:tblPr/>
              <a:tblGrid>
                <a:gridCol w="3429000"/>
                <a:gridCol w="3429000"/>
              </a:tblGrid>
              <a:tr h="1091591">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Syntax</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Cognition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12862">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Semantics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Context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Pragmatics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Change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4594" name="Text Box 41"/>
          <p:cNvSpPr txBox="1">
            <a:spLocks noChangeArrowheads="1"/>
          </p:cNvSpPr>
          <p:nvPr/>
        </p:nvSpPr>
        <p:spPr bwMode="auto">
          <a:xfrm>
            <a:off x="800100" y="60198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dirty="0"/>
              <a:t>We need this frame because if we </a:t>
            </a:r>
            <a:r>
              <a:rPr lang="en-US" dirty="0" smtClean="0"/>
              <a:t>aren‘t </a:t>
            </a:r>
            <a:r>
              <a:rPr lang="en-US" dirty="0"/>
              <a:t>looking for these things, we just won</a:t>
            </a:r>
            <a:r>
              <a:rPr lang="ja-JP" altLang="en-US" dirty="0"/>
              <a:t>’</a:t>
            </a:r>
            <a:r>
              <a:rPr lang="en-US" dirty="0"/>
              <a:t>t see them. </a:t>
            </a:r>
          </a:p>
        </p:txBody>
      </p:sp>
      <p:cxnSp>
        <p:nvCxnSpPr>
          <p:cNvPr id="7" name="Straight Connector 6"/>
          <p:cNvCxnSpPr/>
          <p:nvPr/>
        </p:nvCxnSpPr>
        <p:spPr>
          <a:xfrm>
            <a:off x="1371600" y="3048000"/>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95400" y="44196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438400" y="3810000"/>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p:txBody>
          <a:bodyPr/>
          <a:lstStyle/>
          <a:p>
            <a:r>
              <a:rPr lang="en-US" dirty="0" smtClean="0"/>
              <a:t>Critical Literacies</a:t>
            </a:r>
            <a:endParaRPr lang="en-US" dirty="0"/>
          </a:p>
        </p:txBody>
      </p:sp>
    </p:spTree>
    <p:extLst>
      <p:ext uri="{BB962C8B-B14F-4D97-AF65-F5344CB8AC3E}">
        <p14:creationId xmlns:p14="http://schemas.microsoft.com/office/powerpoint/2010/main" val="38459557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600">
                <a:solidFill>
                  <a:srgbClr val="FFFFFF"/>
                </a:solidFill>
              </a:rPr>
              <a:t>21</a:t>
            </a:r>
            <a:r>
              <a:rPr lang="en-US" sz="3600" baseline="30000">
                <a:solidFill>
                  <a:srgbClr val="FFFFFF"/>
                </a:solidFill>
              </a:rPr>
              <a:t>st</a:t>
            </a:r>
            <a:r>
              <a:rPr lang="en-US" sz="3600">
                <a:solidFill>
                  <a:srgbClr val="FFFFFF"/>
                </a:solidFill>
              </a:rPr>
              <a:t> Century Languages</a:t>
            </a:r>
          </a:p>
        </p:txBody>
      </p:sp>
      <p:graphicFrame>
        <p:nvGraphicFramePr>
          <p:cNvPr id="9" name="Table 8"/>
          <p:cNvGraphicFramePr>
            <a:graphicFrameLocks noGrp="1"/>
          </p:cNvGraphicFramePr>
          <p:nvPr>
            <p:extLst>
              <p:ext uri="{D42A27DB-BD31-4B8C-83A1-F6EECF244321}">
                <p14:modId xmlns:p14="http://schemas.microsoft.com/office/powerpoint/2010/main" val="897121002"/>
              </p:ext>
            </p:extLst>
          </p:nvPr>
        </p:nvGraphicFramePr>
        <p:xfrm>
          <a:off x="642938" y="1285875"/>
          <a:ext cx="7786688" cy="4894303"/>
        </p:xfrm>
        <a:graphic>
          <a:graphicData uri="http://schemas.openxmlformats.org/drawingml/2006/table">
            <a:tbl>
              <a:tblPr firstRow="1" bandRow="1">
                <a:tableStyleId>{7DF18680-E054-41AD-8BC1-D1AEF772440D}</a:tableStyleId>
              </a:tblPr>
              <a:tblGrid>
                <a:gridCol w="1946672"/>
                <a:gridCol w="1946672"/>
                <a:gridCol w="1946672"/>
                <a:gridCol w="1946672"/>
              </a:tblGrid>
              <a:tr h="914352">
                <a:tc>
                  <a:txBody>
                    <a:bodyPr/>
                    <a:lstStyle/>
                    <a:p>
                      <a:r>
                        <a:rPr lang="en-CA" sz="1800" dirty="0" smtClean="0"/>
                        <a:t>             </a:t>
                      </a:r>
                      <a:r>
                        <a:rPr lang="en-CA" sz="1800" dirty="0" smtClean="0"/>
                        <a:t>Literacies</a:t>
                      </a:r>
                      <a:endParaRPr lang="en-CA" sz="1800" dirty="0" smtClean="0"/>
                    </a:p>
                    <a:p>
                      <a:endParaRPr lang="en-CA" sz="1800" dirty="0" smtClean="0"/>
                    </a:p>
                    <a:p>
                      <a:r>
                        <a:rPr lang="en-CA" sz="1800" dirty="0" smtClean="0"/>
                        <a:t>Elements</a:t>
                      </a:r>
                      <a:endParaRPr lang="en-CA" sz="1800" dirty="0"/>
                    </a:p>
                  </a:txBody>
                  <a:tcPr marL="91439" marR="91439" marT="45718" marB="45718"/>
                </a:tc>
                <a:tc>
                  <a:txBody>
                    <a:bodyPr/>
                    <a:lstStyle/>
                    <a:p>
                      <a:r>
                        <a:rPr lang="en-CA" sz="1800" dirty="0" smtClean="0"/>
                        <a:t>Verbal</a:t>
                      </a:r>
                      <a:endParaRPr lang="en-CA" sz="1800" dirty="0"/>
                    </a:p>
                  </a:txBody>
                  <a:tcPr marL="91439" marR="91439" marT="45718" marB="45718"/>
                </a:tc>
                <a:tc>
                  <a:txBody>
                    <a:bodyPr/>
                    <a:lstStyle/>
                    <a:p>
                      <a:r>
                        <a:rPr lang="en-CA" sz="1800" dirty="0" smtClean="0"/>
                        <a:t>Visual</a:t>
                      </a:r>
                      <a:endParaRPr lang="en-CA" sz="1800" dirty="0"/>
                    </a:p>
                  </a:txBody>
                  <a:tcPr marL="91439" marR="91439" marT="45718" marB="45718"/>
                </a:tc>
                <a:tc>
                  <a:txBody>
                    <a:bodyPr/>
                    <a:lstStyle/>
                    <a:p>
                      <a:r>
                        <a:rPr lang="en-CA" sz="1800" dirty="0" smtClean="0"/>
                        <a:t>Bodily  (and so on)</a:t>
                      </a:r>
                      <a:endParaRPr lang="en-CA" sz="1800" dirty="0"/>
                    </a:p>
                  </a:txBody>
                  <a:tcPr marL="91439" marR="91439" marT="45718" marB="45718"/>
                </a:tc>
              </a:tr>
              <a:tr h="663318">
                <a:tc>
                  <a:txBody>
                    <a:bodyPr/>
                    <a:lstStyle/>
                    <a:p>
                      <a:r>
                        <a:rPr lang="en-CA" sz="1800" dirty="0" smtClean="0"/>
                        <a:t>Syntax</a:t>
                      </a:r>
                      <a:endParaRPr lang="en-CA" sz="1800" dirty="0"/>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a:solidFill>
                          <a:schemeClr val="tx1"/>
                        </a:solidFill>
                      </a:endParaRPr>
                    </a:p>
                  </a:txBody>
                  <a:tcPr marL="91439" marR="91439" marT="45718" marB="45718"/>
                </a:tc>
                <a:tc>
                  <a:txBody>
                    <a:bodyPr/>
                    <a:lstStyle/>
                    <a:p>
                      <a:endParaRPr lang="en-CA" sz="1800">
                        <a:solidFill>
                          <a:schemeClr val="tx1"/>
                        </a:solidFill>
                      </a:endParaRPr>
                    </a:p>
                  </a:txBody>
                  <a:tcPr marL="91439" marR="91439" marT="45718" marB="45718"/>
                </a:tc>
              </a:tr>
              <a:tr h="663318">
                <a:tc>
                  <a:txBody>
                    <a:bodyPr/>
                    <a:lstStyle/>
                    <a:p>
                      <a:r>
                        <a:rPr lang="en-CA" sz="1800" dirty="0" smtClean="0"/>
                        <a:t>Semantics</a:t>
                      </a:r>
                      <a:endParaRPr lang="en-CA" sz="1800" dirty="0"/>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a:solidFill>
                          <a:schemeClr val="tx1"/>
                        </a:solidFill>
                      </a:endParaRPr>
                    </a:p>
                  </a:txBody>
                  <a:tcPr marL="91439" marR="91439" marT="45718" marB="45718"/>
                </a:tc>
              </a:tr>
              <a:tr h="663318">
                <a:tc>
                  <a:txBody>
                    <a:bodyPr/>
                    <a:lstStyle/>
                    <a:p>
                      <a:r>
                        <a:rPr lang="en-CA" sz="1800" dirty="0" smtClean="0"/>
                        <a:t>Pragmatics</a:t>
                      </a:r>
                      <a:endParaRPr lang="en-CA" sz="1800" dirty="0"/>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a:solidFill>
                          <a:schemeClr val="tx1"/>
                        </a:solidFill>
                      </a:endParaRPr>
                    </a:p>
                  </a:txBody>
                  <a:tcPr marL="91439" marR="91439" marT="45718" marB="45718"/>
                </a:tc>
              </a:tr>
              <a:tr h="663318">
                <a:tc>
                  <a:txBody>
                    <a:bodyPr/>
                    <a:lstStyle/>
                    <a:p>
                      <a:r>
                        <a:rPr lang="en-CA" sz="1800" dirty="0" smtClean="0"/>
                        <a:t>Cognition</a:t>
                      </a:r>
                      <a:endParaRPr lang="en-CA" sz="1800" dirty="0"/>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r>
              <a:tr h="663318">
                <a:tc>
                  <a:txBody>
                    <a:bodyPr/>
                    <a:lstStyle/>
                    <a:p>
                      <a:r>
                        <a:rPr lang="en-CA" sz="1800" dirty="0" smtClean="0"/>
                        <a:t>Context</a:t>
                      </a:r>
                      <a:endParaRPr lang="en-CA" sz="1800" dirty="0"/>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r>
              <a:tr h="663318">
                <a:tc>
                  <a:txBody>
                    <a:bodyPr/>
                    <a:lstStyle/>
                    <a:p>
                      <a:r>
                        <a:rPr lang="en-CA" sz="1800" dirty="0" smtClean="0"/>
                        <a:t>Change</a:t>
                      </a:r>
                      <a:endParaRPr lang="en-CA" sz="1800" dirty="0"/>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c>
                  <a:txBody>
                    <a:bodyPr/>
                    <a:lstStyle/>
                    <a:p>
                      <a:endParaRPr lang="en-CA" sz="1800" dirty="0">
                        <a:solidFill>
                          <a:schemeClr val="tx1"/>
                        </a:solidFill>
                      </a:endParaRPr>
                    </a:p>
                  </a:txBody>
                  <a:tcPr marL="91439" marR="91439" marT="45718" marB="45718"/>
                </a:tc>
              </a:tr>
            </a:tbl>
          </a:graphicData>
        </a:graphic>
      </p:graphicFrame>
      <p:cxnSp>
        <p:nvCxnSpPr>
          <p:cNvPr id="11" name="Straight Connector 10"/>
          <p:cNvCxnSpPr/>
          <p:nvPr/>
        </p:nvCxnSpPr>
        <p:spPr>
          <a:xfrm>
            <a:off x="642938" y="1285875"/>
            <a:ext cx="2000250" cy="9286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idx="4294967295"/>
          </p:nvPr>
        </p:nvSpPr>
        <p:spPr/>
        <p:txBody>
          <a:bodyPr/>
          <a:lstStyle/>
          <a:p>
            <a:r>
              <a:rPr lang="en-US" dirty="0" smtClean="0"/>
              <a:t>21</a:t>
            </a:r>
            <a:r>
              <a:rPr lang="en-US" baseline="30000" dirty="0" smtClean="0"/>
              <a:t>st</a:t>
            </a:r>
            <a:r>
              <a:rPr lang="en-US" dirty="0" smtClean="0"/>
              <a:t> Century </a:t>
            </a:r>
            <a:r>
              <a:rPr lang="en-US" dirty="0" smtClean="0"/>
              <a:t>Literacies</a:t>
            </a:r>
            <a:endParaRPr lang="en-US" dirty="0"/>
          </a:p>
        </p:txBody>
      </p:sp>
    </p:spTree>
    <p:extLst>
      <p:ext uri="{BB962C8B-B14F-4D97-AF65-F5344CB8AC3E}">
        <p14:creationId xmlns:p14="http://schemas.microsoft.com/office/powerpoint/2010/main" val="21300805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9"/>
          <p:cNvSpPr txBox="1">
            <a:spLocks noChangeArrowheads="1"/>
          </p:cNvSpPr>
          <p:nvPr/>
        </p:nvSpPr>
        <p:spPr bwMode="auto">
          <a:xfrm>
            <a:off x="1142999" y="1189038"/>
            <a:ext cx="6394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dirty="0" smtClean="0"/>
              <a:t>For example, </a:t>
            </a:r>
            <a:r>
              <a:rPr lang="en-US" sz="2400" dirty="0"/>
              <a:t>rules </a:t>
            </a:r>
            <a:r>
              <a:rPr lang="en-US" sz="2400" dirty="0" smtClean="0"/>
              <a:t>and grammar</a:t>
            </a:r>
            <a:endParaRPr lang="en-US" sz="2400" dirty="0"/>
          </a:p>
        </p:txBody>
      </p:sp>
      <p:sp>
        <p:nvSpPr>
          <p:cNvPr id="2" name="Title 1"/>
          <p:cNvSpPr>
            <a:spLocks noGrp="1"/>
          </p:cNvSpPr>
          <p:nvPr>
            <p:ph type="title" idx="4294967295"/>
          </p:nvPr>
        </p:nvSpPr>
        <p:spPr/>
        <p:txBody>
          <a:bodyPr/>
          <a:lstStyle/>
          <a:p>
            <a:r>
              <a:rPr lang="en-US" dirty="0" smtClean="0"/>
              <a:t>Syntax</a:t>
            </a:r>
            <a:endParaRPr lang="en-US" dirty="0"/>
          </a:p>
        </p:txBody>
      </p:sp>
      <p:pic>
        <p:nvPicPr>
          <p:cNvPr id="3" name="Picture 2" descr="Screen Shot 2012-08-19 at 6.46.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442" y="1814557"/>
            <a:ext cx="6883400" cy="3721100"/>
          </a:xfrm>
          <a:prstGeom prst="rect">
            <a:avLst/>
          </a:prstGeom>
        </p:spPr>
      </p:pic>
      <p:sp>
        <p:nvSpPr>
          <p:cNvPr id="4" name="TextBox 3"/>
          <p:cNvSpPr txBox="1"/>
          <p:nvPr/>
        </p:nvSpPr>
        <p:spPr>
          <a:xfrm>
            <a:off x="751047" y="5535657"/>
            <a:ext cx="8056689" cy="523220"/>
          </a:xfrm>
          <a:prstGeom prst="rect">
            <a:avLst/>
          </a:prstGeom>
          <a:noFill/>
        </p:spPr>
        <p:txBody>
          <a:bodyPr wrap="square" rtlCol="0">
            <a:spAutoFit/>
          </a:bodyPr>
          <a:lstStyle/>
          <a:p>
            <a:r>
              <a:rPr lang="en-US" sz="2800" dirty="0" smtClean="0"/>
              <a:t>What is it ‘to know’ syntax? What is ‘syntax literacy?’</a:t>
            </a:r>
            <a:endParaRPr lang="en-US" sz="2800" dirty="0"/>
          </a:p>
        </p:txBody>
      </p:sp>
    </p:spTree>
    <p:extLst>
      <p:ext uri="{BB962C8B-B14F-4D97-AF65-F5344CB8AC3E}">
        <p14:creationId xmlns:p14="http://schemas.microsoft.com/office/powerpoint/2010/main" val="3996855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9123"/>
            <a:ext cx="8229600" cy="4525963"/>
          </a:xfrm>
        </p:spPr>
        <p:txBody>
          <a:bodyPr/>
          <a:lstStyle/>
          <a:p>
            <a:r>
              <a:rPr lang="en-US" dirty="0" smtClean="0"/>
              <a:t>Tomorrow morning… Becoming an Astronaut </a:t>
            </a:r>
          </a:p>
          <a:p>
            <a:pPr marL="457200" lvl="1" indent="0">
              <a:buNone/>
            </a:pPr>
            <a:r>
              <a:rPr lang="en-US" dirty="0" smtClean="0"/>
              <a:t> </a:t>
            </a:r>
          </a:p>
          <a:p>
            <a:endParaRPr lang="en-US" dirty="0" smtClean="0"/>
          </a:p>
          <a:p>
            <a:endParaRPr lang="en-US" dirty="0"/>
          </a:p>
        </p:txBody>
      </p:sp>
      <p:sp>
        <p:nvSpPr>
          <p:cNvPr id="4" name="TextBox 3"/>
          <p:cNvSpPr txBox="1"/>
          <p:nvPr/>
        </p:nvSpPr>
        <p:spPr>
          <a:xfrm>
            <a:off x="928568" y="2192084"/>
            <a:ext cx="4137587" cy="3539431"/>
          </a:xfrm>
          <a:prstGeom prst="rect">
            <a:avLst/>
          </a:prstGeom>
          <a:noFill/>
        </p:spPr>
        <p:txBody>
          <a:bodyPr wrap="square" rtlCol="0">
            <a:spAutoFit/>
          </a:bodyPr>
          <a:lstStyle/>
          <a:p>
            <a:pPr marL="457200" indent="-457200">
              <a:buFontTx/>
              <a:buChar char="-"/>
            </a:pPr>
            <a:r>
              <a:rPr lang="en-US" sz="2800" dirty="0" smtClean="0"/>
              <a:t>Join Major Jeremy R. Hansen as he discusses his journey to becoming an astronaut and the multidisciplinary training required for space flight.</a:t>
            </a:r>
          </a:p>
          <a:p>
            <a:r>
              <a:rPr lang="en-US" sz="2800" dirty="0" smtClean="0"/>
              <a:t> </a:t>
            </a:r>
            <a:endParaRPr lang="en-US" sz="2800" dirty="0"/>
          </a:p>
        </p:txBody>
      </p:sp>
      <p:pic>
        <p:nvPicPr>
          <p:cNvPr id="7" name="Picture 6" descr="Screen Shot 2012-08-19 at 2.5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398" y="2291726"/>
            <a:ext cx="2430662" cy="3179839"/>
          </a:xfrm>
          <a:prstGeom prst="rect">
            <a:avLst/>
          </a:prstGeom>
        </p:spPr>
      </p:pic>
      <p:sp>
        <p:nvSpPr>
          <p:cNvPr id="8" name="Rectangle 7"/>
          <p:cNvSpPr/>
          <p:nvPr/>
        </p:nvSpPr>
        <p:spPr>
          <a:xfrm>
            <a:off x="4163054" y="5731515"/>
            <a:ext cx="3470317" cy="379591"/>
          </a:xfrm>
          <a:prstGeom prst="rect">
            <a:avLst/>
          </a:prstGeom>
        </p:spPr>
        <p:txBody>
          <a:bodyPr wrap="none">
            <a:spAutoFit/>
          </a:bodyPr>
          <a:lstStyle/>
          <a:p>
            <a:r>
              <a:rPr lang="it-IT" sz="2800" baseline="30000" dirty="0"/>
              <a:t>August 20; 8:45 a.m. — 9:45 a.m.</a:t>
            </a:r>
            <a:endParaRPr lang="en-US" sz="2800" dirty="0"/>
          </a:p>
        </p:txBody>
      </p:sp>
    </p:spTree>
    <p:extLst>
      <p:ext uri="{BB962C8B-B14F-4D97-AF65-F5344CB8AC3E}">
        <p14:creationId xmlns:p14="http://schemas.microsoft.com/office/powerpoint/2010/main" val="38308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686801" cy="4525963"/>
          </a:xfrm>
        </p:spPr>
        <p:txBody>
          <a:bodyPr/>
          <a:lstStyle/>
          <a:p>
            <a:r>
              <a:rPr lang="en-US" dirty="0" smtClean="0"/>
              <a:t>The many forms of syntax (audio)</a:t>
            </a:r>
          </a:p>
          <a:p>
            <a:pPr lvl="1">
              <a:spcBef>
                <a:spcPts val="0"/>
              </a:spcBef>
            </a:pPr>
            <a:r>
              <a:rPr lang="en-US" dirty="0" smtClean="0">
                <a:solidFill>
                  <a:srgbClr val="000000"/>
                </a:solidFill>
                <a:latin typeface="Calibri" charset="0"/>
              </a:rPr>
              <a:t>Forms: archetypes? Platonic ideals?</a:t>
            </a:r>
          </a:p>
          <a:p>
            <a:pPr lvl="1">
              <a:spcBef>
                <a:spcPts val="0"/>
              </a:spcBef>
            </a:pPr>
            <a:r>
              <a:rPr lang="en-US" dirty="0" smtClean="0">
                <a:solidFill>
                  <a:srgbClr val="000000"/>
                </a:solidFill>
                <a:latin typeface="Calibri" charset="0"/>
              </a:rPr>
              <a:t>Rules: grammar = logical syntax, punctuation</a:t>
            </a:r>
          </a:p>
          <a:p>
            <a:pPr lvl="1">
              <a:spcBef>
                <a:spcPts val="0"/>
              </a:spcBef>
            </a:pPr>
            <a:r>
              <a:rPr lang="en-US" dirty="0" smtClean="0">
                <a:solidFill>
                  <a:srgbClr val="000000"/>
                </a:solidFill>
                <a:latin typeface="Calibri" charset="0"/>
              </a:rPr>
              <a:t>Operations: procedures, motor skills</a:t>
            </a:r>
          </a:p>
          <a:p>
            <a:pPr lvl="1">
              <a:spcBef>
                <a:spcPts val="0"/>
              </a:spcBef>
            </a:pPr>
            <a:r>
              <a:rPr lang="en-US" dirty="0" smtClean="0">
                <a:solidFill>
                  <a:srgbClr val="000000"/>
                </a:solidFill>
                <a:latin typeface="Calibri" charset="0"/>
              </a:rPr>
              <a:t>Patterns: regularities, </a:t>
            </a:r>
            <a:r>
              <a:rPr lang="en-US" dirty="0" err="1" smtClean="0">
                <a:solidFill>
                  <a:srgbClr val="000000"/>
                </a:solidFill>
                <a:latin typeface="Calibri" charset="0"/>
              </a:rPr>
              <a:t>substitutivity</a:t>
            </a:r>
            <a:r>
              <a:rPr lang="en-US" dirty="0" smtClean="0">
                <a:solidFill>
                  <a:srgbClr val="000000"/>
                </a:solidFill>
                <a:latin typeface="Calibri" charset="0"/>
              </a:rPr>
              <a:t> (</a:t>
            </a:r>
            <a:r>
              <a:rPr lang="en-US" dirty="0" err="1" smtClean="0">
                <a:solidFill>
                  <a:srgbClr val="000000"/>
                </a:solidFill>
                <a:latin typeface="Calibri" charset="0"/>
              </a:rPr>
              <a:t>eggcorns</a:t>
            </a:r>
            <a:r>
              <a:rPr lang="en-US" dirty="0" smtClean="0">
                <a:solidFill>
                  <a:srgbClr val="000000"/>
                </a:solidFill>
                <a:latin typeface="Calibri" charset="0"/>
              </a:rPr>
              <a:t>, tropes)</a:t>
            </a:r>
          </a:p>
          <a:p>
            <a:pPr lvl="1">
              <a:spcBef>
                <a:spcPts val="0"/>
              </a:spcBef>
            </a:pPr>
            <a:r>
              <a:rPr lang="en-US" dirty="0" smtClean="0">
                <a:solidFill>
                  <a:srgbClr val="000000"/>
                </a:solidFill>
                <a:latin typeface="Calibri" charset="0"/>
              </a:rPr>
              <a:t>Similarities: </a:t>
            </a:r>
            <a:r>
              <a:rPr lang="en-US" dirty="0" err="1" smtClean="0">
                <a:solidFill>
                  <a:srgbClr val="000000"/>
                </a:solidFill>
                <a:latin typeface="Calibri" charset="0"/>
              </a:rPr>
              <a:t>Tversky</a:t>
            </a:r>
            <a:r>
              <a:rPr lang="en-US" dirty="0" smtClean="0">
                <a:solidFill>
                  <a:srgbClr val="000000"/>
                </a:solidFill>
                <a:latin typeface="Calibri" charset="0"/>
              </a:rPr>
              <a:t> - properties, </a:t>
            </a:r>
            <a:r>
              <a:rPr lang="en-US" dirty="0" err="1" smtClean="0">
                <a:solidFill>
                  <a:srgbClr val="000000"/>
                </a:solidFill>
                <a:latin typeface="Calibri" charset="0"/>
              </a:rPr>
              <a:t>etc</a:t>
            </a:r>
            <a:endParaRPr lang="en-US" dirty="0" smtClean="0">
              <a:solidFill>
                <a:srgbClr val="000000"/>
              </a:solidFill>
              <a:latin typeface="Calibri" charset="0"/>
            </a:endParaRPr>
          </a:p>
          <a:p>
            <a:pPr>
              <a:spcBef>
                <a:spcPts val="0"/>
              </a:spcBef>
            </a:pPr>
            <a:r>
              <a:rPr lang="en-US" dirty="0" smtClean="0">
                <a:solidFill>
                  <a:srgbClr val="000000"/>
                </a:solidFill>
                <a:latin typeface="Calibri" charset="0"/>
              </a:rPr>
              <a:t>Ag. audio syntax</a:t>
            </a:r>
          </a:p>
          <a:p>
            <a:pPr lvl="1">
              <a:spcBef>
                <a:spcPts val="0"/>
              </a:spcBef>
            </a:pPr>
            <a:r>
              <a:rPr lang="en-US" sz="2400" dirty="0" smtClean="0">
                <a:hlinkClick r:id="rId2"/>
              </a:rPr>
              <a:t>http://www.soundsnap.com/search/audio/inhale+woman/score</a:t>
            </a:r>
            <a:r>
              <a:rPr lang="en-US" sz="2400" dirty="0" smtClean="0"/>
              <a:t> (once you hear this in  video, you can’t </a:t>
            </a:r>
            <a:r>
              <a:rPr lang="en-US" sz="2400" dirty="0" err="1" smtClean="0"/>
              <a:t>unhear</a:t>
            </a:r>
            <a:r>
              <a:rPr lang="en-US" sz="2400" dirty="0" smtClean="0"/>
              <a:t> it)</a:t>
            </a:r>
          </a:p>
          <a:p>
            <a:pPr lvl="1">
              <a:spcBef>
                <a:spcPts val="0"/>
              </a:spcBef>
            </a:pPr>
            <a:r>
              <a:rPr lang="en-US" sz="2400" dirty="0" smtClean="0"/>
              <a:t>the Wilhelm Scream - </a:t>
            </a:r>
            <a:r>
              <a:rPr lang="nl-NL" sz="2400" dirty="0" smtClean="0"/>
              <a:t>http://</a:t>
            </a:r>
            <a:r>
              <a:rPr lang="nl-NL" sz="2400" dirty="0" err="1" smtClean="0"/>
              <a:t>www.youtube.com</a:t>
            </a:r>
            <a:r>
              <a:rPr lang="nl-NL" sz="2400" dirty="0" smtClean="0"/>
              <a:t>/</a:t>
            </a:r>
            <a:r>
              <a:rPr lang="nl-NL" sz="2400" dirty="0" err="1" smtClean="0"/>
              <a:t>watch?v</a:t>
            </a:r>
            <a:r>
              <a:rPr lang="nl-NL" sz="2400" dirty="0" smtClean="0"/>
              <a:t>=</a:t>
            </a:r>
            <a:r>
              <a:rPr lang="nl-NL" sz="2400" dirty="0" err="1" smtClean="0"/>
              <a:t>cdbYsoEasio</a:t>
            </a:r>
            <a:endParaRPr lang="en-US" sz="2400" dirty="0"/>
          </a:p>
        </p:txBody>
      </p:sp>
    </p:spTree>
    <p:extLst>
      <p:ext uri="{BB962C8B-B14F-4D97-AF65-F5344CB8AC3E}">
        <p14:creationId xmlns:p14="http://schemas.microsoft.com/office/powerpoint/2010/main" val="290067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Universal design for learning – a syntax?</a:t>
            </a:r>
          </a:p>
          <a:p>
            <a:r>
              <a:rPr lang="en-US" dirty="0"/>
              <a:t>K</a:t>
            </a:r>
            <a:r>
              <a:rPr lang="en-US" dirty="0" smtClean="0"/>
              <a:t>athy </a:t>
            </a:r>
            <a:r>
              <a:rPr lang="en-US" dirty="0" err="1" smtClean="0"/>
              <a:t>Howery</a:t>
            </a:r>
            <a:r>
              <a:rPr lang="en-US" dirty="0" smtClean="0"/>
              <a:t> - </a:t>
            </a:r>
            <a:r>
              <a:rPr lang="en-US" dirty="0"/>
              <a:t>21st Century </a:t>
            </a:r>
            <a:r>
              <a:rPr lang="en-US" dirty="0" smtClean="0"/>
              <a:t>Inclusive learning </a:t>
            </a:r>
            <a:r>
              <a:rPr lang="en-US" dirty="0"/>
              <a:t>- </a:t>
            </a:r>
            <a:r>
              <a:rPr lang="en-US" dirty="0" smtClean="0"/>
              <a:t>Moving </a:t>
            </a:r>
            <a:r>
              <a:rPr lang="en-US" dirty="0" err="1" smtClean="0"/>
              <a:t>UDl</a:t>
            </a:r>
            <a:r>
              <a:rPr lang="en-US" dirty="0" smtClean="0"/>
              <a:t> from the promise </a:t>
            </a:r>
            <a:r>
              <a:rPr lang="en-US" dirty="0"/>
              <a:t>to </a:t>
            </a:r>
            <a:r>
              <a:rPr lang="en-US" dirty="0" smtClean="0"/>
              <a:t>the practice</a:t>
            </a:r>
          </a:p>
          <a:p>
            <a:pPr lvl="1"/>
            <a:endParaRPr lang="en-US" dirty="0" smtClean="0"/>
          </a:p>
          <a:p>
            <a:endParaRPr lang="en-US" dirty="0"/>
          </a:p>
        </p:txBody>
      </p:sp>
      <p:pic>
        <p:nvPicPr>
          <p:cNvPr id="4" name="Picture 3" descr="Screen Shot 2012-08-19 at 7.49.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025" y="3687763"/>
            <a:ext cx="1828800" cy="2438400"/>
          </a:xfrm>
          <a:prstGeom prst="rect">
            <a:avLst/>
          </a:prstGeom>
        </p:spPr>
      </p:pic>
      <p:sp>
        <p:nvSpPr>
          <p:cNvPr id="5" name="Rectangle 4"/>
          <p:cNvSpPr/>
          <p:nvPr/>
        </p:nvSpPr>
        <p:spPr>
          <a:xfrm>
            <a:off x="674662" y="3429000"/>
            <a:ext cx="5238128" cy="2677656"/>
          </a:xfrm>
          <a:prstGeom prst="rect">
            <a:avLst/>
          </a:prstGeom>
        </p:spPr>
        <p:txBody>
          <a:bodyPr wrap="square">
            <a:spAutoFit/>
          </a:bodyPr>
          <a:lstStyle/>
          <a:p>
            <a:pPr lvl="1"/>
            <a:r>
              <a:rPr lang="en-US" sz="2800" dirty="0" smtClean="0"/>
              <a:t> “three principles of UDL, providing multiple means of representation, expression and engagement can be practically achieved with today’s technologies.”</a:t>
            </a:r>
            <a:endParaRPr lang="en-US" sz="2800" dirty="0" smtClean="0"/>
          </a:p>
        </p:txBody>
      </p:sp>
      <p:sp>
        <p:nvSpPr>
          <p:cNvPr id="6" name="Rectangle 5"/>
          <p:cNvSpPr/>
          <p:nvPr/>
        </p:nvSpPr>
        <p:spPr>
          <a:xfrm>
            <a:off x="457200" y="6153225"/>
            <a:ext cx="4238838" cy="379591"/>
          </a:xfrm>
          <a:prstGeom prst="rect">
            <a:avLst/>
          </a:prstGeom>
        </p:spPr>
        <p:txBody>
          <a:bodyPr wrap="none">
            <a:spAutoFit/>
          </a:bodyPr>
          <a:lstStyle/>
          <a:p>
            <a:r>
              <a:rPr lang="en-US" sz="2800" baseline="30000" dirty="0" smtClean="0"/>
              <a:t>Tuesday </a:t>
            </a:r>
            <a:r>
              <a:rPr lang="en-US" sz="2800" baseline="30000" dirty="0"/>
              <a:t>august 21; 1:00 p.m. — 3:30 p.m.</a:t>
            </a:r>
            <a:endParaRPr lang="en-US" sz="2800" dirty="0"/>
          </a:p>
        </p:txBody>
      </p:sp>
    </p:spTree>
    <p:extLst>
      <p:ext uri="{BB962C8B-B14F-4D97-AF65-F5344CB8AC3E}">
        <p14:creationId xmlns:p14="http://schemas.microsoft.com/office/powerpoint/2010/main" val="4254163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642938" y="1285875"/>
            <a:ext cx="2000250" cy="9286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292099923"/>
              </p:ext>
            </p:extLst>
          </p:nvPr>
        </p:nvGraphicFramePr>
        <p:xfrm>
          <a:off x="642938" y="1285875"/>
          <a:ext cx="8001000" cy="5122545"/>
        </p:xfrm>
        <a:graphic>
          <a:graphicData uri="http://schemas.openxmlformats.org/drawingml/2006/table">
            <a:tbl>
              <a:tblPr/>
              <a:tblGrid>
                <a:gridCol w="2112962"/>
                <a:gridCol w="5888038"/>
              </a:tblGrid>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a:ln>
                            <a:noFill/>
                          </a:ln>
                          <a:solidFill>
                            <a:srgbClr val="FFFFFF"/>
                          </a:solidFill>
                          <a:effectLst/>
                          <a:latin typeface="Calibri" charset="0"/>
                          <a:ea typeface="ＭＳ Ｐゴシック" charset="0"/>
                          <a:cs typeface="Arial" charset="0"/>
                        </a:rPr>
                        <a:t>             Languages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a:ln>
                          <a:noFill/>
                        </a:ln>
                        <a:solidFill>
                          <a:srgbClr val="FFFFFF"/>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a:ln>
                          <a:noFill/>
                        </a:ln>
                        <a:solidFill>
                          <a:srgbClr val="FFFFFF"/>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a:ln>
                            <a:noFill/>
                          </a:ln>
                          <a:solidFill>
                            <a:srgbClr val="FFFFFF"/>
                          </a:solidFill>
                          <a:effectLst/>
                          <a:latin typeface="Calibri" charset="0"/>
                          <a:ea typeface="ＭＳ Ｐゴシック" charset="0"/>
                          <a:cs typeface="Arial" charset="0"/>
                        </a:rPr>
                        <a:t>Elements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3200" b="1" i="0" u="none" strike="noStrike" cap="none" normalizeH="0" baseline="0">
                          <a:ln>
                            <a:noFill/>
                          </a:ln>
                          <a:solidFill>
                            <a:srgbClr val="FFFFFF"/>
                          </a:solidFill>
                          <a:effectLst/>
                          <a:latin typeface="Calibri" charset="0"/>
                          <a:ea typeface="ＭＳ Ｐゴシック" charset="0"/>
                          <a:cs typeface="Arial" charset="0"/>
                        </a:rPr>
                        <a:t>Performance </a:t>
                      </a:r>
                      <a:r>
                        <a:rPr kumimoji="0" lang="en-CA" sz="1400" b="1" i="0" u="none" strike="noStrike" cap="none" normalizeH="0" baseline="0">
                          <a:ln>
                            <a:noFill/>
                          </a:ln>
                          <a:solidFill>
                            <a:srgbClr val="C6D9F1"/>
                          </a:solidFill>
                          <a:effectLst/>
                          <a:latin typeface="Calibri" charset="0"/>
                          <a:ea typeface="ＭＳ Ｐゴシック" charset="0"/>
                          <a:cs typeface="Arial" charset="0"/>
                        </a:rPr>
                        <a:t>(the ability to adopt alternative identities for the purpose of improvisation and discovery)</a:t>
                      </a:r>
                      <a:r>
                        <a:rPr kumimoji="0" lang="en-CA" sz="2000" b="1" i="0" u="none" strike="noStrike" cap="none" normalizeH="0" baseline="0">
                          <a:ln>
                            <a:noFill/>
                          </a:ln>
                          <a:solidFill>
                            <a:srgbClr val="FFFFFF"/>
                          </a:solidFill>
                          <a:effectLst/>
                          <a:latin typeface="Calibri" charset="0"/>
                          <a:ea typeface="ＭＳ Ｐゴシック" charset="0"/>
                          <a:cs typeface="Arial" charset="0"/>
                        </a:rPr>
                        <a:t>(subcategories?)</a:t>
                      </a:r>
                      <a:endParaRPr kumimoji="0" lang="en-CA" sz="2800" b="1" i="0" u="none" strike="noStrike" cap="none" normalizeH="0" baseline="0">
                        <a:ln>
                          <a:noFill/>
                        </a:ln>
                        <a:solidFill>
                          <a:srgbClr val="FFFFFF"/>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33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3600" b="0" i="0" u="none" strike="noStrike" cap="none" normalizeH="0" baseline="0">
                          <a:ln>
                            <a:noFill/>
                          </a:ln>
                          <a:solidFill>
                            <a:srgbClr val="000000"/>
                          </a:solidFill>
                          <a:effectLst/>
                          <a:latin typeface="Calibri" charset="0"/>
                          <a:ea typeface="ＭＳ Ｐゴシック" charset="0"/>
                          <a:cs typeface="Arial" charset="0"/>
                        </a:rPr>
                        <a:t>Syntax: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ＭＳ Ｐゴシック" charset="0"/>
                          <a:cs typeface="Arial" charset="0"/>
                        </a:rPr>
                        <a:t>- Forms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ＭＳ Ｐゴシック" charset="0"/>
                          <a:cs typeface="Arial" charset="0"/>
                        </a:rPr>
                        <a:t>- Rules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ＭＳ Ｐゴシック" charset="0"/>
                          <a:cs typeface="Arial" charset="0"/>
                        </a:rPr>
                        <a:t>- Operations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ＭＳ Ｐゴシック" charset="0"/>
                          <a:cs typeface="Arial" charset="0"/>
                        </a:rPr>
                        <a:t>- Patterns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70C0"/>
                          </a:solidFill>
                          <a:effectLst/>
                          <a:latin typeface="Arial" charset="0"/>
                          <a:ea typeface="ＭＳ Ｐゴシック" charset="0"/>
                          <a:cs typeface="Arial" charset="0"/>
                        </a:rPr>
                        <a:t>- Similarities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ea typeface="ＭＳ Ｐゴシック" charset="0"/>
                          <a:cs typeface="Arial" charset="0"/>
                        </a:rPr>
                        <a:t>- Presentation acting, method acting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ea typeface="ＭＳ Ｐゴシック" charset="0"/>
                          <a:cs typeface="Arial" charset="0"/>
                        </a:rPr>
                        <a:t>- “Know your lines” </a:t>
                      </a:r>
                      <a:r>
                        <a:rPr kumimoji="0" lang="en-CA" sz="2400" b="0" i="0" u="none" strike="noStrike" cap="none" normalizeH="0" baseline="0" dirty="0" err="1">
                          <a:ln>
                            <a:noFill/>
                          </a:ln>
                          <a:solidFill>
                            <a:srgbClr val="000000"/>
                          </a:solidFill>
                          <a:effectLst/>
                          <a:latin typeface="Arial" charset="0"/>
                          <a:ea typeface="ＭＳ Ｐゴシック" charset="0"/>
                          <a:cs typeface="Arial" charset="0"/>
                        </a:rPr>
                        <a:t>etc</a:t>
                      </a:r>
                      <a:r>
                        <a:rPr kumimoji="0" lang="en-CA" sz="2400" b="0" i="0" u="none" strike="noStrike" cap="none" normalizeH="0" baseline="0" dirty="0">
                          <a:ln>
                            <a:noFill/>
                          </a:ln>
                          <a:solidFill>
                            <a:srgbClr val="000000"/>
                          </a:solidFill>
                          <a:effectLst/>
                          <a:latin typeface="Arial" charset="0"/>
                          <a:ea typeface="ＭＳ Ｐゴシック" charset="0"/>
                          <a:cs typeface="Arial" charset="0"/>
                        </a:rPr>
                        <a:t> </a:t>
                      </a:r>
                      <a:r>
                        <a:rPr kumimoji="0" lang="en-CA" sz="1100" b="0" i="0" u="none" strike="noStrike" cap="none" normalizeH="0" baseline="0" dirty="0">
                          <a:ln>
                            <a:noFill/>
                          </a:ln>
                          <a:solidFill>
                            <a:srgbClr val="000000"/>
                          </a:solidFill>
                          <a:effectLst/>
                          <a:latin typeface="Arial" charset="0"/>
                          <a:ea typeface="ＭＳ Ｐゴシック" charset="0"/>
                          <a:cs typeface="Arial" charset="0"/>
                          <a:hlinkClick r:id="rId3"/>
                        </a:rPr>
                        <a:t>http://filmtvcareers.about.com/od/gettingthejob/a/GJ_Actor_Tips.htm</a:t>
                      </a:r>
                      <a:r>
                        <a:rPr kumimoji="0" lang="en-CA" sz="1100" b="0" i="0" u="none" strike="noStrike" cap="none" normalizeH="0" baseline="0" dirty="0">
                          <a:ln>
                            <a:noFill/>
                          </a:ln>
                          <a:solidFill>
                            <a:srgbClr val="000000"/>
                          </a:solidFill>
                          <a:effectLst/>
                          <a:latin typeface="Arial" charset="0"/>
                          <a:ea typeface="ＭＳ Ｐゴシック" charset="0"/>
                          <a:cs typeface="Arial" charset="0"/>
                        </a:rPr>
                        <a:t> </a:t>
                      </a:r>
                      <a:endParaRPr kumimoji="0" lang="en-CA" sz="24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ea typeface="ＭＳ Ｐゴシック" charset="0"/>
                          <a:cs typeface="Arial" charset="0"/>
                        </a:rPr>
                        <a:t>- Stanislavski’s system (etc…) </a:t>
                      </a:r>
                      <a:r>
                        <a:rPr kumimoji="0" lang="en-CA" sz="1200" b="0" i="0" u="none" strike="noStrike" cap="none" normalizeH="0" baseline="0" dirty="0">
                          <a:ln>
                            <a:noFill/>
                          </a:ln>
                          <a:solidFill>
                            <a:srgbClr val="000000"/>
                          </a:solidFill>
                          <a:effectLst/>
                          <a:latin typeface="Arial" charset="0"/>
                          <a:ea typeface="ＭＳ Ｐゴシック" charset="0"/>
                          <a:cs typeface="Arial" charset="0"/>
                          <a:hlinkClick r:id="rId4"/>
                        </a:rPr>
                        <a:t>http://en.wikipedia.org/wiki/Stanislavski%27s_system</a:t>
                      </a:r>
                      <a:r>
                        <a:rPr kumimoji="0" lang="en-CA" sz="1200" b="0" i="0" u="none" strike="noStrike" cap="none" normalizeH="0" baseline="0" dirty="0">
                          <a:ln>
                            <a:noFill/>
                          </a:ln>
                          <a:solidFill>
                            <a:srgbClr val="000000"/>
                          </a:solidFill>
                          <a:effectLst/>
                          <a:latin typeface="Arial" charset="0"/>
                          <a:ea typeface="ＭＳ Ｐゴシック" charset="0"/>
                          <a:cs typeface="Arial" charset="0"/>
                        </a:rPr>
                        <a:t> </a:t>
                      </a:r>
                      <a:endParaRPr kumimoji="0" lang="en-CA" sz="24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ea typeface="ＭＳ Ｐゴシック" charset="0"/>
                          <a:cs typeface="Arial" charset="0"/>
                        </a:rPr>
                        <a:t>- Ritual Performance (etc.) </a:t>
                      </a:r>
                      <a:r>
                        <a:rPr kumimoji="0" lang="en-CA" sz="1200" b="0" i="0" u="none" strike="noStrike" cap="none" normalizeH="0" baseline="0" dirty="0">
                          <a:ln>
                            <a:noFill/>
                          </a:ln>
                          <a:solidFill>
                            <a:srgbClr val="000000"/>
                          </a:solidFill>
                          <a:effectLst/>
                          <a:latin typeface="Arial" charset="0"/>
                          <a:ea typeface="ＭＳ Ｐゴシック" charset="0"/>
                          <a:cs typeface="Arial" charset="0"/>
                          <a:hlinkClick r:id="rId5"/>
                        </a:rPr>
                        <a:t>http://www.let.rug.nl/koster/papers/JHP.Koster2.Edit.pdf</a:t>
                      </a:r>
                      <a:r>
                        <a:rPr kumimoji="0" lang="en-CA" sz="1200" b="0" i="0" u="none" strike="noStrike" cap="none" normalizeH="0" baseline="0" dirty="0">
                          <a:ln>
                            <a:noFill/>
                          </a:ln>
                          <a:solidFill>
                            <a:srgbClr val="000000"/>
                          </a:solidFill>
                          <a:effectLst/>
                          <a:latin typeface="Arial" charset="0"/>
                          <a:ea typeface="ＭＳ Ｐゴシック" charset="0"/>
                          <a:cs typeface="Arial" charset="0"/>
                        </a:rPr>
                        <a:t> </a:t>
                      </a:r>
                      <a:endParaRPr kumimoji="0" lang="en-CA" sz="24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ea typeface="ＭＳ Ｐゴシック" charset="0"/>
                          <a:cs typeface="Arial" charset="0"/>
                        </a:rPr>
                        <a:t>- Comparing Tales (etc.)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a:ln>
                            <a:noFill/>
                          </a:ln>
                          <a:solidFill>
                            <a:srgbClr val="000000"/>
                          </a:solidFill>
                          <a:effectLst/>
                          <a:latin typeface="Arial" charset="0"/>
                          <a:ea typeface="ＭＳ Ｐゴシック" charset="0"/>
                          <a:cs typeface="Arial" charset="0"/>
                          <a:hlinkClick r:id="rId6"/>
                        </a:rPr>
                        <a:t>http://artsedge.kennedy-center.org/content/2343/</a:t>
                      </a:r>
                      <a:r>
                        <a:rPr kumimoji="0" lang="en-CA" sz="1200" b="0" i="0" u="none" strike="noStrike" cap="none" normalizeH="0" baseline="0" dirty="0">
                          <a:ln>
                            <a:noFill/>
                          </a:ln>
                          <a:solidFill>
                            <a:srgbClr val="000000"/>
                          </a:solidFill>
                          <a:effectLst/>
                          <a:latin typeface="Arial" charset="0"/>
                          <a:ea typeface="ＭＳ Ｐゴシック" charset="0"/>
                          <a:cs typeface="Arial" charset="0"/>
                        </a:rPr>
                        <a:t> </a:t>
                      </a:r>
                      <a:endParaRPr kumimoji="0" lang="en-CA" sz="24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7" name="Straight Connector 6"/>
          <p:cNvCxnSpPr/>
          <p:nvPr/>
        </p:nvCxnSpPr>
        <p:spPr>
          <a:xfrm>
            <a:off x="642938" y="1143000"/>
            <a:ext cx="3786187" cy="1214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2938" y="1143000"/>
            <a:ext cx="2071687" cy="114300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idx="4294967295"/>
          </p:nvPr>
        </p:nvSpPr>
        <p:spPr/>
        <p:txBody>
          <a:bodyPr/>
          <a:lstStyle/>
          <a:p>
            <a:pPr rtl="0" eaLnBrk="1" latinLnBrk="0" hangingPunct="1"/>
            <a:r>
              <a:rPr lang="en-US" sz="3600" kern="1200" dirty="0" smtClean="0">
                <a:solidFill>
                  <a:srgbClr val="000000"/>
                </a:solidFill>
                <a:effectLst/>
                <a:latin typeface="Calibri"/>
                <a:ea typeface="+mn-ea"/>
                <a:cs typeface="+mn-cs"/>
              </a:rPr>
              <a:t>Example: Performance - Syntax</a:t>
            </a:r>
            <a:endParaRPr lang="en-US" dirty="0" smtClean="0">
              <a:effectLst/>
            </a:endParaRPr>
          </a:p>
        </p:txBody>
      </p:sp>
    </p:spTree>
    <p:extLst>
      <p:ext uri="{BB962C8B-B14F-4D97-AF65-F5344CB8AC3E}">
        <p14:creationId xmlns:p14="http://schemas.microsoft.com/office/powerpoint/2010/main" val="36114607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Literacy Levels</a:t>
            </a:r>
          </a:p>
          <a:p>
            <a:pPr lvl="1"/>
            <a:r>
              <a:rPr lang="en-US" dirty="0" smtClean="0"/>
              <a:t>The very idea of literacy levels* – </a:t>
            </a:r>
            <a:r>
              <a:rPr lang="en-US" dirty="0" err="1" smtClean="0"/>
              <a:t>eg</a:t>
            </a:r>
            <a:r>
              <a:rPr lang="en-US" dirty="0" smtClean="0"/>
              <a:t>. </a:t>
            </a:r>
          </a:p>
          <a:p>
            <a:pPr lvl="2"/>
            <a:r>
              <a:rPr lang="en-US" dirty="0" smtClean="0"/>
              <a:t>Level 1 – basic word recognition, memorization</a:t>
            </a:r>
          </a:p>
          <a:p>
            <a:pPr lvl="2"/>
            <a:r>
              <a:rPr lang="en-US" dirty="0" smtClean="0"/>
              <a:t>Level 2 – plain language reading only</a:t>
            </a:r>
          </a:p>
          <a:p>
            <a:pPr lvl="2"/>
            <a:r>
              <a:rPr lang="en-US" dirty="0" smtClean="0"/>
              <a:t>Level 3 – words and concepts ‘in the marketplace’</a:t>
            </a:r>
          </a:p>
          <a:p>
            <a:pPr lvl="2"/>
            <a:r>
              <a:rPr lang="en-US" dirty="0" smtClean="0"/>
              <a:t>Level 4,5 – technical reading, jargon, etc.</a:t>
            </a:r>
          </a:p>
          <a:p>
            <a:pPr marL="914400" lvl="2" indent="0">
              <a:buNone/>
            </a:pPr>
            <a:endParaRPr lang="en-US" dirty="0"/>
          </a:p>
        </p:txBody>
      </p:sp>
      <p:sp>
        <p:nvSpPr>
          <p:cNvPr id="4" name="TextBox 3"/>
          <p:cNvSpPr txBox="1"/>
          <p:nvPr/>
        </p:nvSpPr>
        <p:spPr>
          <a:xfrm>
            <a:off x="669115" y="6153472"/>
            <a:ext cx="6172242" cy="646331"/>
          </a:xfrm>
          <a:prstGeom prst="rect">
            <a:avLst/>
          </a:prstGeom>
          <a:noFill/>
        </p:spPr>
        <p:txBody>
          <a:bodyPr wrap="square" rtlCol="0">
            <a:spAutoFit/>
          </a:bodyPr>
          <a:lstStyle/>
          <a:p>
            <a:r>
              <a:rPr lang="en-US" dirty="0" smtClean="0"/>
              <a:t>(*) Leveling up from Windsor Public Library http://</a:t>
            </a:r>
            <a:r>
              <a:rPr lang="en-US" dirty="0" err="1" smtClean="0"/>
              <a:t>www.windsorpubliclibrary.com</a:t>
            </a:r>
            <a:r>
              <a:rPr lang="en-US" dirty="0" smtClean="0"/>
              <a:t>/literacy/</a:t>
            </a:r>
            <a:r>
              <a:rPr lang="en-US" dirty="0" err="1" smtClean="0"/>
              <a:t>levels.php</a:t>
            </a:r>
            <a:endParaRPr lang="en-US" dirty="0"/>
          </a:p>
        </p:txBody>
      </p:sp>
      <p:sp>
        <p:nvSpPr>
          <p:cNvPr id="5" name="TextBox 4"/>
          <p:cNvSpPr txBox="1"/>
          <p:nvPr/>
        </p:nvSpPr>
        <p:spPr>
          <a:xfrm>
            <a:off x="559872" y="4310281"/>
            <a:ext cx="7387573" cy="1815882"/>
          </a:xfrm>
          <a:prstGeom prst="rect">
            <a:avLst/>
          </a:prstGeom>
          <a:noFill/>
        </p:spPr>
        <p:txBody>
          <a:bodyPr wrap="square" rtlCol="0">
            <a:spAutoFit/>
          </a:bodyPr>
          <a:lstStyle/>
          <a:p>
            <a:r>
              <a:rPr lang="en-US" sz="2800" dirty="0" smtClean="0"/>
              <a:t>Problem: this is mostly a depiction of literacy as </a:t>
            </a:r>
            <a:r>
              <a:rPr lang="en-US" sz="2800" i="1" dirty="0" smtClean="0"/>
              <a:t>remembering</a:t>
            </a:r>
            <a:r>
              <a:rPr lang="en-US" sz="2800" dirty="0" smtClean="0"/>
              <a:t> – most ‘simple’ theories of literacy have this form – </a:t>
            </a:r>
            <a:r>
              <a:rPr lang="en-US" sz="2800" i="1" dirty="0" smtClean="0"/>
              <a:t>remembering</a:t>
            </a:r>
            <a:r>
              <a:rPr lang="en-US" sz="2800" dirty="0" smtClean="0"/>
              <a:t> word / sound / object association</a:t>
            </a:r>
            <a:endParaRPr lang="en-US" sz="2800" dirty="0"/>
          </a:p>
        </p:txBody>
      </p:sp>
    </p:spTree>
    <p:extLst>
      <p:ext uri="{BB962C8B-B14F-4D97-AF65-F5344CB8AC3E}">
        <p14:creationId xmlns:p14="http://schemas.microsoft.com/office/powerpoint/2010/main" val="1977608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More on Literacy Levels</a:t>
            </a:r>
          </a:p>
          <a:p>
            <a:pPr lvl="1"/>
            <a:r>
              <a:rPr lang="en-US" b="1" dirty="0"/>
              <a:t>Logographic </a:t>
            </a:r>
            <a:r>
              <a:rPr lang="en-US" dirty="0"/>
              <a:t>is defined as reading and writing that relies </a:t>
            </a:r>
            <a:r>
              <a:rPr lang="en-US" dirty="0" smtClean="0"/>
              <a:t>on context</a:t>
            </a:r>
            <a:r>
              <a:rPr lang="en-US" dirty="0"/>
              <a:t>. </a:t>
            </a:r>
            <a:endParaRPr lang="en-US" dirty="0" smtClean="0"/>
          </a:p>
          <a:p>
            <a:pPr lvl="1"/>
            <a:r>
              <a:rPr lang="en-US" b="1" dirty="0"/>
              <a:t>Alphabetic </a:t>
            </a:r>
            <a:r>
              <a:rPr lang="en-US" dirty="0"/>
              <a:t>reading is defined as the attempt to use sound-letter correspondences in reading and writing. </a:t>
            </a:r>
            <a:endParaRPr lang="en-US" dirty="0" smtClean="0">
              <a:effectLst/>
            </a:endParaRPr>
          </a:p>
          <a:p>
            <a:pPr lvl="1"/>
            <a:r>
              <a:rPr lang="en-US" b="1" dirty="0" smtClean="0"/>
              <a:t>Orthographic - </a:t>
            </a:r>
            <a:r>
              <a:rPr lang="en-US" dirty="0"/>
              <a:t>highly sophisticated and complex understanding of written language </a:t>
            </a:r>
          </a:p>
          <a:p>
            <a:pPr marL="457200" lvl="1" indent="0">
              <a:buNone/>
            </a:pPr>
            <a:endParaRPr lang="en-US" dirty="0" smtClean="0"/>
          </a:p>
          <a:p>
            <a:pPr lvl="1"/>
            <a:endParaRPr lang="en-US" dirty="0">
              <a:effectLst/>
            </a:endParaRPr>
          </a:p>
        </p:txBody>
      </p:sp>
      <p:sp>
        <p:nvSpPr>
          <p:cNvPr id="4" name="TextBox 3"/>
          <p:cNvSpPr txBox="1"/>
          <p:nvPr/>
        </p:nvSpPr>
        <p:spPr>
          <a:xfrm>
            <a:off x="641804" y="5953386"/>
            <a:ext cx="7920134" cy="646331"/>
          </a:xfrm>
          <a:prstGeom prst="rect">
            <a:avLst/>
          </a:prstGeom>
          <a:noFill/>
        </p:spPr>
        <p:txBody>
          <a:bodyPr wrap="square" rtlCol="0">
            <a:spAutoFit/>
          </a:bodyPr>
          <a:lstStyle/>
          <a:p>
            <a:r>
              <a:rPr lang="en-US" dirty="0" smtClean="0"/>
              <a:t>Written very well by Education Service Center, Region 2 in http://www.esc2.net/centers/instructional/</a:t>
            </a:r>
            <a:r>
              <a:rPr lang="en-US" dirty="0" err="1" smtClean="0"/>
              <a:t>ADTech</a:t>
            </a:r>
            <a:r>
              <a:rPr lang="en-US" dirty="0" smtClean="0"/>
              <a:t>/FACES-Language%20Arts/Literacy%20Levels.doc.pdf</a:t>
            </a:r>
            <a:endParaRPr lang="en-US" dirty="0"/>
          </a:p>
        </p:txBody>
      </p:sp>
    </p:spTree>
    <p:extLst>
      <p:ext uri="{BB962C8B-B14F-4D97-AF65-F5344CB8AC3E}">
        <p14:creationId xmlns:p14="http://schemas.microsoft.com/office/powerpoint/2010/main" val="3330358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3545" y="1600200"/>
            <a:ext cx="8229600" cy="4885713"/>
          </a:xfrm>
        </p:spPr>
        <p:txBody>
          <a:bodyPr/>
          <a:lstStyle/>
          <a:p>
            <a:r>
              <a:rPr lang="en-US" dirty="0" smtClean="0"/>
              <a:t>Varying conceptions of knowledge:</a:t>
            </a:r>
          </a:p>
          <a:p>
            <a:pPr lvl="1"/>
            <a:r>
              <a:rPr lang="en-US" dirty="0" smtClean="0"/>
              <a:t>‘knowledge’ as ‘remembering’</a:t>
            </a:r>
          </a:p>
          <a:p>
            <a:pPr lvl="1"/>
            <a:r>
              <a:rPr lang="en-US" dirty="0" smtClean="0"/>
              <a:t>‘knowledge’ as ‘understanding’</a:t>
            </a:r>
          </a:p>
          <a:p>
            <a:pPr lvl="1"/>
            <a:r>
              <a:rPr lang="en-US" dirty="0" smtClean="0"/>
              <a:t>etc.</a:t>
            </a:r>
          </a:p>
          <a:p>
            <a:r>
              <a:rPr lang="en-US" dirty="0" smtClean="0"/>
              <a:t>Note how the definition of ‘innovation’ in this context is focused on:</a:t>
            </a:r>
          </a:p>
          <a:p>
            <a:pPr lvl="1"/>
            <a:r>
              <a:rPr lang="en-US" dirty="0" smtClean="0"/>
              <a:t>‘knowledge’ as ‘using’</a:t>
            </a:r>
          </a:p>
          <a:p>
            <a:pPr lvl="1"/>
            <a:r>
              <a:rPr lang="en-US" dirty="0" smtClean="0"/>
              <a:t>‘knowledge’ as ‘applying’</a:t>
            </a:r>
          </a:p>
          <a:p>
            <a:r>
              <a:rPr lang="en-US" dirty="0" smtClean="0"/>
              <a:t>Bloom’s will take us further…</a:t>
            </a:r>
          </a:p>
          <a:p>
            <a:pPr lvl="1"/>
            <a:endParaRPr lang="en-US" dirty="0" smtClean="0"/>
          </a:p>
          <a:p>
            <a:endParaRPr lang="en-US" dirty="0"/>
          </a:p>
        </p:txBody>
      </p:sp>
    </p:spTree>
    <p:extLst>
      <p:ext uri="{BB962C8B-B14F-4D97-AF65-F5344CB8AC3E}">
        <p14:creationId xmlns:p14="http://schemas.microsoft.com/office/powerpoint/2010/main" val="3400414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9"/>
            <a:ext cx="8229600" cy="722144"/>
          </a:xfrm>
        </p:spPr>
        <p:txBody>
          <a:bodyPr/>
          <a:lstStyle/>
          <a:p>
            <a:r>
              <a:rPr lang="en-US" dirty="0" smtClean="0"/>
              <a:t>Bloom’s Taxonomy / Revised Bloom’s</a:t>
            </a:r>
            <a:endParaRPr lang="en-US" dirty="0"/>
          </a:p>
        </p:txBody>
      </p:sp>
      <p:pic>
        <p:nvPicPr>
          <p:cNvPr id="4" name="Picture 3"/>
          <p:cNvPicPr>
            <a:picLocks noChangeAspect="1"/>
          </p:cNvPicPr>
          <p:nvPr/>
        </p:nvPicPr>
        <p:blipFill>
          <a:blip r:embed="rId2"/>
          <a:stretch>
            <a:fillRect/>
          </a:stretch>
        </p:blipFill>
        <p:spPr>
          <a:xfrm>
            <a:off x="1419929" y="996782"/>
            <a:ext cx="6598861" cy="4970257"/>
          </a:xfrm>
          <a:prstGeom prst="rect">
            <a:avLst/>
          </a:prstGeom>
        </p:spPr>
      </p:pic>
      <p:sp>
        <p:nvSpPr>
          <p:cNvPr id="5" name="TextBox 4"/>
          <p:cNvSpPr txBox="1"/>
          <p:nvPr/>
        </p:nvSpPr>
        <p:spPr>
          <a:xfrm>
            <a:off x="587182" y="6144550"/>
            <a:ext cx="7728959" cy="646331"/>
          </a:xfrm>
          <a:prstGeom prst="rect">
            <a:avLst/>
          </a:prstGeom>
          <a:noFill/>
        </p:spPr>
        <p:txBody>
          <a:bodyPr wrap="square" rtlCol="0">
            <a:spAutoFit/>
          </a:bodyPr>
          <a:lstStyle/>
          <a:p>
            <a:r>
              <a:rPr lang="en-US" dirty="0" smtClean="0"/>
              <a:t>Image applied at Concordia, http://</a:t>
            </a:r>
            <a:r>
              <a:rPr lang="en-US" dirty="0" err="1" smtClean="0"/>
              <a:t>teaching.concordia.ca</a:t>
            </a:r>
            <a:r>
              <a:rPr lang="en-US" dirty="0" smtClean="0"/>
              <a:t>/resources/teaching-with-new-technologies/using-clickers/pedagogical-</a:t>
            </a:r>
            <a:r>
              <a:rPr lang="en-US" dirty="0" err="1" smtClean="0"/>
              <a:t>faqs</a:t>
            </a:r>
            <a:r>
              <a:rPr lang="en-US" dirty="0" smtClean="0"/>
              <a:t>/</a:t>
            </a:r>
            <a:endParaRPr lang="en-US" dirty="0"/>
          </a:p>
        </p:txBody>
      </p:sp>
    </p:spTree>
    <p:extLst>
      <p:ext uri="{BB962C8B-B14F-4D97-AF65-F5344CB8AC3E}">
        <p14:creationId xmlns:p14="http://schemas.microsoft.com/office/powerpoint/2010/main" val="2910352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Karen Brennan</a:t>
            </a:r>
            <a:endParaRPr lang="en-US" dirty="0"/>
          </a:p>
        </p:txBody>
      </p:sp>
      <p:pic>
        <p:nvPicPr>
          <p:cNvPr id="4" name="Picture 3" descr="Screen Shot 2012-08-19 at 7.2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404" y="1963063"/>
            <a:ext cx="1828800" cy="2413000"/>
          </a:xfrm>
          <a:prstGeom prst="rect">
            <a:avLst/>
          </a:prstGeom>
        </p:spPr>
      </p:pic>
      <p:sp>
        <p:nvSpPr>
          <p:cNvPr id="5" name="Rectangle 4"/>
          <p:cNvSpPr/>
          <p:nvPr/>
        </p:nvSpPr>
        <p:spPr>
          <a:xfrm>
            <a:off x="1412054" y="2204113"/>
            <a:ext cx="4572000" cy="3867725"/>
          </a:xfrm>
          <a:prstGeom prst="rect">
            <a:avLst/>
          </a:prstGeom>
        </p:spPr>
        <p:txBody>
          <a:bodyPr>
            <a:spAutoFit/>
          </a:bodyPr>
          <a:lstStyle/>
          <a:p>
            <a:r>
              <a:rPr lang="en-US" sz="3200" dirty="0"/>
              <a:t>From u</a:t>
            </a:r>
            <a:r>
              <a:rPr lang="en-US" sz="3200" dirty="0" smtClean="0"/>
              <a:t>naware </a:t>
            </a:r>
            <a:r>
              <a:rPr lang="en-US" sz="3200" dirty="0"/>
              <a:t>to </a:t>
            </a:r>
            <a:r>
              <a:rPr lang="en-US" sz="3200" dirty="0" smtClean="0"/>
              <a:t>everywhere</a:t>
            </a:r>
            <a:r>
              <a:rPr lang="en-US" sz="3200" dirty="0"/>
              <a:t>: </a:t>
            </a:r>
            <a:r>
              <a:rPr lang="en-US" sz="3200" dirty="0" smtClean="0"/>
              <a:t>young </a:t>
            </a:r>
            <a:r>
              <a:rPr lang="en-US" sz="3200" dirty="0"/>
              <a:t>people </a:t>
            </a:r>
            <a:r>
              <a:rPr lang="en-US" sz="3200" dirty="0" smtClean="0"/>
              <a:t>as designers of interactive media</a:t>
            </a:r>
          </a:p>
          <a:p>
            <a:endParaRPr lang="en-US" sz="3200" b="1" dirty="0"/>
          </a:p>
          <a:p>
            <a:r>
              <a:rPr lang="en-US" sz="3200" baseline="30000" dirty="0" smtClean="0"/>
              <a:t>Karen </a:t>
            </a:r>
            <a:r>
              <a:rPr lang="en-US" sz="3200" baseline="30000" dirty="0"/>
              <a:t>shares how work at the MIT Media Lab supports the transition to creating, rather than consuming, digital media.</a:t>
            </a:r>
            <a:endParaRPr lang="en-US" sz="3200" dirty="0"/>
          </a:p>
        </p:txBody>
      </p:sp>
      <p:sp>
        <p:nvSpPr>
          <p:cNvPr id="6" name="Rectangle 5"/>
          <p:cNvSpPr/>
          <p:nvPr/>
        </p:nvSpPr>
        <p:spPr>
          <a:xfrm>
            <a:off x="3785303" y="5915849"/>
            <a:ext cx="4901497" cy="420628"/>
          </a:xfrm>
          <a:prstGeom prst="rect">
            <a:avLst/>
          </a:prstGeom>
        </p:spPr>
        <p:txBody>
          <a:bodyPr wrap="none">
            <a:spAutoFit/>
          </a:bodyPr>
          <a:lstStyle/>
          <a:p>
            <a:r>
              <a:rPr lang="en-US" sz="3200" baseline="30000" dirty="0" smtClean="0"/>
              <a:t>Tuesday </a:t>
            </a:r>
            <a:r>
              <a:rPr lang="en-US" sz="3200" baseline="30000" dirty="0"/>
              <a:t>August 21; 8:45 a.m. — 9:45 a.m.</a:t>
            </a:r>
            <a:endParaRPr lang="en-US" sz="3200" dirty="0"/>
          </a:p>
        </p:txBody>
      </p:sp>
    </p:spTree>
    <p:extLst>
      <p:ext uri="{BB962C8B-B14F-4D97-AF65-F5344CB8AC3E}">
        <p14:creationId xmlns:p14="http://schemas.microsoft.com/office/powerpoint/2010/main" val="1996253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taxonomy for syntax literacy:</a:t>
            </a:r>
            <a:endParaRPr lang="en-US" dirty="0"/>
          </a:p>
        </p:txBody>
      </p:sp>
      <p:sp>
        <p:nvSpPr>
          <p:cNvPr id="4" name="TextBox 3"/>
          <p:cNvSpPr txBox="1"/>
          <p:nvPr/>
        </p:nvSpPr>
        <p:spPr>
          <a:xfrm>
            <a:off x="710082" y="2616602"/>
            <a:ext cx="7551438" cy="3170099"/>
          </a:xfrm>
          <a:prstGeom prst="rect">
            <a:avLst/>
          </a:prstGeom>
          <a:noFill/>
        </p:spPr>
        <p:txBody>
          <a:bodyPr wrap="square" rtlCol="0">
            <a:spAutoFit/>
          </a:bodyPr>
          <a:lstStyle/>
          <a:p>
            <a:pPr>
              <a:spcAft>
                <a:spcPts val="1200"/>
              </a:spcAft>
            </a:pPr>
            <a:r>
              <a:rPr lang="en-US" sz="3200" dirty="0" smtClean="0"/>
              <a:t>                              Create (intuitively)</a:t>
            </a:r>
          </a:p>
          <a:p>
            <a:pPr>
              <a:spcAft>
                <a:spcPts val="1200"/>
              </a:spcAft>
            </a:pPr>
            <a:r>
              <a:rPr lang="en-US" sz="3200" dirty="0" smtClean="0"/>
              <a:t>                       Choose</a:t>
            </a:r>
          </a:p>
          <a:p>
            <a:pPr>
              <a:spcAft>
                <a:spcPts val="1200"/>
              </a:spcAft>
            </a:pPr>
            <a:r>
              <a:rPr lang="en-US" sz="3200" dirty="0" smtClean="0"/>
              <a:t>                Discover</a:t>
            </a:r>
            <a:endParaRPr lang="en-US" sz="3200" dirty="0" smtClean="0"/>
          </a:p>
          <a:p>
            <a:pPr>
              <a:spcAft>
                <a:spcPts val="1200"/>
              </a:spcAft>
            </a:pPr>
            <a:r>
              <a:rPr lang="en-US" sz="3200" dirty="0" smtClean="0"/>
              <a:t>         Recognize</a:t>
            </a:r>
            <a:endParaRPr lang="en-US" sz="3200" dirty="0"/>
          </a:p>
          <a:p>
            <a:pPr>
              <a:spcAft>
                <a:spcPts val="1200"/>
              </a:spcAft>
            </a:pPr>
            <a:r>
              <a:rPr lang="en-US" sz="3200" dirty="0" smtClean="0"/>
              <a:t>Remember (rules, patterns, principles, </a:t>
            </a:r>
            <a:r>
              <a:rPr lang="en-US" sz="3200" dirty="0" err="1" smtClean="0"/>
              <a:t>etc</a:t>
            </a:r>
            <a:r>
              <a:rPr lang="en-US" sz="3200" dirty="0" smtClean="0"/>
              <a:t>)</a:t>
            </a:r>
            <a:endParaRPr lang="en-US" sz="3200" dirty="0"/>
          </a:p>
        </p:txBody>
      </p:sp>
      <p:cxnSp>
        <p:nvCxnSpPr>
          <p:cNvPr id="6" name="Curved Connector 5"/>
          <p:cNvCxnSpPr/>
          <p:nvPr/>
        </p:nvCxnSpPr>
        <p:spPr>
          <a:xfrm flipV="1">
            <a:off x="1599873" y="4232911"/>
            <a:ext cx="532561" cy="25943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flipV="1">
            <a:off x="917102" y="4883702"/>
            <a:ext cx="532561" cy="25943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flipV="1">
            <a:off x="2307763" y="3591147"/>
            <a:ext cx="532561" cy="25943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flipV="1">
            <a:off x="2976878" y="2949383"/>
            <a:ext cx="532561" cy="25943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08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these? They are </a:t>
            </a:r>
            <a:r>
              <a:rPr lang="en-US" dirty="0"/>
              <a:t>b</a:t>
            </a:r>
            <a:r>
              <a:rPr lang="en-US" dirty="0" smtClean="0"/>
              <a:t>ased on a theory of </a:t>
            </a:r>
            <a:r>
              <a:rPr lang="en-US" i="1" dirty="0" smtClean="0"/>
              <a:t>knowledge as recognition</a:t>
            </a:r>
            <a:r>
              <a:rPr lang="en-US" dirty="0" smtClean="0"/>
              <a:t> rather than remembering, understanding, applying, etc.</a:t>
            </a:r>
          </a:p>
          <a:p>
            <a:endParaRPr lang="en-US" dirty="0"/>
          </a:p>
        </p:txBody>
      </p:sp>
      <p:pic>
        <p:nvPicPr>
          <p:cNvPr id="4" name="Picture 3" descr="Screen Shot 2012-08-19 at 6.22.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250" y="3221389"/>
            <a:ext cx="5340386" cy="3317656"/>
          </a:xfrm>
          <a:prstGeom prst="rect">
            <a:avLst/>
          </a:prstGeom>
        </p:spPr>
      </p:pic>
    </p:spTree>
    <p:extLst>
      <p:ext uri="{BB962C8B-B14F-4D97-AF65-F5344CB8AC3E}">
        <p14:creationId xmlns:p14="http://schemas.microsoft.com/office/powerpoint/2010/main" val="162255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800000"/>
                </a:solidFill>
              </a:rPr>
              <a:t>One of the primary tasks of an educational system is to foster creativity and innovation in its students - but what does that mean? </a:t>
            </a:r>
            <a:r>
              <a:rPr lang="en-US" dirty="0"/>
              <a:t/>
            </a:r>
            <a:br>
              <a:rPr lang="en-US" dirty="0"/>
            </a:br>
            <a:endParaRPr lang="en-US" dirty="0" smtClean="0"/>
          </a:p>
          <a:p>
            <a:endParaRPr lang="en-US" dirty="0"/>
          </a:p>
        </p:txBody>
      </p:sp>
    </p:spTree>
    <p:extLst>
      <p:ext uri="{BB962C8B-B14F-4D97-AF65-F5344CB8AC3E}">
        <p14:creationId xmlns:p14="http://schemas.microsoft.com/office/powerpoint/2010/main" val="3102416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5410200"/>
            <a:ext cx="8229600" cy="1295400"/>
          </a:xfrm>
        </p:spPr>
        <p:txBody>
          <a:bodyPr/>
          <a:lstStyle/>
          <a:p>
            <a:pPr>
              <a:buFont typeface="Arial" charset="0"/>
              <a:buNone/>
            </a:pPr>
            <a:r>
              <a:rPr lang="en-US" dirty="0">
                <a:solidFill>
                  <a:srgbClr val="AB0000"/>
                </a:solidFill>
                <a:latin typeface="Calibri" charset="0"/>
              </a:rPr>
              <a:t>	</a:t>
            </a:r>
            <a:r>
              <a:rPr lang="en-US" dirty="0" smtClean="0">
                <a:latin typeface="Calibri" charset="0"/>
              </a:rPr>
              <a:t>Knowledge </a:t>
            </a:r>
            <a:r>
              <a:rPr lang="en-US" dirty="0">
                <a:latin typeface="Calibri" charset="0"/>
              </a:rPr>
              <a:t>consists of </a:t>
            </a:r>
            <a:r>
              <a:rPr lang="en-US" i="1" dirty="0">
                <a:latin typeface="Calibri" charset="0"/>
              </a:rPr>
              <a:t>neural</a:t>
            </a:r>
            <a:r>
              <a:rPr lang="en-US" dirty="0">
                <a:latin typeface="Calibri" charset="0"/>
              </a:rPr>
              <a:t> connections, not </a:t>
            </a:r>
            <a:r>
              <a:rPr lang="en-US" dirty="0" smtClean="0">
                <a:latin typeface="Calibri" charset="0"/>
              </a:rPr>
              <a:t>facts and data</a:t>
            </a:r>
            <a:endParaRPr lang="en-US" dirty="0">
              <a:latin typeface="Calibri" charset="0"/>
            </a:endParaRPr>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937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810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6"/>
          <p:cNvSpPr txBox="1">
            <a:spLocks noChangeArrowheads="1"/>
          </p:cNvSpPr>
          <p:nvPr/>
        </p:nvSpPr>
        <p:spPr bwMode="auto">
          <a:xfrm>
            <a:off x="685800" y="39624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We are using one of these</a:t>
            </a:r>
          </a:p>
        </p:txBody>
      </p:sp>
      <p:sp>
        <p:nvSpPr>
          <p:cNvPr id="32775" name="TextBox 8"/>
          <p:cNvSpPr txBox="1">
            <a:spLocks noChangeArrowheads="1"/>
          </p:cNvSpPr>
          <p:nvPr/>
        </p:nvSpPr>
        <p:spPr bwMode="auto">
          <a:xfrm>
            <a:off x="4724400" y="47244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To create one of these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47068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a:buFont typeface="Arial" charset="0"/>
              <a:buNone/>
            </a:pPr>
            <a:r>
              <a:rPr lang="en-CA" dirty="0">
                <a:solidFill>
                  <a:srgbClr val="000000"/>
                </a:solidFill>
                <a:latin typeface="Calibri" charset="0"/>
              </a:rPr>
              <a:t>Simple </a:t>
            </a:r>
            <a:r>
              <a:rPr lang="en-CA" dirty="0" err="1">
                <a:solidFill>
                  <a:srgbClr val="000000"/>
                </a:solidFill>
                <a:latin typeface="Calibri" charset="0"/>
              </a:rPr>
              <a:t>vs</a:t>
            </a:r>
            <a:r>
              <a:rPr lang="en-CA" dirty="0">
                <a:solidFill>
                  <a:srgbClr val="000000"/>
                </a:solidFill>
                <a:latin typeface="Calibri" charset="0"/>
              </a:rPr>
              <a:t> complex </a:t>
            </a:r>
            <a:r>
              <a:rPr lang="en-US" dirty="0">
                <a:solidFill>
                  <a:srgbClr val="000000"/>
                </a:solidFill>
                <a:latin typeface="Calibri" charset="0"/>
              </a:rPr>
              <a:t>–</a:t>
            </a:r>
            <a:r>
              <a:rPr lang="en-CA" dirty="0">
                <a:solidFill>
                  <a:srgbClr val="000000"/>
                </a:solidFill>
                <a:latin typeface="Calibri" charset="0"/>
              </a:rPr>
              <a:t> text </a:t>
            </a:r>
            <a:r>
              <a:rPr lang="en-CA" dirty="0" err="1">
                <a:solidFill>
                  <a:srgbClr val="000000"/>
                </a:solidFill>
                <a:latin typeface="Calibri" charset="0"/>
              </a:rPr>
              <a:t>vs</a:t>
            </a:r>
            <a:r>
              <a:rPr lang="en-CA" dirty="0">
                <a:solidFill>
                  <a:srgbClr val="000000"/>
                </a:solidFill>
                <a:latin typeface="Calibri" charset="0"/>
              </a:rPr>
              <a:t> network</a:t>
            </a:r>
          </a:p>
        </p:txBody>
      </p:sp>
      <p:sp>
        <p:nvSpPr>
          <p:cNvPr id="33796" name="TextBox 3"/>
          <p:cNvSpPr txBox="1">
            <a:spLocks noChangeArrowheads="1"/>
          </p:cNvSpPr>
          <p:nvPr/>
        </p:nvSpPr>
        <p:spPr bwMode="auto">
          <a:xfrm>
            <a:off x="2286000" y="2286000"/>
            <a:ext cx="4641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ja-JP" altLang="en-US" sz="2400">
                <a:latin typeface="American Typewriter" charset="0"/>
              </a:rPr>
              <a:t>“</a:t>
            </a:r>
            <a:r>
              <a:rPr lang="en-US" sz="2400">
                <a:latin typeface="American Typewriter" charset="0"/>
              </a:rPr>
              <a:t>Paris is the capital of France</a:t>
            </a:r>
            <a:r>
              <a:rPr lang="ja-JP" altLang="en-US" sz="2400">
                <a:latin typeface="American Typewriter" charset="0"/>
              </a:rPr>
              <a:t>”</a:t>
            </a:r>
            <a:endParaRPr lang="en-US" sz="2400">
              <a:latin typeface="American Typewriter" charset="0"/>
            </a:endParaRPr>
          </a:p>
          <a:p>
            <a:endParaRPr lang="en-US"/>
          </a:p>
          <a:p>
            <a:r>
              <a:rPr lang="en-US"/>
              <a:t>                              vs</a:t>
            </a:r>
          </a:p>
        </p:txBody>
      </p:sp>
      <p:pic>
        <p:nvPicPr>
          <p:cNvPr id="337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44196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38656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normAutofit lnSpcReduction="10000"/>
          </a:bodyPr>
          <a:lstStyle/>
          <a:p>
            <a:pPr>
              <a:buFont typeface="Arial" charset="0"/>
              <a:buNone/>
            </a:pPr>
            <a:r>
              <a:rPr lang="en-US" dirty="0" smtClean="0">
                <a:solidFill>
                  <a:srgbClr val="000000"/>
                </a:solidFill>
                <a:latin typeface="Calibri" charset="0"/>
              </a:rPr>
              <a:t>It is </a:t>
            </a:r>
            <a:r>
              <a:rPr lang="en-US" dirty="0">
                <a:solidFill>
                  <a:srgbClr val="000000"/>
                </a:solidFill>
                <a:latin typeface="Calibri" charset="0"/>
              </a:rPr>
              <a:t>the difference between:</a:t>
            </a:r>
          </a:p>
          <a:p>
            <a:pPr lvl="1"/>
            <a:r>
              <a:rPr lang="ja-JP" altLang="en-US" dirty="0">
                <a:solidFill>
                  <a:srgbClr val="403152"/>
                </a:solidFill>
                <a:latin typeface="Calibri" charset="0"/>
              </a:rPr>
              <a:t>‘</a:t>
            </a:r>
            <a:r>
              <a:rPr lang="en-US" dirty="0">
                <a:solidFill>
                  <a:srgbClr val="403152"/>
                </a:solidFill>
                <a:latin typeface="Calibri" charset="0"/>
              </a:rPr>
              <a:t>Knowing</a:t>
            </a:r>
            <a:r>
              <a:rPr lang="ja-JP" altLang="en-US" dirty="0">
                <a:solidFill>
                  <a:srgbClr val="403152"/>
                </a:solidFill>
                <a:latin typeface="Calibri" charset="0"/>
              </a:rPr>
              <a:t>’</a:t>
            </a:r>
            <a:r>
              <a:rPr lang="en-US" dirty="0">
                <a:solidFill>
                  <a:srgbClr val="403152"/>
                </a:solidFill>
                <a:latin typeface="Calibri" charset="0"/>
              </a:rPr>
              <a:t> that </a:t>
            </a:r>
            <a:r>
              <a:rPr lang="ja-JP" altLang="en-US" dirty="0">
                <a:solidFill>
                  <a:srgbClr val="403152"/>
                </a:solidFill>
                <a:latin typeface="Calibri" charset="0"/>
              </a:rPr>
              <a:t>‘</a:t>
            </a:r>
            <a:r>
              <a:rPr lang="en-US" dirty="0">
                <a:solidFill>
                  <a:srgbClr val="403152"/>
                </a:solidFill>
                <a:latin typeface="Calibri" charset="0"/>
              </a:rPr>
              <a:t>Paris is the capital of France</a:t>
            </a:r>
            <a:r>
              <a:rPr lang="ja-JP" altLang="en-US" dirty="0">
                <a:solidFill>
                  <a:srgbClr val="403152"/>
                </a:solidFill>
                <a:latin typeface="Calibri" charset="0"/>
              </a:rPr>
              <a:t>’</a:t>
            </a:r>
            <a:r>
              <a:rPr lang="en-US" dirty="0">
                <a:solidFill>
                  <a:srgbClr val="403152"/>
                </a:solidFill>
                <a:latin typeface="Calibri" charset="0"/>
              </a:rPr>
              <a:t> or even some sort of </a:t>
            </a:r>
            <a:r>
              <a:rPr lang="ja-JP" altLang="en-US" dirty="0">
                <a:solidFill>
                  <a:srgbClr val="403152"/>
                </a:solidFill>
                <a:latin typeface="Calibri" charset="0"/>
              </a:rPr>
              <a:t>‘</a:t>
            </a:r>
            <a:r>
              <a:rPr lang="en-US" dirty="0">
                <a:solidFill>
                  <a:srgbClr val="403152"/>
                </a:solidFill>
                <a:latin typeface="Calibri" charset="0"/>
              </a:rPr>
              <a:t>knowing how</a:t>
            </a:r>
            <a:r>
              <a:rPr lang="ja-JP" altLang="en-US" dirty="0">
                <a:solidFill>
                  <a:srgbClr val="403152"/>
                </a:solidFill>
                <a:latin typeface="Calibri" charset="0"/>
              </a:rPr>
              <a:t>’</a:t>
            </a:r>
            <a:r>
              <a:rPr lang="en-US" dirty="0">
                <a:solidFill>
                  <a:srgbClr val="403152"/>
                </a:solidFill>
                <a:latin typeface="Calibri" charset="0"/>
              </a:rPr>
              <a:t> (these are </a:t>
            </a:r>
            <a:r>
              <a:rPr lang="en-US" i="1" dirty="0">
                <a:solidFill>
                  <a:srgbClr val="403152"/>
                </a:solidFill>
                <a:latin typeface="Calibri" charset="0"/>
              </a:rPr>
              <a:t>external</a:t>
            </a:r>
            <a:r>
              <a:rPr lang="en-US" dirty="0">
                <a:solidFill>
                  <a:srgbClr val="403152"/>
                </a:solidFill>
                <a:latin typeface="Calibri" charset="0"/>
              </a:rPr>
              <a:t> definitions of this knowledge) and</a:t>
            </a:r>
          </a:p>
          <a:p>
            <a:pPr lvl="1"/>
            <a:r>
              <a:rPr lang="en-US" dirty="0">
                <a:solidFill>
                  <a:srgbClr val="000000"/>
                </a:solidFill>
                <a:latin typeface="Calibri" charset="0"/>
              </a:rPr>
              <a:t>What it </a:t>
            </a:r>
            <a:r>
              <a:rPr lang="en-US" i="1" dirty="0">
                <a:solidFill>
                  <a:srgbClr val="000000"/>
                </a:solidFill>
                <a:latin typeface="Calibri" charset="0"/>
              </a:rPr>
              <a:t>feels like</a:t>
            </a:r>
            <a:r>
              <a:rPr lang="en-US" dirty="0">
                <a:solidFill>
                  <a:srgbClr val="000000"/>
                </a:solidFill>
                <a:latin typeface="Calibri" charset="0"/>
              </a:rPr>
              <a:t> to have geographical knowledge; what it </a:t>
            </a:r>
            <a:r>
              <a:rPr lang="en-US" i="1" dirty="0">
                <a:solidFill>
                  <a:srgbClr val="000000"/>
                </a:solidFill>
                <a:latin typeface="Calibri" charset="0"/>
              </a:rPr>
              <a:t>feels like</a:t>
            </a:r>
            <a:r>
              <a:rPr lang="en-US" dirty="0">
                <a:solidFill>
                  <a:srgbClr val="000000"/>
                </a:solidFill>
                <a:latin typeface="Calibri" charset="0"/>
              </a:rPr>
              <a:t> to be a speaker of a language</a:t>
            </a:r>
          </a:p>
          <a:p>
            <a:pPr>
              <a:buFont typeface="Arial" charset="0"/>
              <a:buNone/>
            </a:pPr>
            <a:r>
              <a:rPr lang="en-US" dirty="0">
                <a:solidFill>
                  <a:schemeClr val="accent2"/>
                </a:solidFill>
                <a:latin typeface="Calibri" charset="0"/>
              </a:rPr>
              <a:t>	</a:t>
            </a:r>
          </a:p>
        </p:txBody>
      </p:sp>
      <p:sp>
        <p:nvSpPr>
          <p:cNvPr id="34820" name="Rectangle 4"/>
          <p:cNvSpPr>
            <a:spLocks noChangeArrowheads="1"/>
          </p:cNvSpPr>
          <p:nvPr/>
        </p:nvSpPr>
        <p:spPr bwMode="auto">
          <a:xfrm>
            <a:off x="457200" y="4454381"/>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0000"/>
                </a:solidFill>
                <a:latin typeface="Calibri" charset="0"/>
              </a:rPr>
              <a:t>Learning a discipline is a </a:t>
            </a:r>
            <a:r>
              <a:rPr lang="en-US" sz="3200" i="1" dirty="0">
                <a:solidFill>
                  <a:srgbClr val="000000"/>
                </a:solidFill>
                <a:latin typeface="Calibri" charset="0"/>
              </a:rPr>
              <a:t>total state</a:t>
            </a:r>
            <a:r>
              <a:rPr lang="en-US" sz="3200" dirty="0">
                <a:solidFill>
                  <a:srgbClr val="000000"/>
                </a:solidFill>
                <a:latin typeface="Calibri" charset="0"/>
              </a:rPr>
              <a:t> and not a collection of specific states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23790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dirty="0">
                <a:solidFill>
                  <a:srgbClr val="000000"/>
                </a:solidFill>
                <a:latin typeface="Calibri" charset="0"/>
              </a:rPr>
              <a:t>Learning a discipline is a </a:t>
            </a:r>
            <a:r>
              <a:rPr lang="en-US" i="1" dirty="0">
                <a:solidFill>
                  <a:srgbClr val="000000"/>
                </a:solidFill>
                <a:latin typeface="Calibri" charset="0"/>
              </a:rPr>
              <a:t>total state</a:t>
            </a:r>
            <a:r>
              <a:rPr lang="en-US" dirty="0">
                <a:solidFill>
                  <a:srgbClr val="000000"/>
                </a:solidFill>
                <a:latin typeface="Calibri" charset="0"/>
              </a:rPr>
              <a:t> and not a collection of specific states</a:t>
            </a:r>
          </a:p>
          <a:p>
            <a:pPr>
              <a:lnSpc>
                <a:spcPct val="90000"/>
              </a:lnSpc>
            </a:pPr>
            <a:r>
              <a:rPr lang="en-US" dirty="0">
                <a:solidFill>
                  <a:srgbClr val="000000"/>
                </a:solidFill>
                <a:latin typeface="Calibri" charset="0"/>
              </a:rPr>
              <a:t>It is obtained through </a:t>
            </a:r>
            <a:r>
              <a:rPr lang="en-US" i="1" dirty="0">
                <a:solidFill>
                  <a:srgbClr val="000000"/>
                </a:solidFill>
                <a:latin typeface="Calibri" charset="0"/>
              </a:rPr>
              <a:t>immersion</a:t>
            </a:r>
            <a:r>
              <a:rPr lang="en-US" dirty="0">
                <a:solidFill>
                  <a:srgbClr val="000000"/>
                </a:solidFill>
                <a:latin typeface="Calibri" charset="0"/>
              </a:rPr>
              <a:t> in an environment rather than acquisition of particular entities</a:t>
            </a:r>
          </a:p>
          <a:p>
            <a:pPr>
              <a:lnSpc>
                <a:spcPct val="90000"/>
              </a:lnSpc>
            </a:pPr>
            <a:r>
              <a:rPr lang="en-US" dirty="0">
                <a:solidFill>
                  <a:srgbClr val="000000"/>
                </a:solidFill>
                <a:latin typeface="Calibri" charset="0"/>
              </a:rPr>
              <a:t>It is expressed functionally (can you perform </a:t>
            </a:r>
            <a:r>
              <a:rPr lang="ja-JP" altLang="en-US" dirty="0">
                <a:solidFill>
                  <a:srgbClr val="000000"/>
                </a:solidFill>
                <a:latin typeface="Calibri" charset="0"/>
              </a:rPr>
              <a:t>‘</a:t>
            </a:r>
            <a:r>
              <a:rPr lang="en-US" dirty="0">
                <a:solidFill>
                  <a:srgbClr val="000000"/>
                </a:solidFill>
                <a:latin typeface="Calibri" charset="0"/>
              </a:rPr>
              <a:t>as a geographer</a:t>
            </a:r>
            <a:r>
              <a:rPr lang="ja-JP" altLang="en-US" dirty="0">
                <a:solidFill>
                  <a:srgbClr val="000000"/>
                </a:solidFill>
                <a:latin typeface="Calibri" charset="0"/>
              </a:rPr>
              <a:t>’</a:t>
            </a:r>
            <a:r>
              <a:rPr lang="en-US" dirty="0">
                <a:solidFill>
                  <a:srgbClr val="000000"/>
                </a:solidFill>
                <a:latin typeface="Calibri" charset="0"/>
              </a:rPr>
              <a:t>?) rather than cognitively (can you state </a:t>
            </a:r>
            <a:r>
              <a:rPr lang="ja-JP" altLang="en-US" dirty="0">
                <a:solidFill>
                  <a:srgbClr val="000000"/>
                </a:solidFill>
                <a:latin typeface="Calibri" charset="0"/>
              </a:rPr>
              <a:t>‘</a:t>
            </a:r>
            <a:r>
              <a:rPr lang="en-US" dirty="0">
                <a:solidFill>
                  <a:srgbClr val="000000"/>
                </a:solidFill>
                <a:latin typeface="Calibri" charset="0"/>
              </a:rPr>
              <a:t>geography facts</a:t>
            </a:r>
            <a:r>
              <a:rPr lang="ja-JP" altLang="en-US" dirty="0">
                <a:solidFill>
                  <a:srgbClr val="000000"/>
                </a:solidFill>
                <a:latin typeface="Calibri" charset="0"/>
              </a:rPr>
              <a:t>’</a:t>
            </a:r>
            <a:r>
              <a:rPr lang="en-US" dirty="0">
                <a:solidFill>
                  <a:srgbClr val="000000"/>
                </a:solidFill>
                <a:latin typeface="Calibri" charset="0"/>
              </a:rPr>
              <a:t> or do </a:t>
            </a:r>
            <a:r>
              <a:rPr lang="ja-JP" altLang="en-US" dirty="0">
                <a:solidFill>
                  <a:srgbClr val="000000"/>
                </a:solidFill>
                <a:latin typeface="Calibri" charset="0"/>
              </a:rPr>
              <a:t>‘</a:t>
            </a:r>
            <a:r>
              <a:rPr lang="en-US" dirty="0">
                <a:solidFill>
                  <a:srgbClr val="000000"/>
                </a:solidFill>
                <a:latin typeface="Calibri" charset="0"/>
              </a:rPr>
              <a:t>geography tasks</a:t>
            </a:r>
            <a:r>
              <a:rPr lang="ja-JP" altLang="en-US" dirty="0">
                <a:solidFill>
                  <a:srgbClr val="000000"/>
                </a:solidFill>
                <a:latin typeface="Calibri" charset="0"/>
              </a:rPr>
              <a:t>’</a:t>
            </a:r>
            <a:r>
              <a:rPr lang="en-US" dirty="0">
                <a:solidFill>
                  <a:srgbClr val="000000"/>
                </a:solidFill>
                <a:latin typeface="Calibri" charset="0"/>
              </a:rPr>
              <a: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77111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5410200"/>
            <a:ext cx="8229600" cy="1295400"/>
          </a:xfrm>
        </p:spPr>
        <p:txBody>
          <a:bodyPr/>
          <a:lstStyle/>
          <a:p>
            <a:pPr>
              <a:buFont typeface="Arial" charset="0"/>
              <a:buNone/>
            </a:pPr>
            <a:r>
              <a:rPr lang="en-US" dirty="0">
                <a:solidFill>
                  <a:srgbClr val="AB0000"/>
                </a:solidFill>
                <a:latin typeface="Calibri" charset="0"/>
              </a:rPr>
              <a:t>	There are not specific bits of knowledge or competencies, but rather, personal capacities</a:t>
            </a: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33600"/>
            <a:ext cx="3937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10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533400" y="39624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We recognize this</a:t>
            </a:r>
          </a:p>
        </p:txBody>
      </p:sp>
      <p:sp>
        <p:nvSpPr>
          <p:cNvPr id="36871" name="TextBox 8"/>
          <p:cNvSpPr txBox="1">
            <a:spLocks noChangeArrowheads="1"/>
          </p:cNvSpPr>
          <p:nvPr/>
        </p:nvSpPr>
        <p:spPr bwMode="auto">
          <a:xfrm>
            <a:off x="4724400" y="47244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By perfomance in this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12079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600">
                <a:solidFill>
                  <a:srgbClr val="FFFFFF"/>
                </a:solidFill>
              </a:rPr>
              <a:t>Semantics</a:t>
            </a:r>
          </a:p>
        </p:txBody>
      </p:sp>
      <p:sp>
        <p:nvSpPr>
          <p:cNvPr id="26628" name="Text Box 4"/>
          <p:cNvSpPr txBox="1">
            <a:spLocks noChangeArrowheads="1"/>
          </p:cNvSpPr>
          <p:nvPr/>
        </p:nvSpPr>
        <p:spPr bwMode="auto">
          <a:xfrm>
            <a:off x="762000" y="10668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dirty="0">
                <a:latin typeface="Calibri" charset="0"/>
              </a:rPr>
              <a:t>theories of truth / meaning / purpose / goal</a:t>
            </a:r>
            <a:endParaRPr lang="en-US" sz="2800" dirty="0"/>
          </a:p>
        </p:txBody>
      </p:sp>
      <p:pic>
        <p:nvPicPr>
          <p:cNvPr id="26629" name="Picture 6" descr="seman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824" y="1927908"/>
            <a:ext cx="5468919" cy="386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7"/>
          <p:cNvSpPr>
            <a:spLocks noChangeArrowheads="1"/>
          </p:cNvSpPr>
          <p:nvPr/>
        </p:nvSpPr>
        <p:spPr bwMode="auto">
          <a:xfrm>
            <a:off x="3581400" y="4343400"/>
            <a:ext cx="3344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libri" charset="0"/>
                <a:hlinkClick r:id="rId4"/>
              </a:rPr>
              <a:t>http://www.cs.cmu.edu/~tom7/csnotes/fall02/semantics.gif</a:t>
            </a:r>
            <a:r>
              <a:rPr lang="en-US" sz="1000">
                <a:latin typeface="Calibri" charset="0"/>
              </a:rPr>
              <a:t> </a:t>
            </a:r>
          </a:p>
        </p:txBody>
      </p:sp>
      <p:sp>
        <p:nvSpPr>
          <p:cNvPr id="26631" name="Rectangle 8"/>
          <p:cNvSpPr>
            <a:spLocks noGrp="1"/>
          </p:cNvSpPr>
          <p:nvPr>
            <p:ph type="title" idx="4294967295"/>
          </p:nvPr>
        </p:nvSpPr>
        <p:spPr>
          <a:xfrm>
            <a:off x="457200" y="381000"/>
            <a:ext cx="8229600" cy="503238"/>
          </a:xfrm>
        </p:spPr>
        <p:txBody>
          <a:bodyPr>
            <a:normAutofit fontScale="90000"/>
          </a:bodyPr>
          <a:lstStyle/>
          <a:p>
            <a:pPr algn="l" eaLnBrk="1" hangingPunct="1"/>
            <a:r>
              <a:rPr lang="en-US" dirty="0">
                <a:latin typeface="Calibri" charset="0"/>
              </a:rPr>
              <a:t>Semantics</a:t>
            </a:r>
          </a:p>
        </p:txBody>
      </p:sp>
    </p:spTree>
    <p:extLst>
      <p:ext uri="{BB962C8B-B14F-4D97-AF65-F5344CB8AC3E}">
        <p14:creationId xmlns:p14="http://schemas.microsoft.com/office/powerpoint/2010/main" val="424862316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Curriculum as semantics?</a:t>
            </a:r>
          </a:p>
          <a:p>
            <a:pPr lvl="1"/>
            <a:r>
              <a:rPr lang="en-US" dirty="0" smtClean="0"/>
              <a:t>makes me think of Elliott </a:t>
            </a:r>
            <a:r>
              <a:rPr lang="en-US" dirty="0" err="1" smtClean="0"/>
              <a:t>Soloway</a:t>
            </a:r>
            <a:r>
              <a:rPr lang="en-US" dirty="0" smtClean="0"/>
              <a:t> and Cathie Norris, Education in the </a:t>
            </a:r>
            <a:r>
              <a:rPr lang="en-US" dirty="0"/>
              <a:t>A</a:t>
            </a:r>
            <a:r>
              <a:rPr lang="en-US" dirty="0" smtClean="0"/>
              <a:t>ge of </a:t>
            </a:r>
            <a:r>
              <a:rPr lang="en-US" dirty="0" err="1" smtClean="0"/>
              <a:t>Mobilism</a:t>
            </a:r>
            <a:endParaRPr lang="en-US" dirty="0" smtClean="0"/>
          </a:p>
          <a:p>
            <a:pPr marL="457200" lvl="1" indent="0">
              <a:buNone/>
            </a:pPr>
            <a:endParaRPr lang="en-US" dirty="0"/>
          </a:p>
        </p:txBody>
      </p:sp>
      <p:pic>
        <p:nvPicPr>
          <p:cNvPr id="4" name="Picture 3" descr="Screen Shot 2012-08-19 at 7.2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145" y="3317728"/>
            <a:ext cx="1866900" cy="2476500"/>
          </a:xfrm>
          <a:prstGeom prst="rect">
            <a:avLst/>
          </a:prstGeom>
        </p:spPr>
      </p:pic>
      <p:pic>
        <p:nvPicPr>
          <p:cNvPr id="5" name="Picture 4" descr="Screen Shot 2012-08-19 at 7.2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45" y="3317728"/>
            <a:ext cx="1879600" cy="2425700"/>
          </a:xfrm>
          <a:prstGeom prst="rect">
            <a:avLst/>
          </a:prstGeom>
        </p:spPr>
      </p:pic>
      <p:sp>
        <p:nvSpPr>
          <p:cNvPr id="6" name="TextBox 5"/>
          <p:cNvSpPr txBox="1"/>
          <p:nvPr/>
        </p:nvSpPr>
        <p:spPr>
          <a:xfrm>
            <a:off x="355040" y="3181511"/>
            <a:ext cx="4055655" cy="3970318"/>
          </a:xfrm>
          <a:prstGeom prst="rect">
            <a:avLst/>
          </a:prstGeom>
          <a:noFill/>
        </p:spPr>
        <p:txBody>
          <a:bodyPr wrap="square" rtlCol="0">
            <a:spAutoFit/>
          </a:bodyPr>
          <a:lstStyle/>
          <a:p>
            <a:r>
              <a:rPr lang="en-US" sz="2400" dirty="0" smtClean="0"/>
              <a:t>Schools </a:t>
            </a:r>
            <a:r>
              <a:rPr lang="en-US" sz="2400" dirty="0"/>
              <a:t>have used computers – desktops to laptops, standalone to online – to “better” implement the existing curriculum – a curriculum that was initially design by the Committee of Ten to prepare students to enter Harvard -- in 1892.</a:t>
            </a:r>
            <a:r>
              <a:rPr lang="en-US" dirty="0"/>
              <a:t> </a:t>
            </a:r>
            <a:br>
              <a:rPr lang="en-US" dirty="0"/>
            </a:br>
            <a:endParaRPr lang="en-US" dirty="0" smtClean="0">
              <a:effectLst/>
            </a:endParaRPr>
          </a:p>
          <a:p>
            <a:endParaRPr lang="en-US" dirty="0"/>
          </a:p>
        </p:txBody>
      </p:sp>
      <p:sp>
        <p:nvSpPr>
          <p:cNvPr id="7" name="Rectangle 6"/>
          <p:cNvSpPr/>
          <p:nvPr/>
        </p:nvSpPr>
        <p:spPr>
          <a:xfrm>
            <a:off x="4239001" y="5936367"/>
            <a:ext cx="4576287" cy="379591"/>
          </a:xfrm>
          <a:prstGeom prst="rect">
            <a:avLst/>
          </a:prstGeom>
        </p:spPr>
        <p:txBody>
          <a:bodyPr wrap="none">
            <a:spAutoFit/>
          </a:bodyPr>
          <a:lstStyle/>
          <a:p>
            <a:r>
              <a:rPr lang="en-US" sz="2800" baseline="30000" dirty="0" smtClean="0"/>
              <a:t>Wednesday </a:t>
            </a:r>
            <a:r>
              <a:rPr lang="en-US" sz="2800" baseline="30000" dirty="0"/>
              <a:t>August 22; 8:45 a.m. — 9:45 a.m.</a:t>
            </a:r>
            <a:endParaRPr lang="en-US" sz="2800" dirty="0"/>
          </a:p>
        </p:txBody>
      </p:sp>
    </p:spTree>
    <p:extLst>
      <p:ext uri="{BB962C8B-B14F-4D97-AF65-F5344CB8AC3E}">
        <p14:creationId xmlns:p14="http://schemas.microsoft.com/office/powerpoint/2010/main" val="3196807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Semantics of Pedagogy (</a:t>
            </a:r>
            <a:r>
              <a:rPr lang="en-US" dirty="0" err="1" smtClean="0"/>
              <a:t>Soloway</a:t>
            </a:r>
            <a:r>
              <a:rPr lang="en-US" dirty="0" smtClean="0"/>
              <a:t> and Norris, cont.)</a:t>
            </a:r>
          </a:p>
          <a:p>
            <a:pPr lvl="1"/>
            <a:r>
              <a:rPr lang="en-US" dirty="0" smtClean="0"/>
              <a:t>“</a:t>
            </a:r>
            <a:r>
              <a:rPr lang="en-US" dirty="0"/>
              <a:t>the transformation of the classroom from </a:t>
            </a:r>
            <a:r>
              <a:rPr lang="en-US" dirty="0" smtClean="0"/>
              <a:t>‘I Teach’ </a:t>
            </a:r>
            <a:r>
              <a:rPr lang="en-US" dirty="0"/>
              <a:t>a teacher-centric, didactic, direct instruction, 19th century, boring and ineffective pedagogy to </a:t>
            </a:r>
            <a:r>
              <a:rPr lang="en-US" dirty="0" smtClean="0"/>
              <a:t>‘We </a:t>
            </a:r>
            <a:r>
              <a:rPr lang="en-US" dirty="0"/>
              <a:t>Learn</a:t>
            </a:r>
            <a:r>
              <a:rPr lang="en-US" dirty="0" smtClean="0"/>
              <a:t>,’ </a:t>
            </a:r>
            <a:r>
              <a:rPr lang="en-US" dirty="0"/>
              <a:t>a student-centric, project-based, inquiry-oriented, 21st-century pedagogy</a:t>
            </a:r>
            <a:r>
              <a:rPr lang="en-US" dirty="0" smtClean="0"/>
              <a:t>.”</a:t>
            </a:r>
          </a:p>
          <a:p>
            <a:pPr lvl="1"/>
            <a:r>
              <a:rPr lang="en-US" dirty="0" smtClean="0">
                <a:effectLst/>
              </a:rPr>
              <a:t>Changing bases of truth, authority, object, goal</a:t>
            </a:r>
          </a:p>
        </p:txBody>
      </p:sp>
    </p:spTree>
    <p:extLst>
      <p:ext uri="{BB962C8B-B14F-4D97-AF65-F5344CB8AC3E}">
        <p14:creationId xmlns:p14="http://schemas.microsoft.com/office/powerpoint/2010/main" val="1861771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many meanings of semantics</a:t>
            </a:r>
          </a:p>
          <a:p>
            <a:pPr lvl="1"/>
            <a:r>
              <a:rPr lang="en-US" sz="2400" dirty="0" smtClean="0">
                <a:latin typeface="Calibri" charset="0"/>
              </a:rPr>
              <a:t>Sense and reference (connotation and denotation)</a:t>
            </a:r>
          </a:p>
          <a:p>
            <a:pPr lvl="1"/>
            <a:r>
              <a:rPr lang="en-US" sz="2400" dirty="0" smtClean="0">
                <a:latin typeface="Calibri" charset="0"/>
              </a:rPr>
              <a:t>Interpretation (</a:t>
            </a:r>
            <a:r>
              <a:rPr lang="en-US" sz="2400" dirty="0" err="1" smtClean="0">
                <a:latin typeface="Calibri" charset="0"/>
              </a:rPr>
              <a:t>Eg</a:t>
            </a:r>
            <a:r>
              <a:rPr lang="en-US" sz="2400" dirty="0" smtClean="0">
                <a:latin typeface="Calibri" charset="0"/>
              </a:rPr>
              <a:t>. In probability, </a:t>
            </a:r>
            <a:r>
              <a:rPr lang="en-US" sz="2400" dirty="0" err="1" smtClean="0">
                <a:latin typeface="Calibri" charset="0"/>
              </a:rPr>
              <a:t>Carnap</a:t>
            </a:r>
            <a:r>
              <a:rPr lang="en-US" sz="2400" dirty="0" smtClean="0">
                <a:latin typeface="Calibri" charset="0"/>
              </a:rPr>
              <a:t> - logical space; </a:t>
            </a:r>
            <a:r>
              <a:rPr lang="en-US" sz="2400" dirty="0" err="1" smtClean="0">
                <a:latin typeface="Calibri" charset="0"/>
              </a:rPr>
              <a:t>Reichenbach</a:t>
            </a:r>
            <a:r>
              <a:rPr lang="en-US" sz="2400" dirty="0" smtClean="0">
                <a:latin typeface="Calibri" charset="0"/>
              </a:rPr>
              <a:t> - frequency; Ramsey - wagering / strength of belief)</a:t>
            </a:r>
          </a:p>
          <a:p>
            <a:pPr lvl="1"/>
            <a:r>
              <a:rPr lang="en-US" sz="2400" dirty="0" smtClean="0">
                <a:latin typeface="Calibri" charset="0"/>
              </a:rPr>
              <a:t>Forms of association: Hebbian, contiguity, back-prop, Boltzmann </a:t>
            </a:r>
          </a:p>
          <a:p>
            <a:pPr lvl="1"/>
            <a:r>
              <a:rPr lang="en-US" sz="2400" dirty="0" smtClean="0">
                <a:latin typeface="Calibri" charset="0"/>
              </a:rPr>
              <a:t>Decisions and decision theory: voting / consensus / emergence</a:t>
            </a:r>
          </a:p>
          <a:p>
            <a:pPr lvl="1"/>
            <a:r>
              <a:rPr lang="en-US" sz="2400" dirty="0" smtClean="0">
                <a:latin typeface="Calibri" charset="0"/>
              </a:rPr>
              <a:t>Value, objective, goals, desires, meaning (as in ‘of life’)</a:t>
            </a:r>
            <a:endParaRPr lang="en-US" sz="2400" dirty="0" smtClean="0">
              <a:latin typeface="Calibri" charset="0"/>
            </a:endParaRPr>
          </a:p>
          <a:p>
            <a:endParaRPr lang="en-US" dirty="0"/>
          </a:p>
        </p:txBody>
      </p:sp>
    </p:spTree>
    <p:extLst>
      <p:ext uri="{BB962C8B-B14F-4D97-AF65-F5344CB8AC3E}">
        <p14:creationId xmlns:p14="http://schemas.microsoft.com/office/powerpoint/2010/main" val="1278494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533400" y="4365625"/>
            <a:ext cx="8305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Char char="•"/>
            </a:pPr>
            <a:r>
              <a:rPr lang="en-US" sz="2400">
                <a:latin typeface="Calibri" charset="0"/>
              </a:rPr>
              <a:t> Speech acts (J.L. Austin, Searle) assertives, directives, commissives, expressives, declarations (but also - harmful acts, harassment, etc)</a:t>
            </a:r>
          </a:p>
          <a:p>
            <a:pPr eaLnBrk="1" hangingPunct="1">
              <a:buFontTx/>
              <a:buChar char="•"/>
            </a:pPr>
            <a:r>
              <a:rPr lang="en-US" sz="2400">
                <a:latin typeface="Calibri" charset="0"/>
              </a:rPr>
              <a:t> Interrogation (Heidegger) and presupposition</a:t>
            </a:r>
          </a:p>
          <a:p>
            <a:pPr eaLnBrk="1" hangingPunct="1">
              <a:buFontTx/>
              <a:buChar char="•"/>
            </a:pPr>
            <a:r>
              <a:rPr lang="en-US" sz="2400">
                <a:latin typeface="Calibri" charset="0"/>
              </a:rPr>
              <a:t> Meaning (Wittgenstein - meaning is use)</a:t>
            </a:r>
            <a:endParaRPr lang="en-US">
              <a:latin typeface="Calibri" charset="0"/>
            </a:endParaRPr>
          </a:p>
          <a:p>
            <a:pPr eaLnBrk="1" hangingPunct="1">
              <a:buFontTx/>
              <a:buChar char="•"/>
            </a:pPr>
            <a:endParaRPr lang="en-US">
              <a:latin typeface="Calibri" charset="0"/>
            </a:endParaRPr>
          </a:p>
        </p:txBody>
      </p:sp>
      <p:sp>
        <p:nvSpPr>
          <p:cNvPr id="27652" name="Text Box 4"/>
          <p:cNvSpPr txBox="1">
            <a:spLocks noChangeArrowheads="1"/>
          </p:cNvSpPr>
          <p:nvPr/>
        </p:nvSpPr>
        <p:spPr bwMode="auto">
          <a:xfrm>
            <a:off x="1066800" y="12192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3600" dirty="0">
                <a:solidFill>
                  <a:schemeClr val="tx2">
                    <a:lumMod val="60000"/>
                    <a:lumOff val="40000"/>
                  </a:schemeClr>
                </a:solidFill>
                <a:latin typeface="Calibri" charset="0"/>
              </a:rPr>
              <a:t>use, actions, impact</a:t>
            </a:r>
            <a:endParaRPr lang="en-US" sz="3600" dirty="0">
              <a:solidFill>
                <a:schemeClr val="tx2">
                  <a:lumMod val="60000"/>
                  <a:lumOff val="40000"/>
                </a:schemeClr>
              </a:solidFill>
            </a:endParaRPr>
          </a:p>
        </p:txBody>
      </p:sp>
      <p:pic>
        <p:nvPicPr>
          <p:cNvPr id="27653" name="Picture 8" descr="chp_lang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39" y="2018324"/>
            <a:ext cx="3154673" cy="224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lstStyle/>
          <a:p>
            <a:r>
              <a:rPr lang="en-US" dirty="0" smtClean="0"/>
              <a:t>Pragmatics</a:t>
            </a:r>
            <a:endParaRPr lang="en-US" dirty="0"/>
          </a:p>
        </p:txBody>
      </p:sp>
    </p:spTree>
    <p:extLst>
      <p:ext uri="{BB962C8B-B14F-4D97-AF65-F5344CB8AC3E}">
        <p14:creationId xmlns:p14="http://schemas.microsoft.com/office/powerpoint/2010/main" val="4058492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405157" cy="4525963"/>
          </a:xfrm>
        </p:spPr>
        <p:txBody>
          <a:bodyPr/>
          <a:lstStyle/>
          <a:p>
            <a:r>
              <a:rPr lang="en-US" dirty="0" smtClean="0"/>
              <a:t>Innovation*</a:t>
            </a:r>
          </a:p>
          <a:p>
            <a:pPr lvl="1"/>
            <a:r>
              <a:rPr lang="en-US" dirty="0" smtClean="0"/>
              <a:t>is the creation of better or more effective [stuff] that are readily available to markets, governments, and society.</a:t>
            </a:r>
          </a:p>
          <a:p>
            <a:pPr lvl="1"/>
            <a:r>
              <a:rPr lang="en-US" dirty="0" smtClean="0"/>
              <a:t>innovation refers to the </a:t>
            </a:r>
            <a:r>
              <a:rPr lang="en-US" b="1" dirty="0" smtClean="0"/>
              <a:t>use</a:t>
            </a:r>
            <a:r>
              <a:rPr lang="en-US" dirty="0" smtClean="0"/>
              <a:t> of a better and novel idea or method, whereas invention refers more directly to the creation of the idea or method itself. </a:t>
            </a:r>
            <a:endParaRPr lang="en-US" dirty="0"/>
          </a:p>
        </p:txBody>
      </p:sp>
      <p:sp>
        <p:nvSpPr>
          <p:cNvPr id="4" name="TextBox 3"/>
          <p:cNvSpPr txBox="1"/>
          <p:nvPr/>
        </p:nvSpPr>
        <p:spPr>
          <a:xfrm>
            <a:off x="778358" y="5871458"/>
            <a:ext cx="7578749" cy="646331"/>
          </a:xfrm>
          <a:prstGeom prst="rect">
            <a:avLst/>
          </a:prstGeom>
          <a:noFill/>
        </p:spPr>
        <p:txBody>
          <a:bodyPr wrap="square" rtlCol="0">
            <a:spAutoFit/>
          </a:bodyPr>
          <a:lstStyle/>
          <a:p>
            <a:r>
              <a:rPr lang="en-US" dirty="0" smtClean="0"/>
              <a:t>Cover Image: The World's (Phone) Reactions to Obama's Inauguration</a:t>
            </a:r>
          </a:p>
          <a:p>
            <a:r>
              <a:rPr lang="en-US" dirty="0" smtClean="0"/>
              <a:t>http://</a:t>
            </a:r>
            <a:r>
              <a:rPr lang="en-US" dirty="0" err="1" smtClean="0"/>
              <a:t>radar.oreilly.com</a:t>
            </a:r>
            <a:r>
              <a:rPr lang="en-US" dirty="0" smtClean="0"/>
              <a:t>/2009/06/the-worlds-phone-reactions-</a:t>
            </a:r>
            <a:r>
              <a:rPr lang="en-US" dirty="0" err="1" smtClean="0"/>
              <a:t>to.html</a:t>
            </a:r>
            <a:endParaRPr lang="en-US" dirty="0"/>
          </a:p>
        </p:txBody>
      </p:sp>
      <p:sp>
        <p:nvSpPr>
          <p:cNvPr id="5" name="TextBox 4"/>
          <p:cNvSpPr txBox="1"/>
          <p:nvPr/>
        </p:nvSpPr>
        <p:spPr>
          <a:xfrm>
            <a:off x="778358" y="5502126"/>
            <a:ext cx="6964256" cy="369332"/>
          </a:xfrm>
          <a:prstGeom prst="rect">
            <a:avLst/>
          </a:prstGeom>
          <a:noFill/>
        </p:spPr>
        <p:txBody>
          <a:bodyPr wrap="square" rtlCol="0">
            <a:spAutoFit/>
          </a:bodyPr>
          <a:lstStyle/>
          <a:p>
            <a:r>
              <a:rPr lang="en-US" dirty="0" smtClean="0"/>
              <a:t>(*) Wikipedia - </a:t>
            </a:r>
            <a:r>
              <a:rPr lang="nl-NL" dirty="0" smtClean="0"/>
              <a:t>http://</a:t>
            </a:r>
            <a:r>
              <a:rPr lang="nl-NL" dirty="0" err="1" smtClean="0"/>
              <a:t>en.wikipedia.org</a:t>
            </a:r>
            <a:r>
              <a:rPr lang="nl-NL" dirty="0" smtClean="0"/>
              <a:t>/</a:t>
            </a:r>
            <a:r>
              <a:rPr lang="nl-NL" dirty="0" err="1" smtClean="0"/>
              <a:t>wiki</a:t>
            </a:r>
            <a:r>
              <a:rPr lang="nl-NL" dirty="0" smtClean="0"/>
              <a:t>/</a:t>
            </a:r>
            <a:r>
              <a:rPr lang="nl-NL" dirty="0" err="1" smtClean="0"/>
              <a:t>Innovation</a:t>
            </a:r>
            <a:endParaRPr lang="en-US" dirty="0"/>
          </a:p>
        </p:txBody>
      </p:sp>
    </p:spTree>
    <p:extLst>
      <p:ext uri="{BB962C8B-B14F-4D97-AF65-F5344CB8AC3E}">
        <p14:creationId xmlns:p14="http://schemas.microsoft.com/office/powerpoint/2010/main" val="993181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04800" y="4572000"/>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buFontTx/>
              <a:buChar char="•"/>
            </a:pPr>
            <a:r>
              <a:rPr lang="en-US">
                <a:latin typeface="Calibri" charset="0"/>
                <a:ea typeface="ＭＳ Ｐゴシック" charset="0"/>
              </a:rPr>
              <a:t> </a:t>
            </a:r>
            <a:r>
              <a:rPr lang="en-US" sz="2400">
                <a:latin typeface="Calibri" charset="0"/>
                <a:ea typeface="ＭＳ Ｐゴシック" charset="0"/>
              </a:rPr>
              <a:t>description - X</a:t>
            </a:r>
            <a:r>
              <a:rPr lang="en-US">
                <a:latin typeface="Calibri" charset="0"/>
                <a:ea typeface="ＭＳ Ｐゴシック" charset="0"/>
              </a:rPr>
              <a:t> (definite description, allegory, metaphor)</a:t>
            </a:r>
          </a:p>
          <a:p>
            <a:pPr lvl="1" eaLnBrk="1" hangingPunct="1">
              <a:buFontTx/>
              <a:buChar char="•"/>
            </a:pPr>
            <a:r>
              <a:rPr lang="en-US">
                <a:latin typeface="Calibri" charset="0"/>
                <a:ea typeface="ＭＳ Ｐゴシック" charset="0"/>
              </a:rPr>
              <a:t> </a:t>
            </a:r>
            <a:r>
              <a:rPr lang="en-US" sz="2400">
                <a:latin typeface="Calibri" charset="0"/>
                <a:ea typeface="ＭＳ Ｐゴシック" charset="0"/>
              </a:rPr>
              <a:t>definition - X is Y</a:t>
            </a:r>
            <a:r>
              <a:rPr lang="en-US">
                <a:latin typeface="Calibri" charset="0"/>
                <a:ea typeface="ＭＳ Ｐゴシック" charset="0"/>
              </a:rPr>
              <a:t> (ostensive, lexical, logical (necess. &amp; suff conds), family resemblance - but also, identity, personal identity, etc</a:t>
            </a:r>
          </a:p>
          <a:p>
            <a:pPr lvl="1" eaLnBrk="1" hangingPunct="1">
              <a:buFontTx/>
              <a:buChar char="•"/>
            </a:pPr>
            <a:r>
              <a:rPr lang="en-US">
                <a:latin typeface="Calibri" charset="0"/>
                <a:ea typeface="ＭＳ Ｐゴシック" charset="0"/>
              </a:rPr>
              <a:t> </a:t>
            </a:r>
            <a:r>
              <a:rPr lang="en-US" sz="2400">
                <a:latin typeface="Calibri" charset="0"/>
                <a:ea typeface="ＭＳ Ｐゴシック" charset="0"/>
              </a:rPr>
              <a:t>argument - X therefore Y</a:t>
            </a:r>
            <a:r>
              <a:rPr lang="en-US">
                <a:latin typeface="Calibri" charset="0"/>
                <a:ea typeface="ＭＳ Ｐゴシック" charset="0"/>
              </a:rPr>
              <a:t> - inductive, deductive, abductive (but also: modal, probability (Bayesian), deontic (obligations), doxastic (belief), etc.)</a:t>
            </a:r>
          </a:p>
          <a:p>
            <a:pPr lvl="1" eaLnBrk="1" hangingPunct="1">
              <a:buFontTx/>
              <a:buChar char="•"/>
            </a:pPr>
            <a:r>
              <a:rPr lang="en-US">
                <a:latin typeface="Calibri" charset="0"/>
                <a:ea typeface="ＭＳ Ｐゴシック" charset="0"/>
              </a:rPr>
              <a:t> </a:t>
            </a:r>
            <a:r>
              <a:rPr lang="en-US" sz="2400">
                <a:latin typeface="Calibri" charset="0"/>
                <a:ea typeface="ＭＳ Ｐゴシック" charset="0"/>
              </a:rPr>
              <a:t>explanation - X because of Y</a:t>
            </a:r>
            <a:r>
              <a:rPr lang="en-US">
                <a:latin typeface="Calibri" charset="0"/>
                <a:ea typeface="ＭＳ Ｐゴシック" charset="0"/>
              </a:rPr>
              <a:t> (causal, statistical, chaotic/emergent)</a:t>
            </a:r>
          </a:p>
        </p:txBody>
      </p:sp>
      <p:sp>
        <p:nvSpPr>
          <p:cNvPr id="28676" name="Text Box 4"/>
          <p:cNvSpPr txBox="1">
            <a:spLocks noChangeArrowheads="1"/>
          </p:cNvSpPr>
          <p:nvPr/>
        </p:nvSpPr>
        <p:spPr bwMode="auto">
          <a:xfrm>
            <a:off x="812800" y="1279525"/>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3600" dirty="0">
                <a:solidFill>
                  <a:schemeClr val="accent4">
                    <a:lumMod val="50000"/>
                  </a:schemeClr>
                </a:solidFill>
                <a:latin typeface="Calibri" charset="0"/>
              </a:rPr>
              <a:t>reasoning, inference and explanation</a:t>
            </a:r>
            <a:endParaRPr lang="en-US" sz="3600" dirty="0">
              <a:solidFill>
                <a:schemeClr val="accent4">
                  <a:lumMod val="50000"/>
                </a:schemeClr>
              </a:solidFill>
            </a:endParaRPr>
          </a:p>
        </p:txBody>
      </p:sp>
      <p:pic>
        <p:nvPicPr>
          <p:cNvPr id="28677" name="Picture 6" descr="090212_box_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24160"/>
            <a:ext cx="4495800" cy="24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p:cNvSpPr>
            <a:spLocks noChangeArrowheads="1"/>
          </p:cNvSpPr>
          <p:nvPr/>
        </p:nvSpPr>
        <p:spPr bwMode="auto">
          <a:xfrm>
            <a:off x="3886200" y="4419600"/>
            <a:ext cx="447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charset="0"/>
                <a:hlinkClick r:id="rId4"/>
              </a:rPr>
              <a:t>http://www.mkbergman.com/category/description-logics/</a:t>
            </a:r>
            <a:r>
              <a:rPr lang="en-US" sz="1400">
                <a:latin typeface="Calibri" charset="0"/>
              </a:rPr>
              <a:t> </a:t>
            </a:r>
          </a:p>
        </p:txBody>
      </p:sp>
      <p:sp>
        <p:nvSpPr>
          <p:cNvPr id="2" name="Title 1"/>
          <p:cNvSpPr>
            <a:spLocks noGrp="1"/>
          </p:cNvSpPr>
          <p:nvPr>
            <p:ph type="title" idx="4294967295"/>
          </p:nvPr>
        </p:nvSpPr>
        <p:spPr/>
        <p:txBody>
          <a:bodyPr/>
          <a:lstStyle/>
          <a:p>
            <a:r>
              <a:rPr lang="en-US" dirty="0" smtClean="0"/>
              <a:t>Cognition</a:t>
            </a:r>
            <a:endParaRPr lang="en-US" dirty="0"/>
          </a:p>
        </p:txBody>
      </p:sp>
    </p:spTree>
    <p:extLst>
      <p:ext uri="{BB962C8B-B14F-4D97-AF65-F5344CB8AC3E}">
        <p14:creationId xmlns:p14="http://schemas.microsoft.com/office/powerpoint/2010/main" val="250404116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Critical thinking skills…</a:t>
            </a:r>
          </a:p>
          <a:p>
            <a:r>
              <a:rPr lang="en-US" dirty="0" err="1" smtClean="0"/>
              <a:t>Howie</a:t>
            </a:r>
            <a:r>
              <a:rPr lang="en-US" dirty="0" smtClean="0"/>
              <a:t> </a:t>
            </a:r>
            <a:r>
              <a:rPr lang="en-US" dirty="0" err="1" smtClean="0"/>
              <a:t>Diblasi</a:t>
            </a:r>
            <a:r>
              <a:rPr lang="en-US" dirty="0" smtClean="0"/>
              <a:t>, </a:t>
            </a:r>
            <a:r>
              <a:rPr lang="en-US" dirty="0"/>
              <a:t>Cultivating </a:t>
            </a:r>
            <a:r>
              <a:rPr lang="en-US" dirty="0" smtClean="0"/>
              <a:t>creativity and</a:t>
            </a:r>
            <a:r>
              <a:rPr lang="en-US" dirty="0"/>
              <a:t/>
            </a:r>
            <a:br>
              <a:rPr lang="en-US" dirty="0"/>
            </a:br>
            <a:r>
              <a:rPr lang="en-US" dirty="0" smtClean="0"/>
              <a:t>critical thinking </a:t>
            </a:r>
            <a:r>
              <a:rPr lang="en-US" dirty="0"/>
              <a:t>in </a:t>
            </a:r>
            <a:r>
              <a:rPr lang="en-US" dirty="0" smtClean="0"/>
              <a:t>education </a:t>
            </a:r>
          </a:p>
          <a:p>
            <a:r>
              <a:rPr lang="en-US" dirty="0" smtClean="0"/>
              <a:t>Ten web 2.0 projects…</a:t>
            </a:r>
          </a:p>
          <a:p>
            <a:pPr marL="457200" lvl="1" indent="0">
              <a:buNone/>
            </a:pPr>
            <a:endParaRPr lang="en-US" dirty="0" smtClean="0"/>
          </a:p>
          <a:p>
            <a:endParaRPr lang="en-US" dirty="0"/>
          </a:p>
        </p:txBody>
      </p:sp>
      <p:sp>
        <p:nvSpPr>
          <p:cNvPr id="4" name="TextBox 3"/>
          <p:cNvSpPr txBox="1"/>
          <p:nvPr/>
        </p:nvSpPr>
        <p:spPr>
          <a:xfrm>
            <a:off x="457200" y="4041749"/>
            <a:ext cx="3045155" cy="1815882"/>
          </a:xfrm>
          <a:prstGeom prst="rect">
            <a:avLst/>
          </a:prstGeom>
          <a:noFill/>
        </p:spPr>
        <p:txBody>
          <a:bodyPr wrap="square" rtlCol="0">
            <a:spAutoFit/>
          </a:bodyPr>
          <a:lstStyle/>
          <a:p>
            <a:r>
              <a:rPr lang="en-US" sz="2800" dirty="0" smtClean="0"/>
              <a:t>I will be looking for the link between creativity and critical thinking</a:t>
            </a:r>
            <a:endParaRPr lang="en-US" sz="2800" dirty="0"/>
          </a:p>
        </p:txBody>
      </p:sp>
      <p:pic>
        <p:nvPicPr>
          <p:cNvPr id="5" name="Picture 4" descr="Screen Shot 2012-08-19 at 7.46.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125" y="3700463"/>
            <a:ext cx="1866900" cy="2425700"/>
          </a:xfrm>
          <a:prstGeom prst="rect">
            <a:avLst/>
          </a:prstGeom>
        </p:spPr>
      </p:pic>
      <p:sp>
        <p:nvSpPr>
          <p:cNvPr id="6" name="Rectangle 5"/>
          <p:cNvSpPr/>
          <p:nvPr/>
        </p:nvSpPr>
        <p:spPr>
          <a:xfrm>
            <a:off x="669115" y="6126163"/>
            <a:ext cx="4276826" cy="379591"/>
          </a:xfrm>
          <a:prstGeom prst="rect">
            <a:avLst/>
          </a:prstGeom>
        </p:spPr>
        <p:txBody>
          <a:bodyPr wrap="none">
            <a:spAutoFit/>
          </a:bodyPr>
          <a:lstStyle/>
          <a:p>
            <a:r>
              <a:rPr lang="en-US" sz="2800" baseline="30000" dirty="0"/>
              <a:t>Monday </a:t>
            </a:r>
            <a:r>
              <a:rPr lang="en-US" sz="2800" baseline="30000" dirty="0" smtClean="0"/>
              <a:t>August </a:t>
            </a:r>
            <a:r>
              <a:rPr lang="en-US" sz="2800" baseline="30000" dirty="0"/>
              <a:t>20; 1:00 p.m. — 3:30 p.m.</a:t>
            </a:r>
            <a:endParaRPr lang="en-US" sz="2800" dirty="0"/>
          </a:p>
        </p:txBody>
      </p:sp>
      <p:sp>
        <p:nvSpPr>
          <p:cNvPr id="7" name="Rectangle 6"/>
          <p:cNvSpPr/>
          <p:nvPr/>
        </p:nvSpPr>
        <p:spPr>
          <a:xfrm>
            <a:off x="669115" y="6478409"/>
            <a:ext cx="5332302" cy="379591"/>
          </a:xfrm>
          <a:prstGeom prst="rect">
            <a:avLst/>
          </a:prstGeom>
        </p:spPr>
        <p:txBody>
          <a:bodyPr wrap="none">
            <a:spAutoFit/>
          </a:bodyPr>
          <a:lstStyle/>
          <a:p>
            <a:r>
              <a:rPr lang="en-US" sz="2800" baseline="30000" dirty="0" smtClean="0"/>
              <a:t>Workshop Tuesday August </a:t>
            </a:r>
            <a:r>
              <a:rPr lang="en-US" sz="2800" baseline="30000" dirty="0"/>
              <a:t>21; 1:00 p.m. — 3:30 p.m.</a:t>
            </a:r>
            <a:endParaRPr lang="en-US" sz="2800" dirty="0"/>
          </a:p>
        </p:txBody>
      </p:sp>
    </p:spTree>
    <p:extLst>
      <p:ext uri="{BB962C8B-B14F-4D97-AF65-F5344CB8AC3E}">
        <p14:creationId xmlns:p14="http://schemas.microsoft.com/office/powerpoint/2010/main" val="229859850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457200" y="51816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latin typeface="Calibri" charset="0"/>
              </a:rPr>
              <a:t>- explanation (Hanson, van Fraassen, Heidegger)</a:t>
            </a:r>
          </a:p>
          <a:p>
            <a:pPr eaLnBrk="1" hangingPunct="1"/>
            <a:r>
              <a:rPr lang="en-US" sz="2400">
                <a:latin typeface="Calibri" charset="0"/>
              </a:rPr>
              <a:t>- meaning (Quine);  tense - range of possibilities</a:t>
            </a:r>
          </a:p>
          <a:p>
            <a:pPr eaLnBrk="1" hangingPunct="1"/>
            <a:r>
              <a:rPr lang="en-US" sz="2400">
                <a:latin typeface="Calibri" charset="0"/>
              </a:rPr>
              <a:t>- vocabulary (Derrida); ontologies, logical space</a:t>
            </a:r>
          </a:p>
          <a:p>
            <a:pPr eaLnBrk="1" hangingPunct="1">
              <a:buFontTx/>
              <a:buChar char="-"/>
            </a:pPr>
            <a:r>
              <a:rPr lang="en-US" sz="2400">
                <a:latin typeface="Calibri" charset="0"/>
              </a:rPr>
              <a:t> Frames (Lakoff) and worldviews</a:t>
            </a:r>
            <a:endParaRPr lang="en-US">
              <a:latin typeface="Calibri" charset="0"/>
            </a:endParaRPr>
          </a:p>
        </p:txBody>
      </p:sp>
      <p:sp>
        <p:nvSpPr>
          <p:cNvPr id="29700" name="Text Box 4"/>
          <p:cNvSpPr txBox="1">
            <a:spLocks noChangeArrowheads="1"/>
          </p:cNvSpPr>
          <p:nvPr/>
        </p:nvSpPr>
        <p:spPr bwMode="auto">
          <a:xfrm>
            <a:off x="762000" y="1096963"/>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3600" dirty="0">
                <a:solidFill>
                  <a:schemeClr val="bg2">
                    <a:lumMod val="50000"/>
                  </a:schemeClr>
                </a:solidFill>
              </a:rPr>
              <a:t>placement, environment</a:t>
            </a:r>
          </a:p>
        </p:txBody>
      </p:sp>
      <p:pic>
        <p:nvPicPr>
          <p:cNvPr id="29701" name="Picture 6" descr="culture-of-food-char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374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zones-of-q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52720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8"/>
          <p:cNvSpPr>
            <a:spLocks noChangeArrowheads="1"/>
          </p:cNvSpPr>
          <p:nvPr/>
        </p:nvSpPr>
        <p:spPr bwMode="auto">
          <a:xfrm>
            <a:off x="2209800" y="4852988"/>
            <a:ext cx="5697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alibri" charset="0"/>
                <a:hlinkClick r:id="rId5"/>
              </a:rPr>
              <a:t>http://www.occasionbasedmarketing.com/what-it-is</a:t>
            </a:r>
            <a:r>
              <a:rPr lang="en-US" sz="2000">
                <a:latin typeface="Calibri" charset="0"/>
              </a:rPr>
              <a:t> </a:t>
            </a:r>
          </a:p>
        </p:txBody>
      </p:sp>
      <p:sp>
        <p:nvSpPr>
          <p:cNvPr id="2" name="Title 1"/>
          <p:cNvSpPr>
            <a:spLocks noGrp="1"/>
          </p:cNvSpPr>
          <p:nvPr>
            <p:ph type="title" idx="4294967295"/>
          </p:nvPr>
        </p:nvSpPr>
        <p:spPr/>
        <p:txBody>
          <a:bodyPr/>
          <a:lstStyle/>
          <a:p>
            <a:r>
              <a:rPr lang="en-US" dirty="0" smtClean="0"/>
              <a:t>Context</a:t>
            </a:r>
            <a:endParaRPr lang="en-US" dirty="0"/>
          </a:p>
        </p:txBody>
      </p:sp>
    </p:spTree>
    <p:extLst>
      <p:ext uri="{BB962C8B-B14F-4D97-AF65-F5344CB8AC3E}">
        <p14:creationId xmlns:p14="http://schemas.microsoft.com/office/powerpoint/2010/main" val="414621735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04800" y="4575175"/>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Char char="-"/>
            </a:pPr>
            <a:r>
              <a:rPr lang="en-US" sz="2400">
                <a:latin typeface="Calibri" charset="0"/>
              </a:rPr>
              <a:t> relation and connection: I Ching,  logical relation</a:t>
            </a:r>
          </a:p>
          <a:p>
            <a:pPr eaLnBrk="1" hangingPunct="1">
              <a:buFontTx/>
              <a:buChar char="-"/>
            </a:pPr>
            <a:r>
              <a:rPr lang="en-US" sz="2400">
                <a:latin typeface="Calibri" charset="0"/>
              </a:rPr>
              <a:t> flow:  Hegel - historicity, directionality; McLuhan - 4 things</a:t>
            </a:r>
          </a:p>
          <a:p>
            <a:pPr eaLnBrk="1" hangingPunct="1"/>
            <a:r>
              <a:rPr lang="en-US" sz="2400">
                <a:latin typeface="Calibri" charset="0"/>
              </a:rPr>
              <a:t>- progression / logic -- games, for example: quiz&amp;points, branch-and-tree, database</a:t>
            </a:r>
          </a:p>
          <a:p>
            <a:pPr eaLnBrk="1" hangingPunct="1"/>
            <a:r>
              <a:rPr lang="en-US" sz="2400">
                <a:latin typeface="Calibri" charset="0"/>
              </a:rPr>
              <a:t>- scheduling - timetabling - events; activity theory / LaaN</a:t>
            </a:r>
            <a:endParaRPr lang="en-US">
              <a:latin typeface="Calibri" charset="0"/>
            </a:endParaRPr>
          </a:p>
        </p:txBody>
      </p:sp>
      <p:pic>
        <p:nvPicPr>
          <p:cNvPr id="30724" name="Picture 9" descr="Activity+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04299"/>
            <a:ext cx="6585120" cy="330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lstStyle/>
          <a:p>
            <a:r>
              <a:rPr lang="en-US" dirty="0" smtClean="0"/>
              <a:t>Change</a:t>
            </a:r>
            <a:endParaRPr lang="en-US" dirty="0"/>
          </a:p>
        </p:txBody>
      </p:sp>
    </p:spTree>
    <p:extLst>
      <p:ext uri="{BB962C8B-B14F-4D97-AF65-F5344CB8AC3E}">
        <p14:creationId xmlns:p14="http://schemas.microsoft.com/office/powerpoint/2010/main" val="5982411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ssy-riot-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577" y="3664163"/>
            <a:ext cx="4023223" cy="2680472"/>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used to speak in metaphors. Today, we can live our metaphors. </a:t>
            </a:r>
            <a:endParaRPr lang="en-US" dirty="0"/>
          </a:p>
        </p:txBody>
      </p:sp>
      <p:pic>
        <p:nvPicPr>
          <p:cNvPr id="4" name="Picture 3" descr="pussy-riot-in-pr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29" y="3020511"/>
            <a:ext cx="3832048" cy="2511545"/>
          </a:xfrm>
          <a:prstGeom prst="rect">
            <a:avLst/>
          </a:prstGeom>
        </p:spPr>
      </p:pic>
      <p:sp>
        <p:nvSpPr>
          <p:cNvPr id="7" name="Rectangle 6"/>
          <p:cNvSpPr/>
          <p:nvPr/>
        </p:nvSpPr>
        <p:spPr>
          <a:xfrm>
            <a:off x="831529" y="5941497"/>
            <a:ext cx="3262432" cy="369332"/>
          </a:xfrm>
          <a:prstGeom prst="rect">
            <a:avLst/>
          </a:prstGeom>
        </p:spPr>
        <p:txBody>
          <a:bodyPr wrap="none">
            <a:spAutoFit/>
          </a:bodyPr>
          <a:lstStyle/>
          <a:p>
            <a:r>
              <a:rPr lang="sk-SK" dirty="0" smtClean="0"/>
              <a:t>http://amnestyusa.org/pussyriot</a:t>
            </a:r>
            <a:endParaRPr lang="en-US" dirty="0"/>
          </a:p>
        </p:txBody>
      </p:sp>
    </p:spTree>
    <p:extLst>
      <p:ext uri="{BB962C8B-B14F-4D97-AF65-F5344CB8AC3E}">
        <p14:creationId xmlns:p14="http://schemas.microsoft.com/office/powerpoint/2010/main" val="219426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txBox="1">
            <a:spLocks/>
          </p:cNvSpPr>
          <p:nvPr/>
        </p:nvSpPr>
        <p:spPr bwMode="auto">
          <a:xfrm>
            <a:off x="457200" y="4724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20000"/>
              </a:spcBef>
              <a:buFont typeface="Arial" charset="0"/>
              <a:buChar char="•"/>
            </a:pPr>
            <a:r>
              <a:rPr lang="en-US" sz="2600">
                <a:latin typeface="Calibri" charset="0"/>
                <a:hlinkClick r:id="rId3"/>
              </a:rPr>
              <a:t>http://www.downes.ca</a:t>
            </a:r>
            <a:r>
              <a:rPr lang="en-US" sz="2600">
                <a:latin typeface="Calibri" charset="0"/>
              </a:rPr>
              <a:t> </a:t>
            </a:r>
          </a:p>
          <a:p>
            <a:pPr eaLnBrk="1" hangingPunct="1">
              <a:spcBef>
                <a:spcPct val="20000"/>
              </a:spcBef>
              <a:buFont typeface="Arial" charset="0"/>
              <a:buChar char="•"/>
            </a:pPr>
            <a:r>
              <a:rPr lang="en-US" sz="2600">
                <a:latin typeface="Calibri" charset="0"/>
              </a:rPr>
              <a:t>Free Learning</a:t>
            </a:r>
          </a:p>
        </p:txBody>
      </p:sp>
      <p:sp>
        <p:nvSpPr>
          <p:cNvPr id="6" name="Title 1"/>
          <p:cNvSpPr txBox="1">
            <a:spLocks/>
          </p:cNvSpPr>
          <p:nvPr/>
        </p:nvSpPr>
        <p:spPr>
          <a:xfrm>
            <a:off x="381000" y="5943600"/>
            <a:ext cx="8229600" cy="609600"/>
          </a:xfrm>
          <a:prstGeom prst="rect">
            <a:avLst/>
          </a:prstGeom>
        </p:spPr>
        <p:txBody>
          <a:bodyPr anchor="ctr">
            <a:normAutofit fontScale="90000" lnSpcReduction="20000"/>
          </a:bodyPr>
          <a:lstStyle/>
          <a:p>
            <a:pPr algn="ctr" fontAlgn="auto">
              <a:spcAft>
                <a:spcPts val="0"/>
              </a:spcAft>
              <a:defRPr/>
            </a:pPr>
            <a:r>
              <a:rPr lang="en-US" sz="4400" dirty="0">
                <a:latin typeface="+mj-lt"/>
                <a:ea typeface="+mj-ea"/>
                <a:cs typeface="+mj-cs"/>
              </a:rPr>
              <a:t>Stephen Downes</a:t>
            </a:r>
          </a:p>
        </p:txBody>
      </p:sp>
      <p:pic>
        <p:nvPicPr>
          <p:cNvPr id="3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683101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7"/>
          <p:cNvSpPr>
            <a:spLocks noChangeArrowheads="1"/>
          </p:cNvSpPr>
          <p:nvPr/>
        </p:nvSpPr>
        <p:spPr bwMode="auto">
          <a:xfrm>
            <a:off x="2438400" y="434340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alibri" charset="0"/>
                <a:hlinkClick r:id="rId5"/>
              </a:rPr>
              <a:t>http://www.youtube.com/watch?v=X0iI0pgTUx0</a:t>
            </a:r>
            <a:endParaRPr lang="en-US" sz="1200">
              <a:latin typeface="Calibri" charset="0"/>
            </a:endParaRPr>
          </a:p>
        </p:txBody>
      </p:sp>
    </p:spTree>
    <p:extLst>
      <p:ext uri="{BB962C8B-B14F-4D97-AF65-F5344CB8AC3E}">
        <p14:creationId xmlns:p14="http://schemas.microsoft.com/office/powerpoint/2010/main" val="25842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overwhelming preference for engineering and health (with a nod to environment)</a:t>
            </a:r>
            <a:endParaRPr lang="en-US" dirty="0"/>
          </a:p>
        </p:txBody>
      </p:sp>
      <p:pic>
        <p:nvPicPr>
          <p:cNvPr id="4" name="Picture 3" descr="Screen Shot 2012-08-19 at 2.34.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65" y="2709217"/>
            <a:ext cx="6631406" cy="3416946"/>
          </a:xfrm>
          <a:prstGeom prst="rect">
            <a:avLst/>
          </a:prstGeom>
        </p:spPr>
      </p:pic>
      <p:sp>
        <p:nvSpPr>
          <p:cNvPr id="5" name="TextBox 4"/>
          <p:cNvSpPr txBox="1"/>
          <p:nvPr/>
        </p:nvSpPr>
        <p:spPr>
          <a:xfrm>
            <a:off x="716652" y="6026202"/>
            <a:ext cx="8091084" cy="584776"/>
          </a:xfrm>
          <a:prstGeom prst="rect">
            <a:avLst/>
          </a:prstGeom>
          <a:noFill/>
        </p:spPr>
        <p:txBody>
          <a:bodyPr wrap="square" rtlCol="0">
            <a:spAutoFit/>
          </a:bodyPr>
          <a:lstStyle/>
          <a:p>
            <a:r>
              <a:rPr lang="en-US" sz="1600" dirty="0" smtClean="0"/>
              <a:t>Reported from the Canada Foundation for Innovation, Annual Report 2010-11 p. 7, </a:t>
            </a:r>
            <a:r>
              <a:rPr lang="pl-PL" sz="1600" dirty="0" smtClean="0"/>
              <a:t>http://</a:t>
            </a:r>
            <a:r>
              <a:rPr lang="pl-PL" sz="1600" dirty="0" err="1" smtClean="0"/>
              <a:t>www.innovation.ca</a:t>
            </a:r>
            <a:r>
              <a:rPr lang="pl-PL" sz="1600" dirty="0" smtClean="0"/>
              <a:t>/en/</a:t>
            </a:r>
            <a:r>
              <a:rPr lang="pl-PL" sz="1600" dirty="0" err="1" smtClean="0"/>
              <a:t>AboutUs</a:t>
            </a:r>
            <a:r>
              <a:rPr lang="pl-PL" sz="1600" dirty="0" smtClean="0"/>
              <a:t>/</a:t>
            </a:r>
            <a:r>
              <a:rPr lang="pl-PL" sz="1600" dirty="0" err="1" smtClean="0"/>
              <a:t>PublicationsandReports</a:t>
            </a:r>
            <a:r>
              <a:rPr lang="pl-PL" sz="1600" dirty="0" smtClean="0"/>
              <a:t>/</a:t>
            </a:r>
            <a:r>
              <a:rPr lang="pl-PL" sz="1600" dirty="0" err="1" smtClean="0"/>
              <a:t>Annualreport</a:t>
            </a:r>
            <a:r>
              <a:rPr lang="en-US" sz="1600" dirty="0" smtClean="0"/>
              <a:t> </a:t>
            </a:r>
            <a:endParaRPr lang="en-US" sz="1600" dirty="0"/>
          </a:p>
        </p:txBody>
      </p:sp>
    </p:spTree>
    <p:extLst>
      <p:ext uri="{BB962C8B-B14F-4D97-AF65-F5344CB8AC3E}">
        <p14:creationId xmlns:p14="http://schemas.microsoft.com/office/powerpoint/2010/main" val="218485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innovations: http://</a:t>
            </a:r>
            <a:r>
              <a:rPr lang="en-US" dirty="0" err="1" smtClean="0"/>
              <a:t>www.nytimes.com</a:t>
            </a:r>
            <a:r>
              <a:rPr lang="en-US" dirty="0" smtClean="0"/>
              <a:t>/interactive/2012/06/03/magazine/innovations-</a:t>
            </a:r>
            <a:r>
              <a:rPr lang="en-US" dirty="0" err="1" smtClean="0"/>
              <a:t>issue.html</a:t>
            </a:r>
            <a:endParaRPr lang="en-US" dirty="0"/>
          </a:p>
        </p:txBody>
      </p:sp>
    </p:spTree>
    <p:extLst>
      <p:ext uri="{BB962C8B-B14F-4D97-AF65-F5344CB8AC3E}">
        <p14:creationId xmlns:p14="http://schemas.microsoft.com/office/powerpoint/2010/main" val="87045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five ways of Aquinas*</a:t>
            </a:r>
            <a:endParaRPr lang="en-US" dirty="0"/>
          </a:p>
        </p:txBody>
      </p:sp>
      <p:sp>
        <p:nvSpPr>
          <p:cNvPr id="4" name="TextBox 3"/>
          <p:cNvSpPr txBox="1"/>
          <p:nvPr/>
        </p:nvSpPr>
        <p:spPr>
          <a:xfrm>
            <a:off x="655459" y="6126163"/>
            <a:ext cx="6718459" cy="646331"/>
          </a:xfrm>
          <a:prstGeom prst="rect">
            <a:avLst/>
          </a:prstGeom>
          <a:noFill/>
        </p:spPr>
        <p:txBody>
          <a:bodyPr wrap="square" rtlCol="0">
            <a:spAutoFit/>
          </a:bodyPr>
          <a:lstStyle/>
          <a:p>
            <a:r>
              <a:rPr lang="en-US" dirty="0" smtClean="0"/>
              <a:t>(*) Lovingly listed for us at </a:t>
            </a:r>
            <a:r>
              <a:rPr lang="es-ES_tradnl" dirty="0" smtClean="0"/>
              <a:t>http://</a:t>
            </a:r>
            <a:r>
              <a:rPr lang="es-ES_tradnl" dirty="0" err="1" smtClean="0"/>
              <a:t>philosophy.lander.edu</a:t>
            </a:r>
            <a:r>
              <a:rPr lang="es-ES_tradnl" dirty="0" smtClean="0"/>
              <a:t>/</a:t>
            </a:r>
            <a:r>
              <a:rPr lang="es-ES_tradnl" dirty="0" err="1" smtClean="0"/>
              <a:t>intro</a:t>
            </a:r>
            <a:r>
              <a:rPr lang="es-ES_tradnl" dirty="0" smtClean="0"/>
              <a:t>/</a:t>
            </a:r>
            <a:r>
              <a:rPr lang="es-ES_tradnl" dirty="0" err="1" smtClean="0"/>
              <a:t>aquinas.shtml</a:t>
            </a:r>
            <a:endParaRPr lang="en-US" dirty="0"/>
          </a:p>
        </p:txBody>
      </p:sp>
      <p:pic>
        <p:nvPicPr>
          <p:cNvPr id="5" name="Picture 4"/>
          <p:cNvPicPr>
            <a:picLocks noChangeAspect="1"/>
          </p:cNvPicPr>
          <p:nvPr/>
        </p:nvPicPr>
        <p:blipFill>
          <a:blip r:embed="rId2"/>
          <a:stretch>
            <a:fillRect/>
          </a:stretch>
        </p:blipFill>
        <p:spPr>
          <a:xfrm>
            <a:off x="457200" y="2244373"/>
            <a:ext cx="1888125" cy="2551520"/>
          </a:xfrm>
          <a:prstGeom prst="rect">
            <a:avLst/>
          </a:prstGeom>
        </p:spPr>
      </p:pic>
      <p:sp>
        <p:nvSpPr>
          <p:cNvPr id="6" name="Rectangle 5"/>
          <p:cNvSpPr/>
          <p:nvPr/>
        </p:nvSpPr>
        <p:spPr>
          <a:xfrm>
            <a:off x="2345325" y="2256453"/>
            <a:ext cx="6462412" cy="3416320"/>
          </a:xfrm>
          <a:prstGeom prst="rect">
            <a:avLst/>
          </a:prstGeom>
        </p:spPr>
        <p:txBody>
          <a:bodyPr wrap="square">
            <a:spAutoFit/>
          </a:bodyPr>
          <a:lstStyle/>
          <a:p>
            <a:pPr marL="285750" indent="-285750">
              <a:buFont typeface="Arial"/>
              <a:buChar char="•"/>
            </a:pPr>
            <a:r>
              <a:rPr lang="en-US" sz="2400" dirty="0" smtClean="0"/>
              <a:t>Argument from Motion -  everything that moves is moved by another</a:t>
            </a:r>
          </a:p>
          <a:p>
            <a:pPr marL="285750" indent="-285750">
              <a:buFont typeface="Arial"/>
              <a:buChar char="•"/>
            </a:pPr>
            <a:r>
              <a:rPr lang="en-US" sz="2400" dirty="0" smtClean="0"/>
              <a:t>Argument from Efficient Cause – there must be a First Cause</a:t>
            </a:r>
          </a:p>
          <a:p>
            <a:pPr marL="285750" indent="-285750">
              <a:buFont typeface="Arial"/>
              <a:buChar char="•"/>
            </a:pPr>
            <a:r>
              <a:rPr lang="en-US" sz="2400" dirty="0" smtClean="0"/>
              <a:t>Argument to Necessary Being - existing things depend upon other things for their existence</a:t>
            </a:r>
          </a:p>
          <a:p>
            <a:pPr marL="285750" indent="-285750">
              <a:buFont typeface="Arial"/>
              <a:buChar char="•"/>
            </a:pPr>
            <a:r>
              <a:rPr lang="en-US" sz="2400" dirty="0" smtClean="0"/>
              <a:t>Argument from Gradation - there must exist something that is an Absolutely Good Being</a:t>
            </a:r>
          </a:p>
          <a:p>
            <a:pPr marL="285750" indent="-285750">
              <a:buFont typeface="Arial"/>
              <a:buChar char="•"/>
            </a:pPr>
            <a:r>
              <a:rPr lang="en-US" sz="2400" dirty="0" smtClean="0"/>
              <a:t>Argument from Design - a Great Designer exists.</a:t>
            </a:r>
            <a:endParaRPr lang="en-US" sz="2400" dirty="0"/>
          </a:p>
        </p:txBody>
      </p:sp>
    </p:spTree>
    <p:extLst>
      <p:ext uri="{BB962C8B-B14F-4D97-AF65-F5344CB8AC3E}">
        <p14:creationId xmlns:p14="http://schemas.microsoft.com/office/powerpoint/2010/main" val="1974687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1581</TotalTime>
  <Words>3961</Words>
  <Application>Microsoft Macintosh PowerPoint</Application>
  <PresentationFormat>On-screen Show (4:3)</PresentationFormat>
  <Paragraphs>315</Paragraphs>
  <Slides>65</Slides>
  <Notes>16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The World Beyond the Word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Frame to talk about Innovation</vt:lpstr>
      <vt:lpstr>PowerPoint Presentation</vt:lpstr>
      <vt:lpstr>PowerPoint Presentation</vt:lpstr>
      <vt:lpstr>PowerPoint Presentation</vt:lpstr>
      <vt:lpstr>PowerPoint Presentation</vt:lpstr>
      <vt:lpstr>What makes a society innovative?</vt:lpstr>
      <vt:lpstr>Traditional Literacy</vt:lpstr>
      <vt:lpstr>PowerPoint Presentation</vt:lpstr>
      <vt:lpstr>Functional Literacy</vt:lpstr>
      <vt:lpstr>PowerPoint Presentation</vt:lpstr>
      <vt:lpstr>Multiple Literacies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Literacies</vt:lpstr>
      <vt:lpstr>Critical Literacies</vt:lpstr>
      <vt:lpstr>21st Century Literacies</vt:lpstr>
      <vt:lpstr>Syntax</vt:lpstr>
      <vt:lpstr>PowerPoint Presentation</vt:lpstr>
      <vt:lpstr>PowerPoint Presentation</vt:lpstr>
      <vt:lpstr>Example: Performance - Syntax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Semantics</vt:lpstr>
      <vt:lpstr>PowerPoint Presentation</vt:lpstr>
      <vt:lpstr>PowerPoint Presentation</vt:lpstr>
      <vt:lpstr>PowerPoint Presentation</vt:lpstr>
      <vt:lpstr>Pragmatics</vt:lpstr>
      <vt:lpstr>Cognition</vt:lpstr>
      <vt:lpstr>PowerPoint Presentation</vt:lpstr>
      <vt:lpstr>Context</vt:lpstr>
      <vt:lpstr>Change</vt:lpstr>
      <vt:lpstr>PowerPoint Presentation</vt:lpstr>
      <vt:lpstr>PowerPoint Presentation</vt:lpstr>
    </vt:vector>
  </TitlesOfParts>
  <Company>National Research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38</cp:revision>
  <dcterms:created xsi:type="dcterms:W3CDTF">2012-08-18T20:48:00Z</dcterms:created>
  <dcterms:modified xsi:type="dcterms:W3CDTF">2012-08-19T23:09:19Z</dcterms:modified>
</cp:coreProperties>
</file>