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5" r:id="rId3"/>
    <p:sldId id="284" r:id="rId4"/>
    <p:sldId id="280" r:id="rId5"/>
    <p:sldId id="293" r:id="rId6"/>
    <p:sldId id="266" r:id="rId7"/>
    <p:sldId id="257" r:id="rId8"/>
    <p:sldId id="282" r:id="rId9"/>
    <p:sldId id="283" r:id="rId10"/>
    <p:sldId id="272" r:id="rId11"/>
    <p:sldId id="273" r:id="rId12"/>
    <p:sldId id="269" r:id="rId13"/>
    <p:sldId id="291" r:id="rId14"/>
    <p:sldId id="260" r:id="rId15"/>
    <p:sldId id="292" r:id="rId16"/>
    <p:sldId id="286" r:id="rId17"/>
    <p:sldId id="258" r:id="rId18"/>
    <p:sldId id="287" r:id="rId19"/>
    <p:sldId id="259" r:id="rId20"/>
    <p:sldId id="289" r:id="rId21"/>
    <p:sldId id="276" r:id="rId22"/>
    <p:sldId id="279" r:id="rId23"/>
    <p:sldId id="281" r:id="rId24"/>
    <p:sldId id="261" r:id="rId25"/>
    <p:sldId id="274" r:id="rId26"/>
    <p:sldId id="275" r:id="rId27"/>
    <p:sldId id="263" r:id="rId28"/>
    <p:sldId id="294" r:id="rId29"/>
    <p:sldId id="264" r:id="rId30"/>
    <p:sldId id="271" r:id="rId31"/>
    <p:sldId id="278" r:id="rId32"/>
    <p:sldId id="270" r:id="rId33"/>
    <p:sldId id="277" r:id="rId34"/>
    <p:sldId id="262" r:id="rId35"/>
    <p:sldId id="28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28" autoAdjust="0"/>
    <p:restoredTop sz="83864" autoAdjust="0"/>
  </p:normalViewPr>
  <p:slideViewPr>
    <p:cSldViewPr snapToGrid="0" snapToObjects="1">
      <p:cViewPr varScale="1">
        <p:scale>
          <a:sx n="65" d="100"/>
          <a:sy n="65" d="100"/>
        </p:scale>
        <p:origin x="-48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D7D15F-F9F5-7B43-B334-6C5ACC74DAE9}" type="datetimeFigureOut">
              <a:rPr lang="en-US" smtClean="0"/>
              <a:t>12-06-20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BACCB-9E0E-4E44-9C19-6E58DC769B3E}" type="slidenum">
              <a:rPr lang="en-US" smtClean="0"/>
              <a:t>‹#›</a:t>
            </a:fld>
            <a:endParaRPr lang="en-US"/>
          </a:p>
        </p:txBody>
      </p:sp>
    </p:spTree>
    <p:extLst>
      <p:ext uri="{BB962C8B-B14F-4D97-AF65-F5344CB8AC3E}">
        <p14:creationId xmlns:p14="http://schemas.microsoft.com/office/powerpoint/2010/main" val="1345115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sas.elluminate.com/p.jnlp?psid=2012-06-13.0728.M.26774E6B15F1FB68AB66886663282B.vcr&amp;sid=727"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witter.com/BillSeitz/status/212892951351791616" TargetMode="External"/><Relationship Id="rId4" Type="http://schemas.openxmlformats.org/officeDocument/2006/relationships/hyperlink" Target="http://blog.redclayinteractive.com/what-are-open-graph-tags/" TargetMode="External"/><Relationship Id="rId5" Type="http://schemas.openxmlformats.org/officeDocument/2006/relationships/hyperlink" Target="http://www.downes.ca/archive/post/56293" TargetMode="External"/><Relationship Id="rId6" Type="http://schemas.openxmlformats.org/officeDocument/2006/relationships/hyperlink" Target="http://developers.facebook.com/docs/opengraph/%23types"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ucu.org.uk/index.cfm?articleid=6119%23HE4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neverseconds.blogspot.co.uk/" TargetMode="External"/><Relationship Id="rId4" Type="http://schemas.openxmlformats.org/officeDocument/2006/relationships/hyperlink" Target="http://www.argyll-bute.gov.uk/" TargetMode="External"/><Relationship Id="rId5" Type="http://schemas.openxmlformats.org/officeDocument/2006/relationships/hyperlink" Target="http://twitter.com/argyllandbute"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contactnorth.ca/sites/default/files/pdf/trends-and-directions/onlinelearningincanadareport_june_2012_-_final_0.pdf"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jarche.com/2010/12/teamwork/" TargetMode="External"/><Relationship Id="rId4" Type="http://schemas.openxmlformats.org/officeDocument/2006/relationships/hyperlink" Target="http://www.jarche.com/2011/06/the-21st-century-workplace-moving-to-the-edge/" TargetMode="External"/><Relationship Id="rId5" Type="http://schemas.openxmlformats.org/officeDocument/2006/relationships/hyperlink" Target="http://www.jarche.com/2012/02/you-simply-cant-train-people-to-be-social/"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dn.flamehaus.com/Valve_Handbook_LowRes.pdf" TargetMode="External"/><Relationship Id="rId4" Type="http://schemas.openxmlformats.org/officeDocument/2006/relationships/hyperlink" Target="http://kotaku.com/5903955/read-valves-employee-company-handbook-its-amazing" TargetMode="External"/><Relationship Id="rId5" Type="http://schemas.openxmlformats.org/officeDocument/2006/relationships/hyperlink" Target="http://www.flamehaus.com/bbs/viewtopic.php?f=13&amp;t=163319&amp;p=3637282%23p3637282" TargetMode="External"/><Relationship Id="rId6" Type="http://schemas.openxmlformats.org/officeDocument/2006/relationships/hyperlink" Target="http://coopcatalyst.wordpress.com/2012/06/13/steam-handbook-discussion/"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mohamedaminechatti.blogspot.ca/"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lvr.it" TargetMode="External"/><Relationship Id="rId4" Type="http://schemas.openxmlformats.org/officeDocument/2006/relationships/hyperlink" Target="http://ifttt.com" TargetMode="External"/><Relationship Id="rId5" Type="http://schemas.openxmlformats.org/officeDocument/2006/relationships/hyperlink" Target="http://www.slideshare.net/leingang"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rizzoma.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 music – same thing – selling directly to iTunes, </a:t>
            </a:r>
            <a:r>
              <a:rPr lang="en-US" dirty="0" err="1" smtClean="0"/>
              <a:t>Spotify</a:t>
            </a:r>
            <a:r>
              <a:rPr lang="en-US" dirty="0" smtClean="0"/>
              <a:t>, Pandora.</a:t>
            </a:r>
          </a:p>
          <a:p>
            <a:r>
              <a:rPr lang="en-US" dirty="0" smtClean="0"/>
              <a:t>Education – open, social, analysis, mobile</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a:t>
            </a:fld>
            <a:endParaRPr lang="en-US"/>
          </a:p>
        </p:txBody>
      </p:sp>
    </p:spTree>
    <p:extLst>
      <p:ext uri="{BB962C8B-B14F-4D97-AF65-F5344CB8AC3E}">
        <p14:creationId xmlns:p14="http://schemas.microsoft.com/office/powerpoint/2010/main" val="90995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Sangara</a:t>
            </a:r>
            <a:r>
              <a:rPr lang="en-US" dirty="0" smtClean="0"/>
              <a:t> UO </a:t>
            </a:r>
            <a:r>
              <a:rPr lang="en-US" dirty="0" err="1" smtClean="0"/>
              <a:t>Catalunya</a:t>
            </a:r>
            <a:r>
              <a:rPr lang="en-US" dirty="0" smtClean="0"/>
              <a:t>  – creating and managing ecologies</a:t>
            </a:r>
            <a:r>
              <a:rPr lang="en-US" baseline="0" dirty="0" smtClean="0"/>
              <a:t> in learning </a:t>
            </a:r>
          </a:p>
          <a:p>
            <a:r>
              <a:rPr lang="en-US" baseline="0" dirty="0" smtClean="0"/>
              <a:t>Tic? </a:t>
            </a:r>
            <a:r>
              <a:rPr lang="en-US" baseline="0" dirty="0" err="1" smtClean="0"/>
              <a:t>Tac</a:t>
            </a:r>
            <a:r>
              <a:rPr lang="en-US" baseline="0" dirty="0" smtClean="0"/>
              <a:t>?</a:t>
            </a:r>
          </a:p>
          <a:p>
            <a:r>
              <a:rPr lang="en-US" baseline="0" dirty="0" smtClean="0"/>
              <a:t>- shift from </a:t>
            </a:r>
            <a:r>
              <a:rPr lang="en-US" baseline="0" dirty="0" err="1" smtClean="0"/>
              <a:t>conent</a:t>
            </a:r>
            <a:r>
              <a:rPr lang="en-US" baseline="0" dirty="0" smtClean="0"/>
              <a:t> to activities</a:t>
            </a:r>
            <a:endParaRPr lang="en-US" dirty="0" smtClean="0"/>
          </a:p>
          <a:p>
            <a:endParaRPr lang="en-US" dirty="0" smtClean="0"/>
          </a:p>
          <a:p>
            <a:r>
              <a:rPr lang="en-US" dirty="0" smtClean="0"/>
              <a:t>resource are now equal</a:t>
            </a:r>
            <a:r>
              <a:rPr lang="en-US" baseline="0" dirty="0" smtClean="0"/>
              <a:t> to </a:t>
            </a:r>
            <a:r>
              <a:rPr lang="en-US" dirty="0" smtClean="0"/>
              <a:t>and the learning space is everywhere</a:t>
            </a:r>
          </a:p>
          <a:p>
            <a:endParaRPr lang="en-US" dirty="0" smtClean="0"/>
          </a:p>
          <a:p>
            <a:r>
              <a:rPr lang="en-US" dirty="0" smtClean="0"/>
              <a:t>results in learning *ecologies* rather than courses, objects, contents,</a:t>
            </a:r>
            <a:r>
              <a:rPr lang="en-US" baseline="0" dirty="0" smtClean="0"/>
              <a:t> </a:t>
            </a:r>
            <a:r>
              <a:rPr lang="en-US" baseline="0" dirty="0" err="1" smtClean="0"/>
              <a:t>etc</a:t>
            </a:r>
            <a:endParaRPr lang="en-US" baseline="0" dirty="0" smtClean="0"/>
          </a:p>
          <a:p>
            <a:endParaRPr lang="en-US" baseline="0" dirty="0" smtClean="0"/>
          </a:p>
          <a:p>
            <a:r>
              <a:rPr lang="en-US" baseline="0" dirty="0" smtClean="0"/>
              <a:t>A set of contexts made up of configurations of activities, materials, resources and relations generated in physical or virtual spaces, which provide opportunities for learning.   Barron 2004</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16</a:t>
            </a:fld>
            <a:endParaRPr lang="en-US"/>
          </a:p>
        </p:txBody>
      </p:sp>
    </p:spTree>
    <p:extLst>
      <p:ext uri="{BB962C8B-B14F-4D97-AF65-F5344CB8AC3E}">
        <p14:creationId xmlns:p14="http://schemas.microsoft.com/office/powerpoint/2010/main" val="337273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Rafael</a:t>
            </a:r>
            <a:r>
              <a:rPr lang="en-US" baseline="0" dirty="0" smtClean="0"/>
              <a:t> Rangel </a:t>
            </a:r>
            <a:r>
              <a:rPr lang="en-US" baseline="0" dirty="0" err="1" smtClean="0"/>
              <a:t>Sostmann</a:t>
            </a:r>
            <a:r>
              <a:rPr lang="en-US" baseline="0" dirty="0" smtClean="0"/>
              <a:t>  - Monterrey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Why </a:t>
            </a:r>
            <a:r>
              <a:rPr lang="en-US" dirty="0" err="1" smtClean="0"/>
              <a:t>ebooks</a:t>
            </a:r>
            <a:r>
              <a:rPr lang="en-US" dirty="0" smtClean="0"/>
              <a:t>? Talent of more professors, accessible to more people, green, more innovative learning materials</a:t>
            </a:r>
          </a:p>
          <a:p>
            <a:r>
              <a:rPr lang="en-US" dirty="0" smtClean="0"/>
              <a:t>elements of an </a:t>
            </a:r>
            <a:r>
              <a:rPr lang="en-US" dirty="0" err="1" smtClean="0"/>
              <a:t>ebook</a:t>
            </a:r>
            <a:r>
              <a:rPr lang="en-US" dirty="0" smtClean="0"/>
              <a:t>: extra languages, activities, glossary, explanations</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18</a:t>
            </a:fld>
            <a:endParaRPr lang="en-US"/>
          </a:p>
        </p:txBody>
      </p:sp>
    </p:spTree>
    <p:extLst>
      <p:ext uri="{BB962C8B-B14F-4D97-AF65-F5344CB8AC3E}">
        <p14:creationId xmlns:p14="http://schemas.microsoft.com/office/powerpoint/2010/main" val="399728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19</a:t>
            </a:fld>
            <a:endParaRPr lang="en-US"/>
          </a:p>
        </p:txBody>
      </p:sp>
    </p:spTree>
    <p:extLst>
      <p:ext uri="{BB962C8B-B14F-4D97-AF65-F5344CB8AC3E}">
        <p14:creationId xmlns:p14="http://schemas.microsoft.com/office/powerpoint/2010/main" val="303772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iceberg graphic of the use and reuse of open educational resources. "We can take the iceberg metaphor and </a:t>
            </a:r>
            <a:r>
              <a:rPr lang="en-US" dirty="0" err="1" smtClean="0"/>
              <a:t>categorise</a:t>
            </a:r>
            <a:r>
              <a:rPr lang="en-US" dirty="0" smtClean="0"/>
              <a:t> them as</a:t>
            </a:r>
          </a:p>
          <a:p>
            <a:r>
              <a:rPr lang="en-US" dirty="0" smtClean="0"/>
              <a:t>those above the water-line, visible, above board, properly licensed – the kind of resources produced by an institution to market itself</a:t>
            </a:r>
          </a:p>
          <a:p>
            <a:r>
              <a:rPr lang="en-US" dirty="0" smtClean="0"/>
              <a:t>or those below the water line – where licensing is not so important.</a:t>
            </a:r>
          </a:p>
          <a:p>
            <a:r>
              <a:rPr lang="en-US" dirty="0" smtClean="0"/>
              <a:t>These below the water line resources are easy access, free and easy to remix and repurpose, without much attribution.  This happens a lot below the water line." That's where I live. Below the water line. The slides are from David ('visitors and residents') White - here's the </a:t>
            </a:r>
            <a:r>
              <a:rPr lang="en-US" dirty="0" smtClean="0">
                <a:hlinkClick r:id="rId3"/>
              </a:rPr>
              <a:t>recording</a:t>
            </a:r>
            <a:r>
              <a:rPr lang="en-US" dirty="0" smtClean="0"/>
              <a:t> on Elluminate.</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21</a:t>
            </a:fld>
            <a:endParaRPr lang="en-US"/>
          </a:p>
        </p:txBody>
      </p:sp>
    </p:spTree>
    <p:extLst>
      <p:ext uri="{BB962C8B-B14F-4D97-AF65-F5344CB8AC3E}">
        <p14:creationId xmlns:p14="http://schemas.microsoft.com/office/powerpoint/2010/main" val="289089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graph allows apps to model user activities based on actions and objects. A running app may define the ability to “run” (action) a “route” (object). A reading app may define the ability to “read” (action) a “book” (object). A recipe app may define the ability to “cook” (action) to a “recipe” (object). </a:t>
            </a:r>
          </a:p>
          <a:p>
            <a:endParaRPr lang="en-US" dirty="0" smtClean="0"/>
          </a:p>
          <a:p>
            <a:r>
              <a:rPr lang="en-US" dirty="0" smtClean="0"/>
              <a:t>Twitter might be using the open graph protocol, as Bill Seitz </a:t>
            </a:r>
            <a:r>
              <a:rPr lang="en-US" dirty="0" smtClean="0">
                <a:hlinkClick r:id="rId3"/>
              </a:rPr>
              <a:t>suggested</a:t>
            </a:r>
            <a:r>
              <a:rPr lang="en-US" dirty="0" smtClean="0"/>
              <a:t>. I don't know about that yet. But </a:t>
            </a:r>
            <a:r>
              <a:rPr lang="en-US" dirty="0" smtClean="0">
                <a:hlinkClick r:id="rId4"/>
              </a:rPr>
              <a:t>open graph tags</a:t>
            </a:r>
            <a:r>
              <a:rPr lang="en-US" dirty="0" smtClean="0"/>
              <a:t> are well worth exploring, just in case they become widely used. I've covered this </a:t>
            </a:r>
            <a:r>
              <a:rPr lang="en-US" dirty="0" smtClean="0">
                <a:hlinkClick r:id="rId5"/>
              </a:rPr>
              <a:t>before</a:t>
            </a:r>
            <a:r>
              <a:rPr lang="en-US" dirty="0" smtClean="0"/>
              <a:t>. Facebook </a:t>
            </a:r>
            <a:r>
              <a:rPr lang="en-US" dirty="0" smtClean="0">
                <a:hlinkClick r:id="rId6"/>
              </a:rPr>
              <a:t>introduced</a:t>
            </a:r>
            <a:r>
              <a:rPr lang="en-US" dirty="0" smtClean="0"/>
              <a:t> the open graph last fall. This page describes the protocol in detail, describing a large number of OGP tags.</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22</a:t>
            </a:fld>
            <a:endParaRPr lang="en-US"/>
          </a:p>
        </p:txBody>
      </p:sp>
    </p:spTree>
    <p:extLst>
      <p:ext uri="{BB962C8B-B14F-4D97-AF65-F5344CB8AC3E}">
        <p14:creationId xmlns:p14="http://schemas.microsoft.com/office/powerpoint/2010/main" val="300454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University and College Union (UCU) in Britain has, as Adam Warren says, "passed </a:t>
            </a:r>
            <a:r>
              <a:rPr lang="en-US" dirty="0" smtClean="0">
                <a:hlinkClick r:id="rId3"/>
              </a:rPr>
              <a:t>a motion (HE43)</a:t>
            </a:r>
            <a:r>
              <a:rPr lang="en-US" dirty="0" smtClean="0"/>
              <a:t> at their recent HE sector conference that expresses some of the anxieties that surround lecture capture." The first item - to support professors who refuse to record lectures - has been "remitted" (in Canada, we would say that it has been tabled). The remaining three items, expressing doubts about the ubiquity and scale of lecture capture projects, were passed. I've always felt, first, that whether or not to record one's work should remain a personal choice, but second, that everyone should do so. In other words, I don't think edicts are appropriate, but support and encouragement should certainly be there.</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23</a:t>
            </a:fld>
            <a:endParaRPr lang="en-US"/>
          </a:p>
        </p:txBody>
      </p:sp>
    </p:spTree>
    <p:extLst>
      <p:ext uri="{BB962C8B-B14F-4D97-AF65-F5344CB8AC3E}">
        <p14:creationId xmlns:p14="http://schemas.microsoft.com/office/powerpoint/2010/main" val="301690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24</a:t>
            </a:fld>
            <a:endParaRPr lang="en-US"/>
          </a:p>
        </p:txBody>
      </p:sp>
    </p:spTree>
    <p:extLst>
      <p:ext uri="{BB962C8B-B14F-4D97-AF65-F5344CB8AC3E}">
        <p14:creationId xmlns:p14="http://schemas.microsoft.com/office/powerpoint/2010/main" val="296167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few moments to look at the </a:t>
            </a:r>
            <a:r>
              <a:rPr lang="en-US" dirty="0" smtClean="0">
                <a:hlinkClick r:id="rId3"/>
              </a:rPr>
              <a:t>Never Seconds</a:t>
            </a:r>
            <a:r>
              <a:rPr lang="en-US" dirty="0" smtClean="0"/>
              <a:t> blog before it disappears. It was created by a nine-year old student to document the appalling food served at his school cafeteria. Martha Payne of western Scotland received wide publicity for he effort and after the blog went viral the food at her school began to improve. My </a:t>
            </a:r>
            <a:r>
              <a:rPr lang="en-US" dirty="0" err="1" smtClean="0"/>
              <a:t>favourite</a:t>
            </a:r>
            <a:r>
              <a:rPr lang="en-US" dirty="0" smtClean="0"/>
              <a:t> bit of the blog are the meal ratings and in particular the 'pieces of hair' count. Why mention it now? Her school has decided that it will no longer allow its food to be photographed, so Payne is being forced to shut the blog down. The school is sending exactly the wrong message, of course. "If you’d like to tell the Argyll and </a:t>
            </a:r>
            <a:r>
              <a:rPr lang="en-US" dirty="0" err="1" smtClean="0"/>
              <a:t>Bute</a:t>
            </a:r>
            <a:r>
              <a:rPr lang="en-US" dirty="0" smtClean="0"/>
              <a:t> Council, who made the decision, exactly how idiotic they’ve been, their </a:t>
            </a:r>
            <a:r>
              <a:rPr lang="en-US" dirty="0" smtClean="0">
                <a:hlinkClick r:id="rId4"/>
              </a:rPr>
              <a:t>webpage is here</a:t>
            </a:r>
            <a:r>
              <a:rPr lang="en-US" dirty="0" smtClean="0"/>
              <a:t>. (And they are </a:t>
            </a:r>
            <a:r>
              <a:rPr lang="en-US" dirty="0" smtClean="0">
                <a:hlinkClick r:id="rId5"/>
              </a:rPr>
              <a:t>@argyllandbute</a:t>
            </a:r>
            <a:r>
              <a:rPr lang="en-US" dirty="0" smtClean="0"/>
              <a:t> on Twitter.)"</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25</a:t>
            </a:fld>
            <a:endParaRPr lang="en-US"/>
          </a:p>
        </p:txBody>
      </p:sp>
    </p:spTree>
    <p:extLst>
      <p:ext uri="{BB962C8B-B14F-4D97-AF65-F5344CB8AC3E}">
        <p14:creationId xmlns:p14="http://schemas.microsoft.com/office/powerpoint/2010/main" val="48291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simply that the small domino will topple the big one, it’s that you don’t know </a:t>
            </a:r>
            <a:r>
              <a:rPr lang="en-US" i="1" dirty="0" smtClean="0"/>
              <a:t>which</a:t>
            </a:r>
            <a:r>
              <a:rPr lang="en-US" dirty="0" smtClean="0"/>
              <a:t> one is going to do it</a:t>
            </a:r>
          </a:p>
          <a:p>
            <a:r>
              <a:rPr lang="en-US" dirty="0" smtClean="0"/>
              <a:t>The only way to stop the chaos is to block </a:t>
            </a:r>
            <a:r>
              <a:rPr lang="en-US" i="1" dirty="0" smtClean="0"/>
              <a:t>all</a:t>
            </a:r>
            <a:r>
              <a:rPr lang="en-US" dirty="0" smtClean="0"/>
              <a:t> the small ones – but then people figure out you</a:t>
            </a:r>
            <a:r>
              <a:rPr lang="fr-FR" dirty="0" smtClean="0"/>
              <a:t>’</a:t>
            </a:r>
            <a:r>
              <a:rPr lang="en-US" dirty="0" smtClean="0"/>
              <a:t>re up to something</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26</a:t>
            </a:fld>
            <a:endParaRPr lang="en-US"/>
          </a:p>
        </p:txBody>
      </p:sp>
    </p:spTree>
    <p:extLst>
      <p:ext uri="{BB962C8B-B14F-4D97-AF65-F5344CB8AC3E}">
        <p14:creationId xmlns:p14="http://schemas.microsoft.com/office/powerpoint/2010/main" val="239141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need to understand that everything is connected – need to get the *model* right – environment, economy, </a:t>
            </a:r>
            <a:r>
              <a:rPr lang="en-US" dirty="0" err="1" smtClean="0"/>
              <a:t>etc</a:t>
            </a:r>
            <a:r>
              <a:rPr lang="en-US" dirty="0" smtClean="0"/>
              <a:t> </a:t>
            </a:r>
          </a:p>
          <a:p>
            <a:r>
              <a:rPr lang="en-US" dirty="0" smtClean="0"/>
              <a:t>We need education as attainment – should be a common good, but is it?</a:t>
            </a:r>
          </a:p>
          <a:p>
            <a:r>
              <a:rPr lang="en-US" dirty="0" smtClean="0"/>
              <a:t>Barriers – credentialed population has idled,</a:t>
            </a:r>
            <a:r>
              <a:rPr lang="en-US" baseline="0" dirty="0" smtClean="0"/>
              <a:t> need financial aid, “if we just leave it to our institutions of higher education…” – making sure the local results add up to the global goal</a:t>
            </a:r>
          </a:p>
          <a:p>
            <a:endParaRPr lang="en-US" baseline="0" dirty="0" smtClean="0"/>
          </a:p>
          <a:p>
            <a:r>
              <a:rPr lang="en-US" baseline="0" dirty="0" smtClean="0"/>
              <a:t>3-way conundrum:</a:t>
            </a:r>
          </a:p>
          <a:p>
            <a:pPr marL="171450" indent="-171450">
              <a:buFontTx/>
              <a:buChar char="-"/>
            </a:pPr>
            <a:r>
              <a:rPr lang="en-US" baseline="0" dirty="0" smtClean="0"/>
              <a:t>education finds </a:t>
            </a:r>
            <a:r>
              <a:rPr lang="en-US" baseline="0" dirty="0" err="1" smtClean="0"/>
              <a:t>gov</a:t>
            </a:r>
            <a:r>
              <a:rPr lang="en-US" baseline="0" dirty="0" smtClean="0"/>
              <a:t> funding unreliable</a:t>
            </a:r>
          </a:p>
          <a:p>
            <a:pPr marL="171450" indent="-171450">
              <a:buFontTx/>
              <a:buChar char="-"/>
            </a:pPr>
            <a:r>
              <a:rPr lang="en-US" baseline="0" dirty="0" err="1" smtClean="0"/>
              <a:t>gov</a:t>
            </a:r>
            <a:r>
              <a:rPr lang="en-US" baseline="0" dirty="0" smtClean="0"/>
              <a:t> finds education unaccountable</a:t>
            </a:r>
          </a:p>
          <a:p>
            <a:pPr marL="171450" indent="-171450">
              <a:buFontTx/>
              <a:buChar char="-"/>
            </a:pPr>
            <a:r>
              <a:rPr lang="en-US" baseline="0" dirty="0" smtClean="0"/>
              <a:t>- needy students find </a:t>
            </a:r>
            <a:r>
              <a:rPr lang="en-US" baseline="0" dirty="0" err="1" smtClean="0"/>
              <a:t>edu</a:t>
            </a:r>
            <a:r>
              <a:rPr lang="en-US" baseline="0" dirty="0" smtClean="0"/>
              <a:t> inflexible, unaffordable and slow</a:t>
            </a:r>
          </a:p>
          <a:p>
            <a:pPr marL="171450" indent="-171450">
              <a:buFontTx/>
              <a:buChar char="-"/>
            </a:pPr>
            <a:endParaRPr lang="en-US" baseline="0" dirty="0" smtClean="0"/>
          </a:p>
          <a:p>
            <a:pPr marL="171450" indent="-171450">
              <a:buFontTx/>
              <a:buChar char="-"/>
            </a:pPr>
            <a:r>
              <a:rPr lang="en-US" baseline="0" dirty="0" err="1" smtClean="0"/>
              <a:t>Elinor</a:t>
            </a:r>
            <a:r>
              <a:rPr lang="en-US" baseline="0" dirty="0" smtClean="0"/>
              <a:t> </a:t>
            </a:r>
            <a:r>
              <a:rPr lang="en-US" baseline="0" dirty="0" err="1" smtClean="0"/>
              <a:t>Ostrom</a:t>
            </a:r>
            <a:r>
              <a:rPr lang="en-US" baseline="0" dirty="0" smtClean="0"/>
              <a:t> – economics of a commons</a:t>
            </a:r>
          </a:p>
          <a:p>
            <a:r>
              <a:rPr lang="en-US" dirty="0" smtClean="0"/>
              <a:t>- Clearly defined boundaries (effective exclusion of external un-entitled parties);</a:t>
            </a:r>
          </a:p>
          <a:p>
            <a:r>
              <a:rPr lang="en-US" dirty="0" smtClean="0"/>
              <a:t>- Rules regarding the appropriation and provision of common resources that are adapted to local conditions;</a:t>
            </a:r>
          </a:p>
          <a:p>
            <a:r>
              <a:rPr lang="en-US" dirty="0" smtClean="0"/>
              <a:t>- Collective-choice arrangements that allow most resource appropriators to participate in the decision-making process;</a:t>
            </a:r>
          </a:p>
          <a:p>
            <a:r>
              <a:rPr lang="en-US" dirty="0" smtClean="0"/>
              <a:t>- Effective monitoring by monitors who are part of or accountable to the appropriators;</a:t>
            </a:r>
          </a:p>
          <a:p>
            <a:r>
              <a:rPr lang="en-US" dirty="0" smtClean="0"/>
              <a:t>- A scale of graduated sanctions for resource appropriators who violate community rules;</a:t>
            </a:r>
          </a:p>
          <a:p>
            <a:r>
              <a:rPr lang="en-US" dirty="0" smtClean="0"/>
              <a:t>- Mechanisms of conflict resolution that are cheap and of easy access;</a:t>
            </a:r>
          </a:p>
          <a:p>
            <a:r>
              <a:rPr lang="en-US" dirty="0" smtClean="0"/>
              <a:t>- Self-determination of the community recognized by higher-level authorities;</a:t>
            </a:r>
          </a:p>
          <a:p>
            <a:r>
              <a:rPr lang="en-US" dirty="0" smtClean="0"/>
              <a:t>- In the case of larger common-pool </a:t>
            </a:r>
            <a:r>
              <a:rPr lang="en-US" dirty="0" err="1" smtClean="0"/>
              <a:t>resources,organization</a:t>
            </a:r>
            <a:r>
              <a:rPr lang="en-US" dirty="0" smtClean="0"/>
              <a:t> in the form of multiple layers of nested enterprises, with small local CPRs at the base level.</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28</a:t>
            </a:fld>
            <a:endParaRPr lang="en-US"/>
          </a:p>
        </p:txBody>
      </p:sp>
    </p:spTree>
    <p:extLst>
      <p:ext uri="{BB962C8B-B14F-4D97-AF65-F5344CB8AC3E}">
        <p14:creationId xmlns:p14="http://schemas.microsoft.com/office/powerpoint/2010/main" val="47181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effectLst/>
              <a:latin typeface="+mn-lt"/>
              <a:ea typeface="+mn-ea"/>
              <a:cs typeface="+mn-cs"/>
            </a:endParaRPr>
          </a:p>
          <a:p>
            <a:r>
              <a:rPr lang="en-US" dirty="0" smtClean="0"/>
              <a:t>Tony Bates reviews this </a:t>
            </a:r>
            <a:r>
              <a:rPr lang="en-US" dirty="0" smtClean="0">
                <a:hlinkClick r:id="rId3"/>
              </a:rPr>
              <a:t>new report</a:t>
            </a:r>
            <a:r>
              <a:rPr lang="en-US" dirty="0" smtClean="0"/>
              <a:t> released by Contact North on the state of online learning in Canada. Major points:</a:t>
            </a:r>
          </a:p>
          <a:p>
            <a:r>
              <a:rPr lang="en-US" dirty="0" smtClean="0"/>
              <a:t>Contact North estimates there are approximately just under one million online course registrations equivalent to about 100,000 FTEs</a:t>
            </a:r>
          </a:p>
          <a:p>
            <a:r>
              <a:rPr lang="en-US" dirty="0" smtClean="0"/>
              <a:t>there is a good deal of innovation and development of online learning, but it is mainly at the grass roots level</a:t>
            </a:r>
          </a:p>
          <a:p>
            <a:r>
              <a:rPr lang="en-US" dirty="0" smtClean="0"/>
              <a:t>quality still varies considerably (although not as much as in the USA)</a:t>
            </a:r>
          </a:p>
          <a:p>
            <a:r>
              <a:rPr lang="en-US" dirty="0" smtClean="0"/>
              <a:t>a lack of strategic focus on online learning at national, provincial and above all institutional levels threatens its future development and may well result in Canada being left behind by international competitors.</a:t>
            </a:r>
          </a:p>
          <a:p>
            <a:r>
              <a:rPr lang="en-US" dirty="0" smtClean="0"/>
              <a:t>Bates also compares this report to the 2001 report of the Federal Government’s Advisory Committee for Online Learning. The report (like all reports before and since, it seems) called for a national strategy, a program in '</a:t>
            </a:r>
            <a:r>
              <a:rPr lang="en-US" dirty="0" err="1" smtClean="0"/>
              <a:t>learnware</a:t>
            </a:r>
            <a:r>
              <a:rPr lang="en-US" dirty="0" smtClean="0"/>
              <a:t> development', and a pan-Canadian initiative. None of these have been implemented, and it is not likely they will ben</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4</a:t>
            </a:fld>
            <a:endParaRPr lang="en-US"/>
          </a:p>
        </p:txBody>
      </p:sp>
    </p:spTree>
    <p:extLst>
      <p:ext uri="{BB962C8B-B14F-4D97-AF65-F5344CB8AC3E}">
        <p14:creationId xmlns:p14="http://schemas.microsoft.com/office/powerpoint/2010/main" val="3418632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Harold </a:t>
            </a:r>
            <a:r>
              <a:rPr lang="en-US" dirty="0" err="1" smtClean="0"/>
              <a:t>Jarche</a:t>
            </a:r>
            <a:r>
              <a:rPr lang="en-US" dirty="0" smtClean="0"/>
              <a:t> offers a nice take on an argument I have often offered: that in a network world we organize ourselves by means of cooperation, not </a:t>
            </a:r>
            <a:r>
              <a:rPr lang="en-US" dirty="0" err="1" smtClean="0"/>
              <a:t>collabration</a:t>
            </a:r>
            <a:r>
              <a:rPr lang="en-US" dirty="0" smtClean="0"/>
              <a:t>. </a:t>
            </a:r>
            <a:r>
              <a:rPr lang="en-US" dirty="0" err="1" smtClean="0"/>
              <a:t>Jarche</a:t>
            </a:r>
            <a:r>
              <a:rPr lang="en-US" dirty="0" smtClean="0"/>
              <a:t> writes, "Shifting our emphasis from collaboration, which still is required to get some work done, to cooperation, in order to thrive in a networked enterprise, means reassessing some of our assumptions and work practices. For instance: The lessening importance of </a:t>
            </a:r>
            <a:r>
              <a:rPr lang="en-US" dirty="0" smtClean="0">
                <a:hlinkClick r:id="rId3"/>
              </a:rPr>
              <a:t>teamwork</a:t>
            </a:r>
            <a:r>
              <a:rPr lang="en-US" dirty="0" smtClean="0"/>
              <a:t>, versus exploring outside the organization may change our perceptions about being a “team player”. Detailed roles and job descriptions are inadequate for </a:t>
            </a:r>
            <a:r>
              <a:rPr lang="en-US" dirty="0" smtClean="0">
                <a:hlinkClick r:id="rId4"/>
              </a:rPr>
              <a:t>work at the edge</a:t>
            </a:r>
            <a:r>
              <a:rPr lang="en-US" dirty="0" smtClean="0"/>
              <a:t>. (And) </a:t>
            </a:r>
            <a:r>
              <a:rPr lang="en-US" dirty="0" smtClean="0">
                <a:hlinkClick r:id="rId5"/>
              </a:rPr>
              <a:t>You cannot train people to be social</a:t>
            </a:r>
            <a:r>
              <a:rPr lang="en-US" dirty="0" smtClean="0"/>
              <a:t>."</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30</a:t>
            </a:fld>
            <a:endParaRPr lang="en-US"/>
          </a:p>
        </p:txBody>
      </p:sp>
    </p:spTree>
    <p:extLst>
      <p:ext uri="{BB962C8B-B14F-4D97-AF65-F5344CB8AC3E}">
        <p14:creationId xmlns:p14="http://schemas.microsoft.com/office/powerpoint/2010/main" val="3897285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Civ</a:t>
            </a:r>
            <a:r>
              <a:rPr lang="en-US" dirty="0" smtClean="0"/>
              <a:t> V has grown a bit on me over time and yesterday I defeated it at Deity level for the first time ever (now I have a bunch of work to catch up on). But today, my affection for Valve, the company that makes Steam, grew by leaps and bounds with the discovery and reading of this handbook. It describes an organization with no managers, with self-organizing groups, and a workforce that decides for itself what it will do. This is the model of the future I have been describing and it's amazing to see that it not only actually exists but also that it has shipped product that I actually use. Here it is: </a:t>
            </a:r>
            <a:r>
              <a:rPr lang="en-US" dirty="0" smtClean="0">
                <a:hlinkClick r:id="rId3"/>
              </a:rPr>
              <a:t>read for yourself</a:t>
            </a:r>
            <a:r>
              <a:rPr lang="en-US" dirty="0" smtClean="0"/>
              <a:t>. See also coverage on </a:t>
            </a:r>
            <a:r>
              <a:rPr lang="en-US" dirty="0" smtClean="0">
                <a:hlinkClick r:id="rId4"/>
              </a:rPr>
              <a:t>Kotaku</a:t>
            </a:r>
            <a:r>
              <a:rPr lang="en-US" dirty="0" smtClean="0"/>
              <a:t>. Item via </a:t>
            </a:r>
            <a:r>
              <a:rPr lang="en-US" dirty="0" smtClean="0">
                <a:hlinkClick r:id="rId5"/>
              </a:rPr>
              <a:t>Flamehaus</a:t>
            </a:r>
            <a:r>
              <a:rPr lang="en-US" dirty="0" smtClean="0"/>
              <a:t> and </a:t>
            </a:r>
            <a:r>
              <a:rPr lang="en-US" dirty="0" smtClean="0">
                <a:hlinkClick r:id="rId6"/>
              </a:rPr>
              <a:t>Cooperative </a:t>
            </a:r>
            <a:r>
              <a:rPr lang="en-US" dirty="0" err="1" smtClean="0">
                <a:hlinkClick r:id="rId6"/>
              </a:rPr>
              <a:t>Catalyst</a:t>
            </a:r>
            <a:r>
              <a:rPr lang="en-US" dirty="0" err="1" smtClean="0"/>
              <a:t>.http</a:t>
            </a:r>
            <a:r>
              <a:rPr lang="en-US" dirty="0" smtClean="0"/>
              <a:t>://</a:t>
            </a:r>
            <a:r>
              <a:rPr lang="en-US" dirty="0" err="1" smtClean="0"/>
              <a:t>www.techspot.com</a:t>
            </a:r>
            <a:r>
              <a:rPr lang="en-US" dirty="0" smtClean="0"/>
              <a:t>/news/48303-valves-new-employee-handbook-is-chock-full-of-awesome-read-it-now.html</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31</a:t>
            </a:fld>
            <a:endParaRPr lang="en-US"/>
          </a:p>
        </p:txBody>
      </p:sp>
    </p:spTree>
    <p:extLst>
      <p:ext uri="{BB962C8B-B14F-4D97-AF65-F5344CB8AC3E}">
        <p14:creationId xmlns:p14="http://schemas.microsoft.com/office/powerpoint/2010/main" val="714837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this was a good idea - using analytics to validate work on analytics. "We think this is a 'hot topic' but is it? Can our analytics help us to gauge interest?" For me, of course, the most interesting question is whether analytics can distinguish between a 'hot topic and something useful - but I digress. The result? Well though "it is apparent that Twitter is the main way our posts are being shared. </a:t>
            </a:r>
            <a:r>
              <a:rPr lang="en-US" dirty="0" err="1" smtClean="0"/>
              <a:t>Linkedin</a:t>
            </a:r>
            <a:r>
              <a:rPr lang="en-US" dirty="0" smtClean="0"/>
              <a:t> comes in second with delicious and Google+ also generating a few 'shares'." I can't tell from the text whether people are actually clicking and commenting on the analytics posts. And the images are totally unreadable - maybe we can get some more useful images! Related (and a much better example of how to share a graphic in a blog post) is </a:t>
            </a:r>
            <a:r>
              <a:rPr lang="en-US" dirty="0" smtClean="0">
                <a:hlinkClick r:id="rId3"/>
              </a:rPr>
              <a:t>Mohamed Amine </a:t>
            </a:r>
            <a:r>
              <a:rPr lang="en-US" dirty="0" err="1" smtClean="0">
                <a:hlinkClick r:id="rId3"/>
              </a:rPr>
              <a:t>Chatti</a:t>
            </a:r>
            <a:r>
              <a:rPr lang="en-US" dirty="0" err="1" smtClean="0"/>
              <a:t>'s</a:t>
            </a:r>
            <a:r>
              <a:rPr lang="en-US" dirty="0" smtClean="0"/>
              <a:t> SWOT analysis </a:t>
            </a:r>
            <a:r>
              <a:rPr lang="en-US" dirty="0" err="1" smtClean="0"/>
              <a:t>oanalytics</a:t>
            </a:r>
            <a:r>
              <a:rPr lang="en-US" dirty="0" smtClean="0"/>
              <a:t>.</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32</a:t>
            </a:fld>
            <a:endParaRPr lang="en-US"/>
          </a:p>
        </p:txBody>
      </p:sp>
    </p:spTree>
    <p:extLst>
      <p:ext uri="{BB962C8B-B14F-4D97-AF65-F5344CB8AC3E}">
        <p14:creationId xmlns:p14="http://schemas.microsoft.com/office/powerpoint/2010/main" val="2284106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effectLst/>
              <a:latin typeface="+mn-lt"/>
              <a:ea typeface="+mn-ea"/>
              <a:cs typeface="+mn-cs"/>
            </a:endParaRPr>
          </a:p>
          <a:p>
            <a:r>
              <a:rPr lang="en-US" dirty="0" smtClean="0"/>
              <a:t>This is still way too </a:t>
            </a:r>
            <a:r>
              <a:rPr lang="en-US" dirty="0" err="1" smtClean="0"/>
              <a:t>diffocult</a:t>
            </a:r>
            <a:r>
              <a:rPr lang="en-US" dirty="0" smtClean="0"/>
              <a:t>. Facebook is still a data sink, and Blackboard is a black box. But this slide show gets at some of the mechanics of creating a real course web (and for those of you who love definitions and laws, here's </a:t>
            </a:r>
            <a:r>
              <a:rPr lang="en-US" dirty="0" err="1" smtClean="0"/>
              <a:t>Downes's</a:t>
            </a:r>
            <a:r>
              <a:rPr lang="en-US" dirty="0" smtClean="0"/>
              <a:t> law of MOOCS: </a:t>
            </a:r>
            <a:r>
              <a:rPr lang="en-US" i="1" dirty="0" smtClean="0"/>
              <a:t>if it isn't a course web, it isn't a MOOC</a:t>
            </a:r>
            <a:r>
              <a:rPr lang="en-US" dirty="0" smtClean="0"/>
              <a:t>). RSS is of course central, and this presentation uses </a:t>
            </a:r>
            <a:r>
              <a:rPr lang="en-US" dirty="0" smtClean="0">
                <a:hlinkClick r:id="rId3"/>
              </a:rPr>
              <a:t>dlvr.it</a:t>
            </a:r>
            <a:r>
              <a:rPr lang="en-US" dirty="0" smtClean="0"/>
              <a:t> the way I use </a:t>
            </a:r>
            <a:r>
              <a:rPr lang="en-US" dirty="0" smtClean="0">
                <a:hlinkClick r:id="rId4"/>
              </a:rPr>
              <a:t>IFTTT</a:t>
            </a:r>
            <a:r>
              <a:rPr lang="en-US" dirty="0" smtClean="0"/>
              <a:t>. </a:t>
            </a:r>
            <a:r>
              <a:rPr lang="en-US" dirty="0" smtClean="0">
                <a:hlinkClick r:id="rId5"/>
              </a:rPr>
              <a:t>Matthew </a:t>
            </a:r>
            <a:r>
              <a:rPr lang="en-US" dirty="0" err="1" smtClean="0">
                <a:hlinkClick r:id="rId5"/>
              </a:rPr>
              <a:t>Leingang</a:t>
            </a:r>
            <a:r>
              <a:rPr lang="en-US" dirty="0" err="1" smtClean="0"/>
              <a:t>'s</a:t>
            </a:r>
            <a:r>
              <a:rPr lang="en-US" dirty="0" smtClean="0"/>
              <a:t> presentation is on a post from Graham </a:t>
            </a:r>
            <a:r>
              <a:rPr lang="en-US" dirty="0" err="1" smtClean="0"/>
              <a:t>Attwell</a:t>
            </a:r>
            <a:r>
              <a:rPr lang="en-US" dirty="0" smtClean="0"/>
              <a:t>.</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33</a:t>
            </a:fld>
            <a:endParaRPr lang="en-US"/>
          </a:p>
        </p:txBody>
      </p:sp>
    </p:spTree>
    <p:extLst>
      <p:ext uri="{BB962C8B-B14F-4D97-AF65-F5344CB8AC3E}">
        <p14:creationId xmlns:p14="http://schemas.microsoft.com/office/powerpoint/2010/main" val="168438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somewhat concerned – sponsorship from Gates, </a:t>
            </a:r>
            <a:r>
              <a:rPr lang="en-US" dirty="0" err="1" smtClean="0"/>
              <a:t>Educause</a:t>
            </a:r>
            <a:r>
              <a:rPr lang="en-US" dirty="0" smtClean="0"/>
              <a:t>, Chronicle</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34</a:t>
            </a:fld>
            <a:endParaRPr lang="en-US"/>
          </a:p>
        </p:txBody>
      </p:sp>
    </p:spTree>
    <p:extLst>
      <p:ext uri="{BB962C8B-B14F-4D97-AF65-F5344CB8AC3E}">
        <p14:creationId xmlns:p14="http://schemas.microsoft.com/office/powerpoint/2010/main" val="51778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Balboa project &amp; strategic plan for use of technologies within the classroom</a:t>
            </a:r>
          </a:p>
          <a:p>
            <a:r>
              <a:rPr lang="en-US" dirty="0" smtClean="0"/>
              <a:t>Had to train 4,000 teachers – use of the devices to further collaborative work</a:t>
            </a:r>
          </a:p>
          <a:p>
            <a:pPr marL="171450" indent="-171450">
              <a:buFontTx/>
              <a:buChar char="-"/>
            </a:pPr>
            <a:r>
              <a:rPr lang="en-US" dirty="0" smtClean="0"/>
              <a:t>were going to do co-pay, but computers were eventually provided free of charge – 90,000 computers per year – “this will allow that all teachers are transformed into content managers”</a:t>
            </a:r>
          </a:p>
          <a:p>
            <a:pPr marL="171450" indent="-171450">
              <a:buFontTx/>
              <a:buChar char="-"/>
            </a:pPr>
            <a:r>
              <a:rPr lang="en-US" dirty="0" smtClean="0"/>
              <a:t>“a great leap forward, a quantum</a:t>
            </a:r>
            <a:r>
              <a:rPr lang="en-US" baseline="0" dirty="0" smtClean="0"/>
              <a:t> jump”</a:t>
            </a:r>
            <a:endParaRPr lang="en-US" dirty="0" smtClean="0"/>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5</a:t>
            </a:fld>
            <a:endParaRPr lang="en-US"/>
          </a:p>
        </p:txBody>
      </p:sp>
    </p:spTree>
    <p:extLst>
      <p:ext uri="{BB962C8B-B14F-4D97-AF65-F5344CB8AC3E}">
        <p14:creationId xmlns:p14="http://schemas.microsoft.com/office/powerpoint/2010/main" val="32350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6</a:t>
            </a:fld>
            <a:endParaRPr lang="en-US"/>
          </a:p>
        </p:txBody>
      </p:sp>
    </p:spTree>
    <p:extLst>
      <p:ext uri="{BB962C8B-B14F-4D97-AF65-F5344CB8AC3E}">
        <p14:creationId xmlns:p14="http://schemas.microsoft.com/office/powerpoint/2010/main" val="309767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Daniil</a:t>
            </a:r>
            <a:r>
              <a:rPr lang="en-US" dirty="0" smtClean="0"/>
              <a:t> </a:t>
            </a:r>
            <a:r>
              <a:rPr lang="en-US" dirty="0" err="1" smtClean="0"/>
              <a:t>Kravtsov</a:t>
            </a:r>
            <a:r>
              <a:rPr lang="en-US" dirty="0" smtClean="0"/>
              <a:t> writes to me to say that (a version of) Google Wave is still alive. He writes, "Our team loved the Wave. We've used it in our business and just for fun conversations. There was no way we could go back to email. When Google decided to shut the project down we had only one true way — to resurrect the great idea and continue its development. At the moment, </a:t>
            </a:r>
            <a:r>
              <a:rPr lang="en-US" dirty="0" smtClean="0">
                <a:hlinkClick r:id="rId3"/>
              </a:rPr>
              <a:t>our project</a:t>
            </a:r>
            <a:r>
              <a:rPr lang="en-US" dirty="0" smtClean="0"/>
              <a:t> is launched and works pretty good for more than 3000 active users. We would be happy to tell ex-wavers about it.”</a:t>
            </a:r>
          </a:p>
          <a:p>
            <a:endParaRPr lang="en-US" dirty="0" smtClean="0"/>
          </a:p>
          <a:p>
            <a:r>
              <a:rPr lang="en-US" dirty="0" err="1" smtClean="0"/>
              <a:t>Rizzoma</a:t>
            </a:r>
            <a:r>
              <a:rPr lang="en-US" dirty="0" smtClean="0"/>
              <a:t>: All existing communication and collaboration tools display messages chronologically and in a linear way making a context fragmented and difficult to comprehend.</a:t>
            </a:r>
          </a:p>
          <a:p>
            <a:r>
              <a:rPr lang="en-US" dirty="0" err="1" smtClean="0"/>
              <a:t>Rizzoma</a:t>
            </a:r>
            <a:r>
              <a:rPr lang="en-US" dirty="0" smtClean="0"/>
              <a:t> allows communication within a certain context permitting a chat to instantly become a document where topics of a discussion organized into branches of mind-map diagram and minor details are collapsed to avoid distraction.</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10</a:t>
            </a:fld>
            <a:endParaRPr lang="en-US"/>
          </a:p>
        </p:txBody>
      </p:sp>
    </p:spTree>
    <p:extLst>
      <p:ext uri="{BB962C8B-B14F-4D97-AF65-F5344CB8AC3E}">
        <p14:creationId xmlns:p14="http://schemas.microsoft.com/office/powerpoint/2010/main" val="225984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online learning - or is it? This video describes a firearms training session for the West Midlands Police. The whole thing is real-world simulation - the officers go out to a barn, use real firearms, and face real people acting out various scenarios. Even the planning sessions are analog - witness the hand drawings on </a:t>
            </a:r>
            <a:r>
              <a:rPr lang="en-US" dirty="0" err="1" smtClean="0"/>
              <a:t>flipboard</a:t>
            </a:r>
            <a:r>
              <a:rPr lang="en-US" dirty="0" smtClean="0"/>
              <a:t> charts. So where's the e-learning? In the video, of course, and the intended audience is the wider community. It's a short interesting look into a process people know little about. That's something e-learning does really well, I think.</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11</a:t>
            </a:fld>
            <a:endParaRPr lang="en-US"/>
          </a:p>
        </p:txBody>
      </p:sp>
    </p:spTree>
    <p:extLst>
      <p:ext uri="{BB962C8B-B14F-4D97-AF65-F5344CB8AC3E}">
        <p14:creationId xmlns:p14="http://schemas.microsoft.com/office/powerpoint/2010/main" val="241023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Jackie Gerstein shamelessly jumps on some current memes, such as the flipped classroom and the idea of 'Maker' education, and her model is a bit askew (to my perception) but there's definitely enough goodness here to pass along. Illustrated above is her "Flipped Classroom: The Full Picture" with four phases:</a:t>
            </a:r>
          </a:p>
          <a:p>
            <a:r>
              <a:rPr lang="en-US" dirty="0" smtClean="0"/>
              <a:t>Experiential Engagement: The Activity</a:t>
            </a:r>
          </a:p>
          <a:p>
            <a:r>
              <a:rPr lang="en-US" dirty="0" smtClean="0"/>
              <a:t>Concept Exploration: The What</a:t>
            </a:r>
          </a:p>
          <a:p>
            <a:r>
              <a:rPr lang="en-US" dirty="0" smtClean="0"/>
              <a:t>Meaning Making: The So What</a:t>
            </a:r>
          </a:p>
          <a:p>
            <a:r>
              <a:rPr lang="en-US" dirty="0" smtClean="0"/>
              <a:t>Demonstration: The Now What</a:t>
            </a:r>
          </a:p>
          <a:p>
            <a:r>
              <a:rPr lang="en-US" dirty="0" smtClean="0"/>
              <a:t>To me this is an iteration of the Downes overly-</a:t>
            </a:r>
            <a:r>
              <a:rPr lang="en-US" dirty="0" err="1" smtClean="0"/>
              <a:t>simlistic</a:t>
            </a:r>
            <a:r>
              <a:rPr lang="en-US" dirty="0" smtClean="0"/>
              <a:t> (and unoriginal) theory of education: "to teach is to model and demonstrate; to learn is to practice and reflect." The demonstrating is the experiential engagement, the modeling is the concept exploration, the practice is the demonstration, the reflection is the 'meaning making'.</a:t>
            </a:r>
          </a:p>
          <a:p>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12</a:t>
            </a:fld>
            <a:endParaRPr lang="en-US"/>
          </a:p>
        </p:txBody>
      </p:sp>
    </p:spTree>
    <p:extLst>
      <p:ext uri="{BB962C8B-B14F-4D97-AF65-F5344CB8AC3E}">
        <p14:creationId xmlns:p14="http://schemas.microsoft.com/office/powerpoint/2010/main" val="23600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Bonk's experience - and his MOOC has endured its share of criticisms - shows just how hard it is to run a good MOOC. It's one thing to run a bunch of videos for an intro course, and quite another to offer what is more like "a summer workshop experience for college instructors." </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14</a:t>
            </a:fld>
            <a:endParaRPr lang="en-US"/>
          </a:p>
        </p:txBody>
      </p:sp>
    </p:spTree>
    <p:extLst>
      <p:ext uri="{BB962C8B-B14F-4D97-AF65-F5344CB8AC3E}">
        <p14:creationId xmlns:p14="http://schemas.microsoft.com/office/powerpoint/2010/main" val="383878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Stanford AI model – the Courser model</a:t>
            </a:r>
            <a:endParaRPr lang="en-US" dirty="0"/>
          </a:p>
        </p:txBody>
      </p:sp>
      <p:sp>
        <p:nvSpPr>
          <p:cNvPr id="4" name="Slide Number Placeholder 3"/>
          <p:cNvSpPr>
            <a:spLocks noGrp="1"/>
          </p:cNvSpPr>
          <p:nvPr>
            <p:ph type="sldNum" sz="quarter" idx="10"/>
          </p:nvPr>
        </p:nvSpPr>
        <p:spPr/>
        <p:txBody>
          <a:bodyPr/>
          <a:lstStyle/>
          <a:p>
            <a:fld id="{2B0BACCB-9E0E-4E44-9C19-6E58DC769B3E}" type="slidenum">
              <a:rPr lang="en-US" smtClean="0"/>
              <a:t>15</a:t>
            </a:fld>
            <a:endParaRPr lang="en-US"/>
          </a:p>
        </p:txBody>
      </p:sp>
    </p:spTree>
    <p:extLst>
      <p:ext uri="{BB962C8B-B14F-4D97-AF65-F5344CB8AC3E}">
        <p14:creationId xmlns:p14="http://schemas.microsoft.com/office/powerpoint/2010/main" val="314472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AF1BCA-DC8F-D54E-8B61-852CD458E260}" type="datetimeFigureOut">
              <a:rPr lang="en-US" smtClean="0"/>
              <a:t>12-06-20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1662058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F1BCA-DC8F-D54E-8B61-852CD458E260}" type="datetimeFigureOut">
              <a:rPr lang="en-US" smtClean="0"/>
              <a:t>12-06-20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197540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F1BCA-DC8F-D54E-8B61-852CD458E260}" type="datetimeFigureOut">
              <a:rPr lang="en-US" smtClean="0"/>
              <a:t>12-06-20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270348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F1BCA-DC8F-D54E-8B61-852CD458E260}" type="datetimeFigureOut">
              <a:rPr lang="en-US" smtClean="0"/>
              <a:t>12-06-20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279829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AF1BCA-DC8F-D54E-8B61-852CD458E260}" type="datetimeFigureOut">
              <a:rPr lang="en-US" smtClean="0"/>
              <a:t>12-06-20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79559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AF1BCA-DC8F-D54E-8B61-852CD458E260}" type="datetimeFigureOut">
              <a:rPr lang="en-US" smtClean="0"/>
              <a:t>12-06-20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280498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AF1BCA-DC8F-D54E-8B61-852CD458E260}" type="datetimeFigureOut">
              <a:rPr lang="en-US" smtClean="0"/>
              <a:t>12-06-20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364621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AF1BCA-DC8F-D54E-8B61-852CD458E260}" type="datetimeFigureOut">
              <a:rPr lang="en-US" smtClean="0"/>
              <a:t>12-06-20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76157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F1BCA-DC8F-D54E-8B61-852CD458E260}" type="datetimeFigureOut">
              <a:rPr lang="en-US" smtClean="0"/>
              <a:t>12-06-20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152201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F1BCA-DC8F-D54E-8B61-852CD458E260}" type="datetimeFigureOut">
              <a:rPr lang="en-US" smtClean="0"/>
              <a:t>12-06-20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3456666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F1BCA-DC8F-D54E-8B61-852CD458E260}" type="datetimeFigureOut">
              <a:rPr lang="en-US" smtClean="0"/>
              <a:t>12-06-20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1F7B-193D-9049-A350-A17AB45E6B85}" type="slidenum">
              <a:rPr lang="en-US" smtClean="0"/>
              <a:t>‹#›</a:t>
            </a:fld>
            <a:endParaRPr lang="en-US"/>
          </a:p>
        </p:txBody>
      </p:sp>
    </p:spTree>
    <p:extLst>
      <p:ext uri="{BB962C8B-B14F-4D97-AF65-F5344CB8AC3E}">
        <p14:creationId xmlns:p14="http://schemas.microsoft.com/office/powerpoint/2010/main" val="27458058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F1BCA-DC8F-D54E-8B61-852CD458E260}" type="datetimeFigureOut">
              <a:rPr lang="en-US" smtClean="0"/>
              <a:t>12-06-20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D1F7B-193D-9049-A350-A17AB45E6B85}" type="slidenum">
              <a:rPr lang="en-US" smtClean="0"/>
              <a:t>‹#›</a:t>
            </a:fld>
            <a:endParaRPr lang="en-US"/>
          </a:p>
        </p:txBody>
      </p:sp>
    </p:spTree>
    <p:extLst>
      <p:ext uri="{BB962C8B-B14F-4D97-AF65-F5344CB8AC3E}">
        <p14:creationId xmlns:p14="http://schemas.microsoft.com/office/powerpoint/2010/main" val="1380381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rizzoma.com/"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youtube.com/watch?v=cQZQ7RPQNeM"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usergeneratededucation.wordpress.com/2012/06/16/the-flipped-classroom-the-full-picture-for-tinkering-and-maker-education/"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travelinedman.blogspot.com/2012/06/unabridged-interview-on-mooc-for.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hyperlink" Target="http://worstprofessorever.com/2012/06/18/udacity-pearson-moocs-and-the-rest/%23comment-4340" TargetMode="External"/><Relationship Id="rId4" Type="http://schemas.openxmlformats.org/officeDocument/2006/relationships/image" Target="../media/image16.png"/><Relationship Id="rId5" Type="http://schemas.openxmlformats.org/officeDocument/2006/relationships/hyperlink" Target="https://www.coursera.or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hyperlink" Target="http://www.unesco.org/new/en/communication-and-information/resources/news-and-in-focus-articles/all-news/news/world_open_education_resources_congres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www.deltainitiative.com/bloggers/with-forced-resignation-of-uva-president-we-see-the-biggest-impact-of-mooc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jennymackness.wordpress.com/2012/06/14/open-educational-resources-and-pedagogy/"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developers.facebook.com/docs/opengraph/%23types"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downes.ca/post/58412/rd"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wired.com/wiredscience/2012/06/neverseconds-shut-down/"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hyperlink" Target="http://www.howtogeek.com/116890/grams-to-pounds-a-domino-chain-reaction-video/"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V71hz9wNsgs&amp;feature=related" TargetMode="Externa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news.cnet.com/8301-1023_3-57455826-93/flipboard-becomes-prominent-google-partn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jarche.com/2012/06/in-networks-cooperation-trumps-collaboration/"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www.techspot.com/news/48303-valves-new-employee-handbook-is-chock-full-of-awesome-read-it-now.html"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pontydysgu.org/2012/06/social-learning-glue/"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edfuture.net/"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t.co/MoSdTLg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tonybates.ca/2012/06/12/the-status-of-online-learning-in-canada-in-2012/"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campustechnology.com/articles/2012/06/20/seeking-systemic-change-for-higher-ed-in-a-digital-networked-age.aspx"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6-20 at 9.47.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628" y="1"/>
            <a:ext cx="10406984" cy="6858000"/>
          </a:xfrm>
          <a:prstGeom prst="rect">
            <a:avLst/>
          </a:prstGeom>
        </p:spPr>
      </p:pic>
      <p:sp>
        <p:nvSpPr>
          <p:cNvPr id="2" name="Title 1"/>
          <p:cNvSpPr>
            <a:spLocks noGrp="1"/>
          </p:cNvSpPr>
          <p:nvPr>
            <p:ph type="ctrTitle"/>
          </p:nvPr>
        </p:nvSpPr>
        <p:spPr>
          <a:xfrm>
            <a:off x="5023714" y="-186739"/>
            <a:ext cx="3952205" cy="3677168"/>
          </a:xfrm>
        </p:spPr>
        <p:txBody>
          <a:bodyPr/>
          <a:lstStyle/>
          <a:p>
            <a:pPr algn="r"/>
            <a:r>
              <a:rPr lang="en-US" dirty="0" smtClean="0"/>
              <a:t>Models, Technological Resources and Knowledge Management</a:t>
            </a:r>
            <a:endParaRPr lang="en-US" dirty="0"/>
          </a:p>
        </p:txBody>
      </p:sp>
      <p:sp>
        <p:nvSpPr>
          <p:cNvPr id="3" name="Subtitle 2"/>
          <p:cNvSpPr>
            <a:spLocks noGrp="1"/>
          </p:cNvSpPr>
          <p:nvPr>
            <p:ph type="subTitle" idx="1"/>
          </p:nvPr>
        </p:nvSpPr>
        <p:spPr>
          <a:xfrm>
            <a:off x="5947100" y="4762500"/>
            <a:ext cx="3028819" cy="1752600"/>
          </a:xfrm>
        </p:spPr>
        <p:txBody>
          <a:bodyPr/>
          <a:lstStyle/>
          <a:p>
            <a:r>
              <a:rPr lang="en-US" dirty="0" smtClean="0">
                <a:solidFill>
                  <a:schemeClr val="tx1"/>
                </a:solidFill>
              </a:rPr>
              <a:t>Stephen Downes</a:t>
            </a:r>
          </a:p>
          <a:p>
            <a:r>
              <a:rPr lang="en-US" dirty="0" smtClean="0">
                <a:solidFill>
                  <a:schemeClr val="tx1"/>
                </a:solidFill>
              </a:rPr>
              <a:t>June 21, 2012</a:t>
            </a:r>
            <a:endParaRPr lang="en-US" dirty="0">
              <a:solidFill>
                <a:schemeClr val="tx1"/>
              </a:solidFill>
            </a:endParaRPr>
          </a:p>
        </p:txBody>
      </p:sp>
    </p:spTree>
    <p:extLst>
      <p:ext uri="{BB962C8B-B14F-4D97-AF65-F5344CB8AC3E}">
        <p14:creationId xmlns:p14="http://schemas.microsoft.com/office/powerpoint/2010/main" val="5201025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Are Hard</a:t>
            </a:r>
            <a:endParaRPr lang="en-US" dirty="0"/>
          </a:p>
        </p:txBody>
      </p:sp>
      <p:sp>
        <p:nvSpPr>
          <p:cNvPr id="4" name="TextBox 3"/>
          <p:cNvSpPr txBox="1"/>
          <p:nvPr/>
        </p:nvSpPr>
        <p:spPr>
          <a:xfrm>
            <a:off x="251769" y="1679072"/>
            <a:ext cx="4771945" cy="4031873"/>
          </a:xfrm>
          <a:prstGeom prst="rect">
            <a:avLst/>
          </a:prstGeom>
          <a:noFill/>
        </p:spPr>
        <p:txBody>
          <a:bodyPr wrap="square" rtlCol="0">
            <a:spAutoFit/>
          </a:bodyPr>
          <a:lstStyle/>
          <a:p>
            <a:r>
              <a:rPr lang="en-US" sz="3200" dirty="0" smtClean="0"/>
              <a:t>Just ask Google. It has tried again and again with the social web – first Orkut, then Google Wave, now Google+ -- None of them are stopping the slow erosion from search to social</a:t>
            </a:r>
            <a:endParaRPr lang="en-US" sz="3200" dirty="0"/>
          </a:p>
        </p:txBody>
      </p:sp>
      <p:pic>
        <p:nvPicPr>
          <p:cNvPr id="6" name="Picture 5"/>
          <p:cNvPicPr>
            <a:picLocks noChangeAspect="1"/>
          </p:cNvPicPr>
          <p:nvPr/>
        </p:nvPicPr>
        <p:blipFill>
          <a:blip r:embed="rId3"/>
          <a:stretch>
            <a:fillRect/>
          </a:stretch>
        </p:blipFill>
        <p:spPr>
          <a:xfrm>
            <a:off x="4740440" y="1810659"/>
            <a:ext cx="3946360" cy="3530954"/>
          </a:xfrm>
          <a:prstGeom prst="rect">
            <a:avLst/>
          </a:prstGeom>
        </p:spPr>
      </p:pic>
      <p:sp>
        <p:nvSpPr>
          <p:cNvPr id="7" name="Rectangle 6"/>
          <p:cNvSpPr/>
          <p:nvPr/>
        </p:nvSpPr>
        <p:spPr>
          <a:xfrm>
            <a:off x="4740440" y="5341613"/>
            <a:ext cx="2097374" cy="369332"/>
          </a:xfrm>
          <a:prstGeom prst="rect">
            <a:avLst/>
          </a:prstGeom>
        </p:spPr>
        <p:txBody>
          <a:bodyPr wrap="none">
            <a:spAutoFit/>
          </a:bodyPr>
          <a:lstStyle/>
          <a:p>
            <a:r>
              <a:rPr lang="it-IT" dirty="0" smtClean="0">
                <a:hlinkClick r:id="rId4"/>
              </a:rPr>
              <a:t>http://rizzoma.com/</a:t>
            </a:r>
            <a:r>
              <a:rPr lang="it-IT" dirty="0" smtClean="0"/>
              <a:t> </a:t>
            </a:r>
            <a:endParaRPr lang="en-US" dirty="0"/>
          </a:p>
        </p:txBody>
      </p:sp>
    </p:spTree>
    <p:extLst>
      <p:ext uri="{BB962C8B-B14F-4D97-AF65-F5344CB8AC3E}">
        <p14:creationId xmlns:p14="http://schemas.microsoft.com/office/powerpoint/2010/main" val="34389462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Life</a:t>
            </a:r>
            <a:endParaRPr lang="en-US" dirty="0"/>
          </a:p>
        </p:txBody>
      </p:sp>
      <p:pic>
        <p:nvPicPr>
          <p:cNvPr id="6" name="Picture 5"/>
          <p:cNvPicPr>
            <a:picLocks noChangeAspect="1"/>
          </p:cNvPicPr>
          <p:nvPr/>
        </p:nvPicPr>
        <p:blipFill>
          <a:blip r:embed="rId3"/>
          <a:stretch>
            <a:fillRect/>
          </a:stretch>
        </p:blipFill>
        <p:spPr>
          <a:xfrm>
            <a:off x="508000" y="1590498"/>
            <a:ext cx="4758496" cy="2661784"/>
          </a:xfrm>
          <a:prstGeom prst="rect">
            <a:avLst/>
          </a:prstGeom>
        </p:spPr>
      </p:pic>
      <p:sp>
        <p:nvSpPr>
          <p:cNvPr id="7" name="Rectangle 6"/>
          <p:cNvSpPr/>
          <p:nvPr/>
        </p:nvSpPr>
        <p:spPr>
          <a:xfrm>
            <a:off x="508000" y="4498605"/>
            <a:ext cx="5202882" cy="369332"/>
          </a:xfrm>
          <a:prstGeom prst="rect">
            <a:avLst/>
          </a:prstGeom>
        </p:spPr>
        <p:txBody>
          <a:bodyPr wrap="square">
            <a:spAutoFit/>
          </a:bodyPr>
          <a:lstStyle/>
          <a:p>
            <a:r>
              <a:rPr lang="pl-PL" dirty="0" smtClean="0">
                <a:hlinkClick r:id="rId4"/>
              </a:rPr>
              <a:t>https://www.youtube.com/watch?v=cQZQ7RPQNeM</a:t>
            </a:r>
            <a:r>
              <a:rPr lang="pl-PL" dirty="0" smtClean="0"/>
              <a:t> </a:t>
            </a:r>
            <a:endParaRPr lang="en-US" dirty="0"/>
          </a:p>
        </p:txBody>
      </p:sp>
      <p:sp>
        <p:nvSpPr>
          <p:cNvPr id="8" name="Rectangle 7"/>
          <p:cNvSpPr/>
          <p:nvPr/>
        </p:nvSpPr>
        <p:spPr>
          <a:xfrm>
            <a:off x="5415900" y="1453166"/>
            <a:ext cx="3847415" cy="3046988"/>
          </a:xfrm>
          <a:prstGeom prst="rect">
            <a:avLst/>
          </a:prstGeom>
        </p:spPr>
        <p:txBody>
          <a:bodyPr wrap="square">
            <a:spAutoFit/>
          </a:bodyPr>
          <a:lstStyle/>
          <a:p>
            <a:r>
              <a:rPr lang="en-US" sz="3200" dirty="0" smtClean="0"/>
              <a:t>Where's the e-learning? In the video, of course, and the intended audience is the wider community.</a:t>
            </a:r>
            <a:endParaRPr lang="en-US" sz="3200" dirty="0"/>
          </a:p>
        </p:txBody>
      </p:sp>
    </p:spTree>
    <p:extLst>
      <p:ext uri="{BB962C8B-B14F-4D97-AF65-F5344CB8AC3E}">
        <p14:creationId xmlns:p14="http://schemas.microsoft.com/office/powerpoint/2010/main" val="18248074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Flipped Classroom</a:t>
            </a:r>
            <a:endParaRPr lang="en-US" dirty="0"/>
          </a:p>
        </p:txBody>
      </p:sp>
      <p:pic>
        <p:nvPicPr>
          <p:cNvPr id="6" name="Picture 5"/>
          <p:cNvPicPr>
            <a:picLocks noChangeAspect="1"/>
          </p:cNvPicPr>
          <p:nvPr/>
        </p:nvPicPr>
        <p:blipFill>
          <a:blip r:embed="rId3"/>
          <a:stretch>
            <a:fillRect/>
          </a:stretch>
        </p:blipFill>
        <p:spPr>
          <a:xfrm>
            <a:off x="3473645" y="1417638"/>
            <a:ext cx="4949013" cy="3704439"/>
          </a:xfrm>
          <a:prstGeom prst="rect">
            <a:avLst/>
          </a:prstGeom>
        </p:spPr>
      </p:pic>
      <p:sp>
        <p:nvSpPr>
          <p:cNvPr id="7" name="Rectangle 6"/>
          <p:cNvSpPr/>
          <p:nvPr/>
        </p:nvSpPr>
        <p:spPr>
          <a:xfrm>
            <a:off x="194342" y="1417638"/>
            <a:ext cx="3111225" cy="3970318"/>
          </a:xfrm>
          <a:prstGeom prst="rect">
            <a:avLst/>
          </a:prstGeom>
        </p:spPr>
        <p:txBody>
          <a:bodyPr wrap="square">
            <a:spAutoFit/>
          </a:bodyPr>
          <a:lstStyle/>
          <a:p>
            <a:r>
              <a:rPr lang="en-US" sz="2800" dirty="0" smtClean="0"/>
              <a:t>The school must represent present life—life as real and vital to the child as that which he carries on in the home, in the neighborhood, or on the playground.”</a:t>
            </a:r>
            <a:endParaRPr lang="en-US" sz="2800" dirty="0"/>
          </a:p>
        </p:txBody>
      </p:sp>
      <p:sp>
        <p:nvSpPr>
          <p:cNvPr id="8" name="TextBox 7"/>
          <p:cNvSpPr txBox="1"/>
          <p:nvPr/>
        </p:nvSpPr>
        <p:spPr>
          <a:xfrm>
            <a:off x="3473645" y="5126346"/>
            <a:ext cx="3623051" cy="523220"/>
          </a:xfrm>
          <a:prstGeom prst="rect">
            <a:avLst/>
          </a:prstGeom>
          <a:noFill/>
        </p:spPr>
        <p:txBody>
          <a:bodyPr wrap="square" rtlCol="0">
            <a:spAutoFit/>
          </a:bodyPr>
          <a:lstStyle/>
          <a:p>
            <a:r>
              <a:rPr lang="en-US" sz="2800" i="1" dirty="0" smtClean="0"/>
              <a:t>John Dewey</a:t>
            </a:r>
            <a:endParaRPr lang="en-US" sz="2800" i="1" dirty="0"/>
          </a:p>
        </p:txBody>
      </p:sp>
      <p:sp>
        <p:nvSpPr>
          <p:cNvPr id="9" name="Rectangle 8"/>
          <p:cNvSpPr/>
          <p:nvPr/>
        </p:nvSpPr>
        <p:spPr>
          <a:xfrm>
            <a:off x="194342" y="5387956"/>
            <a:ext cx="4572000" cy="1200329"/>
          </a:xfrm>
          <a:prstGeom prst="rect">
            <a:avLst/>
          </a:prstGeom>
        </p:spPr>
        <p:txBody>
          <a:bodyPr>
            <a:spAutoFit/>
          </a:bodyPr>
          <a:lstStyle/>
          <a:p>
            <a:r>
              <a:rPr lang="en-US" dirty="0" smtClean="0">
                <a:hlinkClick r:id="rId4"/>
              </a:rPr>
              <a:t>http://usergeneratededucation.wordpress.com/2012/06/16/the-flipped-classroom-the-full-picture-for-tinkering-and-maker-education/</a:t>
            </a:r>
            <a:r>
              <a:rPr lang="en-US" dirty="0" smtClean="0"/>
              <a:t> </a:t>
            </a:r>
            <a:endParaRPr lang="en-US" dirty="0"/>
          </a:p>
        </p:txBody>
      </p:sp>
    </p:spTree>
    <p:extLst>
      <p:ext uri="{BB962C8B-B14F-4D97-AF65-F5344CB8AC3E}">
        <p14:creationId xmlns:p14="http://schemas.microsoft.com/office/powerpoint/2010/main" val="31232515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a:t>
            </a:r>
            <a:endParaRPr lang="en-US" dirty="0"/>
          </a:p>
        </p:txBody>
      </p:sp>
      <p:sp>
        <p:nvSpPr>
          <p:cNvPr id="3" name="Content Placeholder 2"/>
          <p:cNvSpPr>
            <a:spLocks noGrp="1"/>
          </p:cNvSpPr>
          <p:nvPr>
            <p:ph idx="1"/>
          </p:nvPr>
        </p:nvSpPr>
        <p:spPr/>
        <p:txBody>
          <a:bodyPr/>
          <a:lstStyle/>
          <a:p>
            <a:pPr marL="0" indent="0">
              <a:buNone/>
            </a:pPr>
            <a:r>
              <a:rPr lang="en-US" dirty="0" smtClean="0"/>
              <a:t>Massive</a:t>
            </a:r>
          </a:p>
          <a:p>
            <a:pPr marL="0" indent="0">
              <a:buNone/>
            </a:pPr>
            <a:r>
              <a:rPr lang="en-US" dirty="0" smtClean="0"/>
              <a:t>Open</a:t>
            </a:r>
          </a:p>
          <a:p>
            <a:pPr marL="0" indent="0">
              <a:buNone/>
            </a:pPr>
            <a:r>
              <a:rPr lang="en-US" dirty="0" smtClean="0"/>
              <a:t>Online</a:t>
            </a:r>
          </a:p>
          <a:p>
            <a:pPr marL="0" indent="0">
              <a:buNone/>
            </a:pPr>
            <a:r>
              <a:rPr lang="en-US" dirty="0" smtClean="0"/>
              <a:t>Course</a:t>
            </a:r>
            <a:endParaRPr lang="en-US" dirty="0"/>
          </a:p>
        </p:txBody>
      </p:sp>
      <p:pic>
        <p:nvPicPr>
          <p:cNvPr id="4" name="Picture 3" descr="Screen shot 2012-06-20 at 10.38.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598" y="1732126"/>
            <a:ext cx="5689029" cy="3772074"/>
          </a:xfrm>
          <a:prstGeom prst="rect">
            <a:avLst/>
          </a:prstGeom>
        </p:spPr>
      </p:pic>
    </p:spTree>
    <p:extLst>
      <p:ext uri="{BB962C8B-B14F-4D97-AF65-F5344CB8AC3E}">
        <p14:creationId xmlns:p14="http://schemas.microsoft.com/office/powerpoint/2010/main" val="14921621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Blackboard MOOC?</a:t>
            </a:r>
            <a:endParaRPr lang="en-US" dirty="0"/>
          </a:p>
        </p:txBody>
      </p:sp>
      <p:pic>
        <p:nvPicPr>
          <p:cNvPr id="5" name="Picture 4"/>
          <p:cNvPicPr>
            <a:picLocks noChangeAspect="1"/>
          </p:cNvPicPr>
          <p:nvPr/>
        </p:nvPicPr>
        <p:blipFill>
          <a:blip r:embed="rId3"/>
          <a:stretch>
            <a:fillRect/>
          </a:stretch>
        </p:blipFill>
        <p:spPr>
          <a:xfrm>
            <a:off x="457200" y="1524000"/>
            <a:ext cx="3296295" cy="2472221"/>
          </a:xfrm>
          <a:prstGeom prst="rect">
            <a:avLst/>
          </a:prstGeom>
        </p:spPr>
      </p:pic>
      <p:sp>
        <p:nvSpPr>
          <p:cNvPr id="6" name="Rectangle 5"/>
          <p:cNvSpPr/>
          <p:nvPr/>
        </p:nvSpPr>
        <p:spPr>
          <a:xfrm>
            <a:off x="4114800" y="1410376"/>
            <a:ext cx="5029200" cy="4031873"/>
          </a:xfrm>
          <a:prstGeom prst="rect">
            <a:avLst/>
          </a:prstGeom>
        </p:spPr>
        <p:txBody>
          <a:bodyPr wrap="square">
            <a:spAutoFit/>
          </a:bodyPr>
          <a:lstStyle/>
          <a:p>
            <a:r>
              <a:rPr lang="en-US" sz="3200" dirty="0" smtClean="0"/>
              <a:t>“I was thinking to myself that there are more people in this one class than I have likely taught 23 years of teaching in higher education…. If teaching is a calling, than a MOOC may be the ultimate such calling—at least today.” </a:t>
            </a:r>
            <a:endParaRPr lang="en-US" sz="3200" dirty="0"/>
          </a:p>
        </p:txBody>
      </p:sp>
      <p:sp>
        <p:nvSpPr>
          <p:cNvPr id="7" name="TextBox 6"/>
          <p:cNvSpPr txBox="1"/>
          <p:nvPr/>
        </p:nvSpPr>
        <p:spPr>
          <a:xfrm>
            <a:off x="457200" y="4007638"/>
            <a:ext cx="1912440" cy="584776"/>
          </a:xfrm>
          <a:prstGeom prst="rect">
            <a:avLst/>
          </a:prstGeom>
          <a:noFill/>
        </p:spPr>
        <p:txBody>
          <a:bodyPr wrap="none" rtlCol="0">
            <a:spAutoFit/>
          </a:bodyPr>
          <a:lstStyle/>
          <a:p>
            <a:r>
              <a:rPr lang="en-US" sz="3200" i="1" dirty="0" smtClean="0"/>
              <a:t>Curt Bonk</a:t>
            </a:r>
            <a:endParaRPr lang="en-US" sz="3200" i="1" dirty="0"/>
          </a:p>
        </p:txBody>
      </p:sp>
      <p:sp>
        <p:nvSpPr>
          <p:cNvPr id="8" name="Rectangle 7"/>
          <p:cNvSpPr/>
          <p:nvPr/>
        </p:nvSpPr>
        <p:spPr>
          <a:xfrm>
            <a:off x="4114800" y="5757533"/>
            <a:ext cx="4572000" cy="646331"/>
          </a:xfrm>
          <a:prstGeom prst="rect">
            <a:avLst/>
          </a:prstGeom>
        </p:spPr>
        <p:txBody>
          <a:bodyPr>
            <a:spAutoFit/>
          </a:bodyPr>
          <a:lstStyle/>
          <a:p>
            <a:r>
              <a:rPr lang="en-US" dirty="0" smtClean="0">
                <a:hlinkClick r:id="rId4"/>
              </a:rPr>
              <a:t>http://travelinedman.blogspot.com/2012/06/unabridged-interview-on-mooc-for.html</a:t>
            </a:r>
            <a:r>
              <a:rPr lang="en-US" dirty="0" smtClean="0"/>
              <a:t> </a:t>
            </a:r>
            <a:endParaRPr lang="en-US" dirty="0"/>
          </a:p>
        </p:txBody>
      </p:sp>
    </p:spTree>
    <p:extLst>
      <p:ext uri="{BB962C8B-B14F-4D97-AF65-F5344CB8AC3E}">
        <p14:creationId xmlns:p14="http://schemas.microsoft.com/office/powerpoint/2010/main" val="19169585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MOOC ‘Model’</a:t>
            </a:r>
            <a:endParaRPr lang="en-US" dirty="0"/>
          </a:p>
        </p:txBody>
      </p:sp>
      <p:sp>
        <p:nvSpPr>
          <p:cNvPr id="5" name="Rectangle 4"/>
          <p:cNvSpPr/>
          <p:nvPr/>
        </p:nvSpPr>
        <p:spPr>
          <a:xfrm>
            <a:off x="3742690" y="1256347"/>
            <a:ext cx="4572000" cy="3416320"/>
          </a:xfrm>
          <a:prstGeom prst="rect">
            <a:avLst/>
          </a:prstGeom>
        </p:spPr>
        <p:txBody>
          <a:bodyPr>
            <a:spAutoFit/>
          </a:bodyPr>
          <a:lstStyle/>
          <a:p>
            <a:r>
              <a:rPr lang="en-US" sz="3600" dirty="0" smtClean="0"/>
              <a:t>Massive for </a:t>
            </a:r>
            <a:r>
              <a:rPr lang="en-US" sz="3600" dirty="0" err="1" smtClean="0"/>
              <a:t>massive’s</a:t>
            </a:r>
            <a:r>
              <a:rPr lang="en-US" sz="3600" dirty="0" smtClean="0"/>
              <a:t> sake is a red flag. In ds106 we scale </a:t>
            </a:r>
            <a:r>
              <a:rPr lang="en-US" sz="3600" dirty="0" err="1" smtClean="0"/>
              <a:t>fractally</a:t>
            </a:r>
            <a:r>
              <a:rPr lang="en-US" sz="3600" dirty="0" smtClean="0"/>
              <a:t> not arithmetically – Alan Levine</a:t>
            </a:r>
            <a:endParaRPr lang="en-US" sz="3600" dirty="0"/>
          </a:p>
        </p:txBody>
      </p:sp>
      <p:sp>
        <p:nvSpPr>
          <p:cNvPr id="6" name="Rectangle 5"/>
          <p:cNvSpPr/>
          <p:nvPr/>
        </p:nvSpPr>
        <p:spPr>
          <a:xfrm>
            <a:off x="3742690" y="4875449"/>
            <a:ext cx="4572000" cy="923330"/>
          </a:xfrm>
          <a:prstGeom prst="rect">
            <a:avLst/>
          </a:prstGeom>
        </p:spPr>
        <p:txBody>
          <a:bodyPr>
            <a:spAutoFit/>
          </a:bodyPr>
          <a:lstStyle/>
          <a:p>
            <a:r>
              <a:rPr lang="en-US" dirty="0" smtClean="0">
                <a:hlinkClick r:id="rId3"/>
              </a:rPr>
              <a:t>http://worstprofessorever.com/2012/06/18/udacity-pearson-moocs-and-the-rest/#comment-4340</a:t>
            </a:r>
            <a:r>
              <a:rPr lang="en-US" dirty="0" smtClean="0"/>
              <a:t> </a:t>
            </a:r>
            <a:endParaRPr lang="en-US" dirty="0"/>
          </a:p>
        </p:txBody>
      </p:sp>
      <p:pic>
        <p:nvPicPr>
          <p:cNvPr id="7" name="Picture 6" descr="Screen shot 2012-06-20 at 10.30.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87064"/>
            <a:ext cx="3041800" cy="4411715"/>
          </a:xfrm>
          <a:prstGeom prst="rect">
            <a:avLst/>
          </a:prstGeom>
        </p:spPr>
      </p:pic>
      <p:sp>
        <p:nvSpPr>
          <p:cNvPr id="3" name="Rectangle 2"/>
          <p:cNvSpPr/>
          <p:nvPr/>
        </p:nvSpPr>
        <p:spPr>
          <a:xfrm>
            <a:off x="3742690" y="6138793"/>
            <a:ext cx="2736647" cy="369332"/>
          </a:xfrm>
          <a:prstGeom prst="rect">
            <a:avLst/>
          </a:prstGeom>
        </p:spPr>
        <p:txBody>
          <a:bodyPr wrap="none">
            <a:spAutoFit/>
          </a:bodyPr>
          <a:lstStyle/>
          <a:p>
            <a:r>
              <a:rPr lang="fr-FR" dirty="0" smtClean="0">
                <a:hlinkClick r:id="rId5"/>
              </a:rPr>
              <a:t>https://www.coursera.org/</a:t>
            </a:r>
            <a:r>
              <a:rPr lang="fr-FR" dirty="0" smtClean="0"/>
              <a:t> </a:t>
            </a:r>
            <a:endParaRPr lang="en-US" dirty="0"/>
          </a:p>
        </p:txBody>
      </p:sp>
    </p:spTree>
    <p:extLst>
      <p:ext uri="{BB962C8B-B14F-4D97-AF65-F5344CB8AC3E}">
        <p14:creationId xmlns:p14="http://schemas.microsoft.com/office/powerpoint/2010/main" val="11414415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Ecologies</a:t>
            </a:r>
            <a:endParaRPr lang="en-US" dirty="0"/>
          </a:p>
        </p:txBody>
      </p:sp>
      <p:pic>
        <p:nvPicPr>
          <p:cNvPr id="4" name="Picture 3" descr="Screen shot 2012-06-21 at 11.50.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043" y="1417638"/>
            <a:ext cx="4089611" cy="3526755"/>
          </a:xfrm>
          <a:prstGeom prst="rect">
            <a:avLst/>
          </a:prstGeom>
        </p:spPr>
      </p:pic>
      <p:sp>
        <p:nvSpPr>
          <p:cNvPr id="5" name="Rectangle 4"/>
          <p:cNvSpPr/>
          <p:nvPr/>
        </p:nvSpPr>
        <p:spPr>
          <a:xfrm>
            <a:off x="149404" y="1286920"/>
            <a:ext cx="4314043" cy="4524315"/>
          </a:xfrm>
          <a:prstGeom prst="rect">
            <a:avLst/>
          </a:prstGeom>
        </p:spPr>
        <p:txBody>
          <a:bodyPr wrap="square">
            <a:spAutoFit/>
          </a:bodyPr>
          <a:lstStyle/>
          <a:p>
            <a:r>
              <a:rPr lang="en-US" sz="3200" baseline="0" dirty="0" smtClean="0"/>
              <a:t>A set of contexts made up of configurations of activities, materials, resources and relations generated in physical or virtual spaces, which provide opportunities for learning.</a:t>
            </a:r>
          </a:p>
          <a:p>
            <a:r>
              <a:rPr lang="en-US" sz="3200" dirty="0" smtClean="0"/>
              <a:t>-- Barron, 2004</a:t>
            </a:r>
            <a:endParaRPr lang="en-US" sz="3200" dirty="0"/>
          </a:p>
        </p:txBody>
      </p:sp>
      <p:sp>
        <p:nvSpPr>
          <p:cNvPr id="6" name="TextBox 5"/>
          <p:cNvSpPr txBox="1"/>
          <p:nvPr/>
        </p:nvSpPr>
        <p:spPr>
          <a:xfrm>
            <a:off x="4314042" y="5172503"/>
            <a:ext cx="4594180" cy="523220"/>
          </a:xfrm>
          <a:prstGeom prst="rect">
            <a:avLst/>
          </a:prstGeom>
          <a:noFill/>
        </p:spPr>
        <p:txBody>
          <a:bodyPr wrap="square" rtlCol="0">
            <a:spAutoFit/>
          </a:bodyPr>
          <a:lstStyle/>
          <a:p>
            <a:r>
              <a:rPr lang="en-US" sz="2800" i="1" dirty="0" smtClean="0"/>
              <a:t>Albert </a:t>
            </a:r>
            <a:r>
              <a:rPr lang="en-US" sz="2800" i="1" dirty="0" err="1" smtClean="0"/>
              <a:t>Sangra</a:t>
            </a:r>
            <a:r>
              <a:rPr lang="en-US" sz="2800" i="1" dirty="0" smtClean="0"/>
              <a:t>, UO </a:t>
            </a:r>
            <a:r>
              <a:rPr lang="en-US" sz="2800" i="1" dirty="0" err="1" smtClean="0"/>
              <a:t>Catalunya</a:t>
            </a:r>
            <a:endParaRPr lang="en-US" sz="2800" i="1" dirty="0"/>
          </a:p>
        </p:txBody>
      </p:sp>
    </p:spTree>
    <p:extLst>
      <p:ext uri="{BB962C8B-B14F-4D97-AF65-F5344CB8AC3E}">
        <p14:creationId xmlns:p14="http://schemas.microsoft.com/office/powerpoint/2010/main" val="18192115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Technological Resources</a:t>
            </a:r>
            <a:endParaRPr lang="en-US" dirty="0">
              <a:solidFill>
                <a:srgbClr val="000000"/>
              </a:solidFill>
            </a:endParaRPr>
          </a:p>
        </p:txBody>
      </p:sp>
      <p:pic>
        <p:nvPicPr>
          <p:cNvPr id="4" name="Content Placeholder 3" descr="Screen shot 2012-06-21 at 11.44.18 AM.png"/>
          <p:cNvPicPr>
            <a:picLocks noGrp="1" noChangeAspect="1"/>
          </p:cNvPicPr>
          <p:nvPr>
            <p:ph idx="1"/>
          </p:nvPr>
        </p:nvPicPr>
        <p:blipFill>
          <a:blip r:embed="rId2">
            <a:extLst>
              <a:ext uri="{28A0092B-C50C-407E-A947-70E740481C1C}">
                <a14:useLocalDpi xmlns:a14="http://schemas.microsoft.com/office/drawing/2010/main" val="0"/>
              </a:ext>
            </a:extLst>
          </a:blip>
          <a:srcRect t="7596" b="7596"/>
          <a:stretch>
            <a:fillRect/>
          </a:stretch>
        </p:blipFill>
        <p:spPr/>
      </p:pic>
      <p:sp>
        <p:nvSpPr>
          <p:cNvPr id="5" name="Text Placeholder 4"/>
          <p:cNvSpPr>
            <a:spLocks noGrp="1"/>
          </p:cNvSpPr>
          <p:nvPr>
            <p:ph type="body" idx="4294967295"/>
          </p:nvPr>
        </p:nvSpPr>
        <p:spPr/>
        <p:txBody>
          <a:bodyPr/>
          <a:lstStyle/>
          <a:p>
            <a:pPr marL="914400" lvl="2" indent="0">
              <a:buNone/>
            </a:pPr>
            <a:r>
              <a:rPr lang="en-US" dirty="0" smtClean="0"/>
              <a:t> </a:t>
            </a:r>
            <a:endParaRPr lang="en-US" dirty="0"/>
          </a:p>
        </p:txBody>
      </p:sp>
    </p:spTree>
    <p:extLst>
      <p:ext uri="{BB962C8B-B14F-4D97-AF65-F5344CB8AC3E}">
        <p14:creationId xmlns:p14="http://schemas.microsoft.com/office/powerpoint/2010/main" val="13729502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Digital Editions?</a:t>
            </a:r>
            <a:endParaRPr lang="en-US" dirty="0"/>
          </a:p>
        </p:txBody>
      </p:sp>
      <p:sp>
        <p:nvSpPr>
          <p:cNvPr id="3" name="Content Placeholder 2"/>
          <p:cNvSpPr>
            <a:spLocks noGrp="1"/>
          </p:cNvSpPr>
          <p:nvPr>
            <p:ph idx="1"/>
          </p:nvPr>
        </p:nvSpPr>
        <p:spPr>
          <a:xfrm>
            <a:off x="3690750" y="1268246"/>
            <a:ext cx="4641216" cy="4525963"/>
          </a:xfrm>
        </p:spPr>
        <p:txBody>
          <a:bodyPr/>
          <a:lstStyle/>
          <a:p>
            <a:pPr marL="0" indent="0">
              <a:buNone/>
            </a:pPr>
            <a:r>
              <a:rPr lang="en-US" dirty="0" smtClean="0"/>
              <a:t>As we progress from </a:t>
            </a:r>
            <a:r>
              <a:rPr lang="en-US" dirty="0"/>
              <a:t>p</a:t>
            </a:r>
            <a:r>
              <a:rPr lang="en-US" dirty="0" smtClean="0"/>
              <a:t>rinted texts to eBooks to online courses, the types of content will become indistinguishable</a:t>
            </a:r>
          </a:p>
          <a:p>
            <a:pPr marL="0" indent="0">
              <a:buNone/>
            </a:pPr>
            <a:endParaRPr lang="en-US" dirty="0"/>
          </a:p>
          <a:p>
            <a:pPr marL="0" indent="0">
              <a:buNone/>
            </a:pPr>
            <a:r>
              <a:rPr lang="en-US" dirty="0" smtClean="0"/>
              <a:t>And they will be very affordable</a:t>
            </a:r>
            <a:endParaRPr lang="en-US" dirty="0"/>
          </a:p>
        </p:txBody>
      </p:sp>
      <p:pic>
        <p:nvPicPr>
          <p:cNvPr id="4" name="Picture 3" descr="Screen shot 2012-06-21 at 12.1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7638"/>
            <a:ext cx="2852774" cy="4568499"/>
          </a:xfrm>
          <a:prstGeom prst="rect">
            <a:avLst/>
          </a:prstGeom>
        </p:spPr>
      </p:pic>
      <p:sp>
        <p:nvSpPr>
          <p:cNvPr id="5" name="Rectangle 4"/>
          <p:cNvSpPr/>
          <p:nvPr/>
        </p:nvSpPr>
        <p:spPr>
          <a:xfrm>
            <a:off x="457200" y="5986137"/>
            <a:ext cx="3811773" cy="523220"/>
          </a:xfrm>
          <a:prstGeom prst="rect">
            <a:avLst/>
          </a:prstGeom>
        </p:spPr>
        <p:txBody>
          <a:bodyPr wrap="none">
            <a:spAutoFit/>
          </a:bodyPr>
          <a:lstStyle/>
          <a:p>
            <a:r>
              <a:rPr lang="en-US" sz="2800" i="1" dirty="0" smtClean="0"/>
              <a:t>Rafael</a:t>
            </a:r>
            <a:r>
              <a:rPr lang="en-US" sz="2800" i="1" baseline="0" dirty="0" smtClean="0"/>
              <a:t> Rangel </a:t>
            </a:r>
            <a:r>
              <a:rPr lang="en-US" sz="2800" i="1" baseline="0" dirty="0" err="1" smtClean="0"/>
              <a:t>Sostmann</a:t>
            </a:r>
            <a:r>
              <a:rPr lang="en-US" sz="2800" i="1" baseline="0" dirty="0" smtClean="0"/>
              <a:t> </a:t>
            </a:r>
            <a:endParaRPr lang="en-US" sz="2800" i="1" dirty="0"/>
          </a:p>
        </p:txBody>
      </p:sp>
    </p:spTree>
    <p:extLst>
      <p:ext uri="{BB962C8B-B14F-4D97-AF65-F5344CB8AC3E}">
        <p14:creationId xmlns:p14="http://schemas.microsoft.com/office/powerpoint/2010/main" val="23935735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We Speak…</a:t>
            </a:r>
            <a:endParaRPr lang="en-US" dirty="0"/>
          </a:p>
        </p:txBody>
      </p:sp>
      <p:pic>
        <p:nvPicPr>
          <p:cNvPr id="6" name="Picture 5" descr="839332db4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85" y="1548355"/>
            <a:ext cx="3308840" cy="3904431"/>
          </a:xfrm>
          <a:prstGeom prst="rect">
            <a:avLst/>
          </a:prstGeom>
        </p:spPr>
      </p:pic>
      <p:sp>
        <p:nvSpPr>
          <p:cNvPr id="7" name="Rectangle 6"/>
          <p:cNvSpPr/>
          <p:nvPr/>
        </p:nvSpPr>
        <p:spPr>
          <a:xfrm>
            <a:off x="4114800" y="1417638"/>
            <a:ext cx="4572000" cy="3046988"/>
          </a:xfrm>
          <a:prstGeom prst="rect">
            <a:avLst/>
          </a:prstGeom>
        </p:spPr>
        <p:txBody>
          <a:bodyPr>
            <a:spAutoFit/>
          </a:bodyPr>
          <a:lstStyle/>
          <a:p>
            <a:r>
              <a:rPr lang="en-US" sz="3200" dirty="0" smtClean="0"/>
              <a:t>“Is the textbook dead? The model of selling learning materials for profit is quickly becoming obsolete in today’s online world.”</a:t>
            </a:r>
            <a:endParaRPr lang="en-US" sz="3200" dirty="0"/>
          </a:p>
        </p:txBody>
      </p:sp>
      <p:sp>
        <p:nvSpPr>
          <p:cNvPr id="8" name="Rectangle 7"/>
          <p:cNvSpPr/>
          <p:nvPr/>
        </p:nvSpPr>
        <p:spPr>
          <a:xfrm>
            <a:off x="4114800" y="4595343"/>
            <a:ext cx="4572000" cy="1200329"/>
          </a:xfrm>
          <a:prstGeom prst="rect">
            <a:avLst/>
          </a:prstGeom>
        </p:spPr>
        <p:txBody>
          <a:bodyPr>
            <a:spAutoFit/>
          </a:bodyPr>
          <a:lstStyle/>
          <a:p>
            <a:r>
              <a:rPr lang="en-US" dirty="0" smtClean="0">
                <a:hlinkClick r:id="rId4"/>
              </a:rPr>
              <a:t>http://www.unesco.org/new/en/communication-and-information/resources/news-and-in-focus-articles/all-news/news/world_open_education_resources_congress/</a:t>
            </a:r>
            <a:r>
              <a:rPr lang="en-US" dirty="0" smtClean="0"/>
              <a:t> </a:t>
            </a:r>
            <a:endParaRPr lang="en-US" dirty="0"/>
          </a:p>
        </p:txBody>
      </p:sp>
    </p:spTree>
    <p:extLst>
      <p:ext uri="{BB962C8B-B14F-4D97-AF65-F5344CB8AC3E}">
        <p14:creationId xmlns:p14="http://schemas.microsoft.com/office/powerpoint/2010/main" val="9226300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Some Context</a:t>
            </a:r>
            <a:endParaRPr lang="en-US" dirty="0"/>
          </a:p>
        </p:txBody>
      </p:sp>
      <p:pic>
        <p:nvPicPr>
          <p:cNvPr id="6" name="Picture 5" descr="Screen shot 2012-06-20 at 9.56.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9"/>
            <a:ext cx="2650121" cy="4019562"/>
          </a:xfrm>
          <a:prstGeom prst="rect">
            <a:avLst/>
          </a:prstGeom>
        </p:spPr>
      </p:pic>
      <p:sp>
        <p:nvSpPr>
          <p:cNvPr id="7" name="Rectangle 6"/>
          <p:cNvSpPr/>
          <p:nvPr/>
        </p:nvSpPr>
        <p:spPr>
          <a:xfrm>
            <a:off x="3481232" y="1253974"/>
            <a:ext cx="5662767" cy="4893647"/>
          </a:xfrm>
          <a:prstGeom prst="rect">
            <a:avLst/>
          </a:prstGeom>
        </p:spPr>
        <p:txBody>
          <a:bodyPr wrap="square">
            <a:spAutoFit/>
          </a:bodyPr>
          <a:lstStyle/>
          <a:p>
            <a:r>
              <a:rPr lang="en-US" sz="3600" dirty="0" smtClean="0"/>
              <a:t> We also believe that higher education is on the brink of a transformation now that online delivery has been legitimized by some of the elite institutions.</a:t>
            </a:r>
          </a:p>
          <a:p>
            <a:r>
              <a:rPr lang="en-US" sz="3200" dirty="0" smtClean="0"/>
              <a:t> - Rector Helen </a:t>
            </a:r>
            <a:r>
              <a:rPr lang="en-US" sz="3200" dirty="0" err="1" smtClean="0"/>
              <a:t>Dragas</a:t>
            </a:r>
            <a:r>
              <a:rPr lang="en-US" sz="3200" dirty="0" smtClean="0"/>
              <a:t> on the forced resignation of </a:t>
            </a:r>
            <a:r>
              <a:rPr lang="en-US" sz="3200" dirty="0" err="1" smtClean="0"/>
              <a:t>UVa</a:t>
            </a:r>
            <a:r>
              <a:rPr lang="en-US" sz="3200" dirty="0" smtClean="0"/>
              <a:t> president</a:t>
            </a:r>
            <a:endParaRPr lang="en-US" sz="3200" dirty="0"/>
          </a:p>
        </p:txBody>
      </p:sp>
      <p:sp>
        <p:nvSpPr>
          <p:cNvPr id="8" name="Rectangle 7"/>
          <p:cNvSpPr/>
          <p:nvPr/>
        </p:nvSpPr>
        <p:spPr>
          <a:xfrm>
            <a:off x="0" y="5934670"/>
            <a:ext cx="4572000" cy="923330"/>
          </a:xfrm>
          <a:prstGeom prst="rect">
            <a:avLst/>
          </a:prstGeom>
        </p:spPr>
        <p:txBody>
          <a:bodyPr>
            <a:spAutoFit/>
          </a:bodyPr>
          <a:lstStyle/>
          <a:p>
            <a:r>
              <a:rPr lang="fi-FI" dirty="0" smtClean="0">
                <a:hlinkClick r:id="rId3"/>
              </a:rPr>
              <a:t>http://www.deltainitiative.com/bloggers/with-forced-resignation-of-uva-president-we-see-the-biggest-impact-of-moocs</a:t>
            </a:r>
            <a:r>
              <a:rPr lang="fi-FI" dirty="0" smtClean="0"/>
              <a:t> </a:t>
            </a:r>
            <a:endParaRPr lang="en-US" dirty="0"/>
          </a:p>
        </p:txBody>
      </p:sp>
    </p:spTree>
    <p:extLst>
      <p:ext uri="{BB962C8B-B14F-4D97-AF65-F5344CB8AC3E}">
        <p14:creationId xmlns:p14="http://schemas.microsoft.com/office/powerpoint/2010/main" val="23820334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Resources Will Be Open</a:t>
            </a:r>
            <a:endParaRPr lang="en-US" dirty="0"/>
          </a:p>
        </p:txBody>
      </p:sp>
      <p:sp>
        <p:nvSpPr>
          <p:cNvPr id="3" name="Content Placeholder 2"/>
          <p:cNvSpPr>
            <a:spLocks noGrp="1"/>
          </p:cNvSpPr>
          <p:nvPr>
            <p:ph idx="1"/>
          </p:nvPr>
        </p:nvSpPr>
        <p:spPr>
          <a:xfrm>
            <a:off x="457200" y="1600200"/>
            <a:ext cx="5705721" cy="4525963"/>
          </a:xfrm>
        </p:spPr>
        <p:txBody>
          <a:bodyPr>
            <a:normAutofit/>
          </a:bodyPr>
          <a:lstStyle/>
          <a:p>
            <a:pPr marL="514350" lvl="1" indent="0">
              <a:buNone/>
            </a:pPr>
            <a:r>
              <a:rPr lang="en-US" sz="3200" dirty="0" smtClean="0"/>
              <a:t>Online </a:t>
            </a:r>
            <a:r>
              <a:rPr lang="en-US" sz="3200" i="1" dirty="0" smtClean="0"/>
              <a:t>contents</a:t>
            </a:r>
            <a:r>
              <a:rPr lang="en-US" sz="3200" i="0" dirty="0" smtClean="0"/>
              <a:t> – and this also includes software, to a large degree – will be open. Even our friends from Blackboard have acknowledged this, with their purchase of assets like </a:t>
            </a:r>
            <a:r>
              <a:rPr lang="en-US" sz="3200" i="0" dirty="0" err="1" smtClean="0"/>
              <a:t>MoodleRooms</a:t>
            </a:r>
            <a:r>
              <a:rPr lang="en-US" sz="3200" i="0" dirty="0" smtClean="0"/>
              <a:t>.</a:t>
            </a:r>
            <a:endParaRPr lang="en-US" sz="3200" dirty="0"/>
          </a:p>
        </p:txBody>
      </p:sp>
      <p:pic>
        <p:nvPicPr>
          <p:cNvPr id="4" name="Picture 3" descr="Screen shot 2012-06-21 at 12.25.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46" y="1600200"/>
            <a:ext cx="2543554" cy="3705538"/>
          </a:xfrm>
          <a:prstGeom prst="rect">
            <a:avLst/>
          </a:prstGeom>
        </p:spPr>
      </p:pic>
    </p:spTree>
    <p:extLst>
      <p:ext uri="{BB962C8B-B14F-4D97-AF65-F5344CB8AC3E}">
        <p14:creationId xmlns:p14="http://schemas.microsoft.com/office/powerpoint/2010/main" val="41583891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OER Iceberg</a:t>
            </a:r>
            <a:endParaRPr lang="en-US" dirty="0"/>
          </a:p>
        </p:txBody>
      </p:sp>
      <p:pic>
        <p:nvPicPr>
          <p:cNvPr id="4" name="Picture 3"/>
          <p:cNvPicPr>
            <a:picLocks noChangeAspect="1"/>
          </p:cNvPicPr>
          <p:nvPr/>
        </p:nvPicPr>
        <p:blipFill>
          <a:blip r:embed="rId3"/>
          <a:stretch>
            <a:fillRect/>
          </a:stretch>
        </p:blipFill>
        <p:spPr>
          <a:xfrm>
            <a:off x="762000" y="1643281"/>
            <a:ext cx="3810000" cy="2882900"/>
          </a:xfrm>
          <a:prstGeom prst="rect">
            <a:avLst/>
          </a:prstGeom>
        </p:spPr>
      </p:pic>
      <p:sp>
        <p:nvSpPr>
          <p:cNvPr id="5" name="Rectangle 4"/>
          <p:cNvSpPr/>
          <p:nvPr/>
        </p:nvSpPr>
        <p:spPr>
          <a:xfrm>
            <a:off x="5033986" y="1417638"/>
            <a:ext cx="4110014" cy="4031873"/>
          </a:xfrm>
          <a:prstGeom prst="rect">
            <a:avLst/>
          </a:prstGeom>
        </p:spPr>
        <p:txBody>
          <a:bodyPr wrap="square">
            <a:spAutoFit/>
          </a:bodyPr>
          <a:lstStyle/>
          <a:p>
            <a:pPr marL="457200" indent="-457200">
              <a:buFont typeface="Arial"/>
              <a:buChar char="•"/>
            </a:pPr>
            <a:r>
              <a:rPr lang="en-US" sz="3200" dirty="0" smtClean="0"/>
              <a:t>those above the water-line, visible, above board, properly licensed </a:t>
            </a:r>
          </a:p>
          <a:p>
            <a:pPr marL="457200" indent="-457200">
              <a:buFont typeface="Arial"/>
              <a:buChar char="•"/>
            </a:pPr>
            <a:r>
              <a:rPr lang="en-US" sz="3200" dirty="0" smtClean="0"/>
              <a:t>or those below the water line – where licensing is not so important.</a:t>
            </a:r>
            <a:endParaRPr lang="en-US" sz="3200" dirty="0"/>
          </a:p>
        </p:txBody>
      </p:sp>
      <p:sp>
        <p:nvSpPr>
          <p:cNvPr id="6" name="Rectangle 5"/>
          <p:cNvSpPr/>
          <p:nvPr/>
        </p:nvSpPr>
        <p:spPr>
          <a:xfrm>
            <a:off x="762000" y="4701336"/>
            <a:ext cx="4572000" cy="923330"/>
          </a:xfrm>
          <a:prstGeom prst="rect">
            <a:avLst/>
          </a:prstGeom>
        </p:spPr>
        <p:txBody>
          <a:bodyPr>
            <a:spAutoFit/>
          </a:bodyPr>
          <a:lstStyle/>
          <a:p>
            <a:r>
              <a:rPr lang="pl-PL" dirty="0" smtClean="0">
                <a:hlinkClick r:id="rId4"/>
              </a:rPr>
              <a:t>http://jennymackness.wordpress.com/2012/06/14/open-educational-resources-and-pedagogy/</a:t>
            </a:r>
            <a:r>
              <a:rPr lang="pl-PL" dirty="0" smtClean="0"/>
              <a:t> </a:t>
            </a:r>
            <a:endParaRPr lang="en-US" dirty="0"/>
          </a:p>
        </p:txBody>
      </p:sp>
    </p:spTree>
    <p:extLst>
      <p:ext uri="{BB962C8B-B14F-4D97-AF65-F5344CB8AC3E}">
        <p14:creationId xmlns:p14="http://schemas.microsoft.com/office/powerpoint/2010/main" val="29095013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Open Protocol</a:t>
            </a:r>
            <a:endParaRPr lang="en-US" dirty="0"/>
          </a:p>
        </p:txBody>
      </p:sp>
      <p:pic>
        <p:nvPicPr>
          <p:cNvPr id="4" name="Picture 3"/>
          <p:cNvPicPr>
            <a:picLocks noChangeAspect="1"/>
          </p:cNvPicPr>
          <p:nvPr/>
        </p:nvPicPr>
        <p:blipFill>
          <a:blip r:embed="rId3"/>
          <a:stretch>
            <a:fillRect/>
          </a:stretch>
        </p:blipFill>
        <p:spPr>
          <a:xfrm>
            <a:off x="650044" y="1524000"/>
            <a:ext cx="2733656" cy="2733656"/>
          </a:xfrm>
          <a:prstGeom prst="rect">
            <a:avLst/>
          </a:prstGeom>
        </p:spPr>
      </p:pic>
      <p:sp>
        <p:nvSpPr>
          <p:cNvPr id="5" name="Rectangle 4"/>
          <p:cNvSpPr/>
          <p:nvPr/>
        </p:nvSpPr>
        <p:spPr>
          <a:xfrm>
            <a:off x="3630637" y="1756639"/>
            <a:ext cx="4572000" cy="3539431"/>
          </a:xfrm>
          <a:prstGeom prst="rect">
            <a:avLst/>
          </a:prstGeom>
        </p:spPr>
        <p:txBody>
          <a:bodyPr>
            <a:spAutoFit/>
          </a:bodyPr>
          <a:lstStyle/>
          <a:p>
            <a:r>
              <a:rPr lang="en-US" sz="2800" dirty="0" smtClean="0"/>
              <a:t>“With open graph, your app becomes a part of the user’s identity and social graph. Through a single API, you can deeply integrate into the key points of distribution on Facebook: timeline, app views, news feed, and ticker.”</a:t>
            </a:r>
            <a:endParaRPr lang="en-US" sz="2800" dirty="0"/>
          </a:p>
        </p:txBody>
      </p:sp>
      <p:sp>
        <p:nvSpPr>
          <p:cNvPr id="6" name="Rectangle 5"/>
          <p:cNvSpPr/>
          <p:nvPr/>
        </p:nvSpPr>
        <p:spPr>
          <a:xfrm>
            <a:off x="3630637" y="5320707"/>
            <a:ext cx="4572000" cy="646331"/>
          </a:xfrm>
          <a:prstGeom prst="rect">
            <a:avLst/>
          </a:prstGeom>
        </p:spPr>
        <p:txBody>
          <a:bodyPr>
            <a:spAutoFit/>
          </a:bodyPr>
          <a:lstStyle/>
          <a:p>
            <a:r>
              <a:rPr lang="en-US" dirty="0" smtClean="0">
                <a:hlinkClick r:id="rId4"/>
              </a:rPr>
              <a:t>http://developers.facebook.com/docs/opengraph/#types</a:t>
            </a:r>
            <a:r>
              <a:rPr lang="en-US" dirty="0" smtClean="0"/>
              <a:t> </a:t>
            </a:r>
            <a:endParaRPr lang="en-US" dirty="0"/>
          </a:p>
        </p:txBody>
      </p:sp>
    </p:spTree>
    <p:extLst>
      <p:ext uri="{BB962C8B-B14F-4D97-AF65-F5344CB8AC3E}">
        <p14:creationId xmlns:p14="http://schemas.microsoft.com/office/powerpoint/2010/main" val="21566693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Capturing the Process</a:t>
            </a:r>
            <a:endParaRPr lang="en-US" dirty="0"/>
          </a:p>
        </p:txBody>
      </p:sp>
      <p:pic>
        <p:nvPicPr>
          <p:cNvPr id="6" name="Picture 5" descr="Screen shot 2012-06-21 at 9.50.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796" y="1738223"/>
            <a:ext cx="4173534" cy="2762194"/>
          </a:xfrm>
          <a:prstGeom prst="rect">
            <a:avLst/>
          </a:prstGeom>
        </p:spPr>
      </p:pic>
      <p:sp>
        <p:nvSpPr>
          <p:cNvPr id="7" name="Rectangle 6"/>
          <p:cNvSpPr/>
          <p:nvPr/>
        </p:nvSpPr>
        <p:spPr>
          <a:xfrm>
            <a:off x="457200" y="1596324"/>
            <a:ext cx="3558036" cy="4031873"/>
          </a:xfrm>
          <a:prstGeom prst="rect">
            <a:avLst/>
          </a:prstGeom>
        </p:spPr>
        <p:txBody>
          <a:bodyPr wrap="square">
            <a:spAutoFit/>
          </a:bodyPr>
          <a:lstStyle/>
          <a:p>
            <a:r>
              <a:rPr lang="en-US" sz="3200" dirty="0" smtClean="0"/>
              <a:t>I've always felt, first, that whether or not to record one's work should remain a personal choice, but second, that everyone should do so. </a:t>
            </a:r>
            <a:endParaRPr lang="en-US" sz="3200" dirty="0"/>
          </a:p>
        </p:txBody>
      </p:sp>
      <p:sp>
        <p:nvSpPr>
          <p:cNvPr id="8" name="Rectangle 7"/>
          <p:cNvSpPr/>
          <p:nvPr/>
        </p:nvSpPr>
        <p:spPr>
          <a:xfrm>
            <a:off x="4601655" y="4700901"/>
            <a:ext cx="3832675" cy="369332"/>
          </a:xfrm>
          <a:prstGeom prst="rect">
            <a:avLst/>
          </a:prstGeom>
        </p:spPr>
        <p:txBody>
          <a:bodyPr wrap="none">
            <a:spAutoFit/>
          </a:bodyPr>
          <a:lstStyle/>
          <a:p>
            <a:r>
              <a:rPr lang="pl-PL" dirty="0" smtClean="0">
                <a:hlinkClick r:id="rId4"/>
              </a:rPr>
              <a:t>http://www.downes.ca/post/58412/rd</a:t>
            </a:r>
            <a:r>
              <a:rPr lang="pl-PL" dirty="0" smtClean="0"/>
              <a:t> </a:t>
            </a:r>
            <a:endParaRPr lang="en-US" dirty="0"/>
          </a:p>
        </p:txBody>
      </p:sp>
    </p:spTree>
    <p:extLst>
      <p:ext uri="{BB962C8B-B14F-4D97-AF65-F5344CB8AC3E}">
        <p14:creationId xmlns:p14="http://schemas.microsoft.com/office/powerpoint/2010/main" val="14538378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Management</a:t>
            </a:r>
            <a:endParaRPr lang="en-US" dirty="0"/>
          </a:p>
        </p:txBody>
      </p:sp>
      <p:pic>
        <p:nvPicPr>
          <p:cNvPr id="4" name="Content Placeholder 3" descr="Screen shot 2012-06-21 at 11.18.56 AM.png"/>
          <p:cNvPicPr>
            <a:picLocks noGrp="1" noChangeAspect="1"/>
          </p:cNvPicPr>
          <p:nvPr>
            <p:ph idx="1"/>
          </p:nvPr>
        </p:nvPicPr>
        <p:blipFill>
          <a:blip r:embed="rId3">
            <a:extLst>
              <a:ext uri="{28A0092B-C50C-407E-A947-70E740481C1C}">
                <a14:useLocalDpi xmlns:a14="http://schemas.microsoft.com/office/drawing/2010/main" val="0"/>
              </a:ext>
            </a:extLst>
          </a:blip>
          <a:srcRect t="5908" b="5908"/>
          <a:stretch>
            <a:fillRect/>
          </a:stretch>
        </p:blipFill>
        <p:spPr>
          <a:xfrm>
            <a:off x="457200" y="1548355"/>
            <a:ext cx="8229600" cy="4525963"/>
          </a:xfrm>
        </p:spPr>
      </p:pic>
    </p:spTree>
    <p:extLst>
      <p:ext uri="{BB962C8B-B14F-4D97-AF65-F5344CB8AC3E}">
        <p14:creationId xmlns:p14="http://schemas.microsoft.com/office/powerpoint/2010/main" val="29751878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Life</a:t>
            </a:r>
            <a:endParaRPr lang="en-US" dirty="0"/>
          </a:p>
        </p:txBody>
      </p:sp>
      <p:pic>
        <p:nvPicPr>
          <p:cNvPr id="4" name="Picture 3"/>
          <p:cNvPicPr>
            <a:picLocks noChangeAspect="1"/>
          </p:cNvPicPr>
          <p:nvPr/>
        </p:nvPicPr>
        <p:blipFill>
          <a:blip r:embed="rId3"/>
          <a:stretch>
            <a:fillRect/>
          </a:stretch>
        </p:blipFill>
        <p:spPr>
          <a:xfrm>
            <a:off x="457200" y="1417638"/>
            <a:ext cx="5669868" cy="3015339"/>
          </a:xfrm>
          <a:prstGeom prst="rect">
            <a:avLst/>
          </a:prstGeom>
        </p:spPr>
      </p:pic>
      <p:sp>
        <p:nvSpPr>
          <p:cNvPr id="5" name="Rectangle 4"/>
          <p:cNvSpPr/>
          <p:nvPr/>
        </p:nvSpPr>
        <p:spPr>
          <a:xfrm>
            <a:off x="381000" y="4312127"/>
            <a:ext cx="8153711" cy="1077218"/>
          </a:xfrm>
          <a:prstGeom prst="rect">
            <a:avLst/>
          </a:prstGeom>
        </p:spPr>
        <p:txBody>
          <a:bodyPr wrap="square">
            <a:spAutoFit/>
          </a:bodyPr>
          <a:lstStyle/>
          <a:p>
            <a:r>
              <a:rPr lang="en-US" sz="3200" dirty="0" smtClean="0"/>
              <a:t>Her school has decided that it will no longer allow its food to be photographed</a:t>
            </a:r>
            <a:endParaRPr lang="en-US" sz="3200" dirty="0"/>
          </a:p>
        </p:txBody>
      </p:sp>
      <p:sp>
        <p:nvSpPr>
          <p:cNvPr id="6" name="Rectangle 5"/>
          <p:cNvSpPr/>
          <p:nvPr/>
        </p:nvSpPr>
        <p:spPr>
          <a:xfrm>
            <a:off x="457200" y="5512456"/>
            <a:ext cx="4572000" cy="646331"/>
          </a:xfrm>
          <a:prstGeom prst="rect">
            <a:avLst/>
          </a:prstGeom>
        </p:spPr>
        <p:txBody>
          <a:bodyPr>
            <a:spAutoFit/>
          </a:bodyPr>
          <a:lstStyle/>
          <a:p>
            <a:r>
              <a:rPr lang="en-US" dirty="0" smtClean="0">
                <a:hlinkClick r:id="rId4"/>
              </a:rPr>
              <a:t>http://www.wired.com/wiredscience/2012/06/neverseconds-shut-down/</a:t>
            </a:r>
            <a:r>
              <a:rPr lang="en-US" dirty="0" smtClean="0"/>
              <a:t> </a:t>
            </a:r>
            <a:endParaRPr lang="en-US" dirty="0"/>
          </a:p>
        </p:txBody>
      </p:sp>
    </p:spTree>
    <p:extLst>
      <p:ext uri="{BB962C8B-B14F-4D97-AF65-F5344CB8AC3E}">
        <p14:creationId xmlns:p14="http://schemas.microsoft.com/office/powerpoint/2010/main" val="4375153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hy </a:t>
            </a:r>
            <a:r>
              <a:rPr lang="en-US" dirty="0"/>
              <a:t>K</a:t>
            </a:r>
            <a:r>
              <a:rPr lang="en-US" dirty="0" smtClean="0"/>
              <a:t>nowledge </a:t>
            </a:r>
            <a:r>
              <a:rPr lang="en-US" dirty="0"/>
              <a:t>M</a:t>
            </a:r>
            <a:r>
              <a:rPr lang="en-US" dirty="0" smtClean="0"/>
              <a:t>anagement Doesn’t Work</a:t>
            </a:r>
            <a:endParaRPr lang="en-US" dirty="0"/>
          </a:p>
        </p:txBody>
      </p:sp>
      <p:sp>
        <p:nvSpPr>
          <p:cNvPr id="3" name="Content Placeholder 2"/>
          <p:cNvSpPr>
            <a:spLocks noGrp="1"/>
          </p:cNvSpPr>
          <p:nvPr>
            <p:ph idx="1"/>
          </p:nvPr>
        </p:nvSpPr>
        <p:spPr>
          <a:xfrm>
            <a:off x="1430559" y="1956404"/>
            <a:ext cx="4398434" cy="4525963"/>
          </a:xfrm>
        </p:spPr>
        <p:txBody>
          <a:bodyPr/>
          <a:lstStyle/>
          <a:p>
            <a:pPr marL="0" indent="0">
              <a:buNone/>
            </a:pPr>
            <a:r>
              <a:rPr lang="en-US" dirty="0" smtClean="0"/>
              <a:t>The same principle the transistor works on – a very small energy can leverage a very large energy</a:t>
            </a:r>
          </a:p>
        </p:txBody>
      </p:sp>
      <p:sp>
        <p:nvSpPr>
          <p:cNvPr id="4" name="Rectangle 3"/>
          <p:cNvSpPr/>
          <p:nvPr/>
        </p:nvSpPr>
        <p:spPr>
          <a:xfrm>
            <a:off x="847985" y="5479832"/>
            <a:ext cx="4572000" cy="646331"/>
          </a:xfrm>
          <a:prstGeom prst="rect">
            <a:avLst/>
          </a:prstGeom>
        </p:spPr>
        <p:txBody>
          <a:bodyPr>
            <a:spAutoFit/>
          </a:bodyPr>
          <a:lstStyle/>
          <a:p>
            <a:r>
              <a:rPr lang="en-US" dirty="0" smtClean="0">
                <a:hlinkClick r:id="rId3"/>
              </a:rPr>
              <a:t>http://www.howtogeek.com/116890/grams-to-pounds-a-domino-chain-reaction-video/</a:t>
            </a:r>
            <a:endParaRPr lang="en-US" dirty="0"/>
          </a:p>
        </p:txBody>
      </p:sp>
      <p:pic>
        <p:nvPicPr>
          <p:cNvPr id="5" name="Picture 4" descr="Screen shot 2012-06-21 at 12.28.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93" y="1992352"/>
            <a:ext cx="2577674" cy="3692838"/>
          </a:xfrm>
          <a:prstGeom prst="rect">
            <a:avLst/>
          </a:prstGeom>
        </p:spPr>
      </p:pic>
    </p:spTree>
    <p:extLst>
      <p:ext uri="{BB962C8B-B14F-4D97-AF65-F5344CB8AC3E}">
        <p14:creationId xmlns:p14="http://schemas.microsoft.com/office/powerpoint/2010/main" val="3424670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Murmuration</a:t>
            </a:r>
            <a:endParaRPr lang="en-US" dirty="0"/>
          </a:p>
        </p:txBody>
      </p:sp>
      <p:sp>
        <p:nvSpPr>
          <p:cNvPr id="3" name="Content Placeholder 2"/>
          <p:cNvSpPr>
            <a:spLocks noGrp="1"/>
          </p:cNvSpPr>
          <p:nvPr>
            <p:ph idx="1"/>
          </p:nvPr>
        </p:nvSpPr>
        <p:spPr>
          <a:xfrm>
            <a:off x="457200" y="1600200"/>
            <a:ext cx="3968898" cy="4525963"/>
          </a:xfrm>
        </p:spPr>
        <p:txBody>
          <a:bodyPr/>
          <a:lstStyle/>
          <a:p>
            <a:pPr marL="0" indent="0">
              <a:buNone/>
            </a:pPr>
            <a:r>
              <a:rPr lang="en-US" dirty="0" smtClean="0"/>
              <a:t>What this looks like when you have more than one domino. You can no more ‘manage’ knowledge than you can ‘lead’ a flock of birds</a:t>
            </a:r>
          </a:p>
        </p:txBody>
      </p:sp>
      <p:sp>
        <p:nvSpPr>
          <p:cNvPr id="5" name="Rectangle 4"/>
          <p:cNvSpPr/>
          <p:nvPr/>
        </p:nvSpPr>
        <p:spPr>
          <a:xfrm>
            <a:off x="773283" y="5802997"/>
            <a:ext cx="4572000" cy="646331"/>
          </a:xfrm>
          <a:prstGeom prst="rect">
            <a:avLst/>
          </a:prstGeom>
        </p:spPr>
        <p:txBody>
          <a:bodyPr>
            <a:spAutoFit/>
          </a:bodyPr>
          <a:lstStyle/>
          <a:p>
            <a:r>
              <a:rPr lang="en-US" dirty="0" smtClean="0">
                <a:hlinkClick r:id="rId2"/>
              </a:rPr>
              <a:t>http://www.youtube.com/watch?v=V71hz9wNsgs&amp;feature=related</a:t>
            </a:r>
            <a:endParaRPr lang="en-US" dirty="0"/>
          </a:p>
        </p:txBody>
      </p:sp>
      <p:pic>
        <p:nvPicPr>
          <p:cNvPr id="6" name="Picture 5" descr="Screen shot 2012-06-21 at 12.31.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448" y="1736674"/>
            <a:ext cx="2873406" cy="3765477"/>
          </a:xfrm>
          <a:prstGeom prst="rect">
            <a:avLst/>
          </a:prstGeom>
        </p:spPr>
      </p:pic>
    </p:spTree>
    <p:extLst>
      <p:ext uri="{BB962C8B-B14F-4D97-AF65-F5344CB8AC3E}">
        <p14:creationId xmlns:p14="http://schemas.microsoft.com/office/powerpoint/2010/main" val="41002213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t>
            </a:r>
            <a:r>
              <a:rPr lang="en-US" dirty="0" err="1" smtClean="0"/>
              <a:t>vs</a:t>
            </a:r>
            <a:r>
              <a:rPr lang="en-US" dirty="0" smtClean="0"/>
              <a:t> Catastrophe</a:t>
            </a:r>
            <a:endParaRPr lang="en-US" dirty="0"/>
          </a:p>
        </p:txBody>
      </p:sp>
      <p:pic>
        <p:nvPicPr>
          <p:cNvPr id="6" name="Picture 5" descr="Screen shot 2012-06-21 at 1.4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017" y="1626327"/>
            <a:ext cx="4585903" cy="3487782"/>
          </a:xfrm>
          <a:prstGeom prst="rect">
            <a:avLst/>
          </a:prstGeom>
        </p:spPr>
      </p:pic>
      <p:sp>
        <p:nvSpPr>
          <p:cNvPr id="7" name="TextBox 6"/>
          <p:cNvSpPr txBox="1"/>
          <p:nvPr/>
        </p:nvSpPr>
        <p:spPr>
          <a:xfrm>
            <a:off x="4258017" y="5321720"/>
            <a:ext cx="3735103" cy="523220"/>
          </a:xfrm>
          <a:prstGeom prst="rect">
            <a:avLst/>
          </a:prstGeom>
          <a:noFill/>
        </p:spPr>
        <p:txBody>
          <a:bodyPr wrap="square" rtlCol="0">
            <a:spAutoFit/>
          </a:bodyPr>
          <a:lstStyle/>
          <a:p>
            <a:r>
              <a:rPr lang="en-US" sz="2800" i="1" dirty="0" smtClean="0"/>
              <a:t>William H. Graves</a:t>
            </a:r>
            <a:endParaRPr lang="en-US" sz="2800" i="1" dirty="0"/>
          </a:p>
        </p:txBody>
      </p:sp>
      <p:sp>
        <p:nvSpPr>
          <p:cNvPr id="8" name="TextBox 7"/>
          <p:cNvSpPr txBox="1"/>
          <p:nvPr/>
        </p:nvSpPr>
        <p:spPr>
          <a:xfrm>
            <a:off x="457199" y="1419333"/>
            <a:ext cx="3539361" cy="4524315"/>
          </a:xfrm>
          <a:prstGeom prst="rect">
            <a:avLst/>
          </a:prstGeom>
          <a:noFill/>
        </p:spPr>
        <p:txBody>
          <a:bodyPr wrap="square" rtlCol="0">
            <a:spAutoFit/>
          </a:bodyPr>
          <a:lstStyle/>
          <a:p>
            <a:r>
              <a:rPr lang="en-US" sz="3200" dirty="0" smtClean="0"/>
              <a:t>A common objective – an educational system attainable to all to avoid catastrophe</a:t>
            </a:r>
          </a:p>
          <a:p>
            <a:endParaRPr lang="en-US" sz="3200" dirty="0"/>
          </a:p>
          <a:p>
            <a:r>
              <a:rPr lang="en-US" sz="3200" dirty="0" smtClean="0"/>
              <a:t>But (</a:t>
            </a:r>
            <a:r>
              <a:rPr lang="en-US" sz="3200" dirty="0" err="1" smtClean="0"/>
              <a:t>cf</a:t>
            </a:r>
            <a:r>
              <a:rPr lang="en-US" sz="3200" dirty="0" smtClean="0"/>
              <a:t> </a:t>
            </a:r>
            <a:r>
              <a:rPr lang="en-US" sz="3200" dirty="0" err="1" smtClean="0"/>
              <a:t>Ostrom</a:t>
            </a:r>
            <a:r>
              <a:rPr lang="en-US" sz="3200" dirty="0" smtClean="0"/>
              <a:t>) we can’t </a:t>
            </a:r>
            <a:r>
              <a:rPr lang="en-US" sz="3200" i="1" dirty="0" smtClean="0"/>
              <a:t>manage</a:t>
            </a:r>
            <a:r>
              <a:rPr lang="en-US" sz="3200" dirty="0" smtClean="0"/>
              <a:t> our way forward</a:t>
            </a:r>
            <a:endParaRPr lang="en-US" sz="3200" dirty="0"/>
          </a:p>
        </p:txBody>
      </p:sp>
    </p:spTree>
    <p:extLst>
      <p:ext uri="{BB962C8B-B14F-4D97-AF65-F5344CB8AC3E}">
        <p14:creationId xmlns:p14="http://schemas.microsoft.com/office/powerpoint/2010/main" val="22449146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This is Old</a:t>
            </a:r>
            <a:endParaRPr lang="en-US" dirty="0"/>
          </a:p>
        </p:txBody>
      </p:sp>
      <p:pic>
        <p:nvPicPr>
          <p:cNvPr id="4" name="Content Placeholder 3"/>
          <p:cNvPicPr>
            <a:picLocks noGrp="1" noChangeAspect="1"/>
          </p:cNvPicPr>
          <p:nvPr>
            <p:ph idx="1"/>
          </p:nvPr>
        </p:nvPicPr>
        <p:blipFill>
          <a:blip r:embed="rId2"/>
          <a:srcRect t="2244" b="2244"/>
          <a:stretch>
            <a:fillRect/>
          </a:stretch>
        </p:blipFill>
        <p:spPr>
          <a:xfrm>
            <a:off x="625560" y="1417638"/>
            <a:ext cx="5035805" cy="2769499"/>
          </a:xfrm>
        </p:spPr>
      </p:pic>
      <p:sp>
        <p:nvSpPr>
          <p:cNvPr id="5" name="TextBox 4"/>
          <p:cNvSpPr txBox="1"/>
          <p:nvPr/>
        </p:nvSpPr>
        <p:spPr>
          <a:xfrm>
            <a:off x="625560" y="4537764"/>
            <a:ext cx="6881998" cy="954107"/>
          </a:xfrm>
          <a:prstGeom prst="rect">
            <a:avLst/>
          </a:prstGeom>
          <a:noFill/>
        </p:spPr>
        <p:txBody>
          <a:bodyPr wrap="square" rtlCol="0">
            <a:spAutoFit/>
          </a:bodyPr>
          <a:lstStyle/>
          <a:p>
            <a:r>
              <a:rPr lang="en-US" sz="2800" dirty="0" smtClean="0"/>
              <a:t>A model based on a closed ecosystem and proprietary interface -  no data in, no data out</a:t>
            </a:r>
            <a:endParaRPr lang="en-US" sz="2800" dirty="0"/>
          </a:p>
        </p:txBody>
      </p:sp>
      <p:sp>
        <p:nvSpPr>
          <p:cNvPr id="6" name="Rectangle 5"/>
          <p:cNvSpPr/>
          <p:nvPr/>
        </p:nvSpPr>
        <p:spPr>
          <a:xfrm>
            <a:off x="625560" y="5491871"/>
            <a:ext cx="4572000" cy="923330"/>
          </a:xfrm>
          <a:prstGeom prst="rect">
            <a:avLst/>
          </a:prstGeom>
        </p:spPr>
        <p:txBody>
          <a:bodyPr>
            <a:spAutoFit/>
          </a:bodyPr>
          <a:lstStyle/>
          <a:p>
            <a:r>
              <a:rPr lang="en-US" dirty="0" smtClean="0">
                <a:hlinkClick r:id="rId3"/>
              </a:rPr>
              <a:t>http://news.cnet.com/8301-1023_3-57455826-93/flipboard-becomes-prominent-google-partner/</a:t>
            </a:r>
            <a:r>
              <a:rPr lang="en-US" dirty="0" smtClean="0"/>
              <a:t> </a:t>
            </a:r>
            <a:endParaRPr lang="en-US" dirty="0"/>
          </a:p>
        </p:txBody>
      </p:sp>
    </p:spTree>
    <p:extLst>
      <p:ext uri="{BB962C8B-B14F-4D97-AF65-F5344CB8AC3E}">
        <p14:creationId xmlns:p14="http://schemas.microsoft.com/office/powerpoint/2010/main" val="16581262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is Here</a:t>
            </a:r>
            <a:endParaRPr lang="en-US" dirty="0"/>
          </a:p>
        </p:txBody>
      </p:sp>
      <p:pic>
        <p:nvPicPr>
          <p:cNvPr id="4" name="Picture 3" descr="Screen shot 2012-06-21 at 11.25.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7638"/>
            <a:ext cx="3318941" cy="3566720"/>
          </a:xfrm>
          <a:prstGeom prst="rect">
            <a:avLst/>
          </a:prstGeom>
        </p:spPr>
      </p:pic>
      <p:sp>
        <p:nvSpPr>
          <p:cNvPr id="5" name="TextBox 4"/>
          <p:cNvSpPr txBox="1"/>
          <p:nvPr/>
        </p:nvSpPr>
        <p:spPr>
          <a:xfrm>
            <a:off x="4426098" y="1286920"/>
            <a:ext cx="4575501" cy="3970318"/>
          </a:xfrm>
          <a:prstGeom prst="rect">
            <a:avLst/>
          </a:prstGeom>
          <a:noFill/>
        </p:spPr>
        <p:txBody>
          <a:bodyPr wrap="square" rtlCol="0">
            <a:spAutoFit/>
          </a:bodyPr>
          <a:lstStyle/>
          <a:p>
            <a:r>
              <a:rPr lang="en-US" sz="2800" dirty="0" smtClean="0"/>
              <a:t>The use of mobile technologies is disrupting existing models.</a:t>
            </a:r>
          </a:p>
          <a:p>
            <a:endParaRPr lang="en-US" sz="2800" dirty="0"/>
          </a:p>
          <a:p>
            <a:r>
              <a:rPr lang="en-US" sz="2800" dirty="0" smtClean="0"/>
              <a:t>For example: your mobile device is now your library. Vendors sell directly to </a:t>
            </a:r>
            <a:r>
              <a:rPr lang="en-US" sz="2800" dirty="0" err="1" smtClean="0"/>
              <a:t>iPad</a:t>
            </a:r>
            <a:r>
              <a:rPr lang="en-US" sz="2800" dirty="0" smtClean="0"/>
              <a:t> or </a:t>
            </a:r>
            <a:r>
              <a:rPr lang="en-US" sz="2800" dirty="0" err="1" smtClean="0"/>
              <a:t>Kinnect</a:t>
            </a:r>
            <a:r>
              <a:rPr lang="en-US" sz="2800" dirty="0" smtClean="0"/>
              <a:t>. In the same way, they sell music, and courses.</a:t>
            </a:r>
            <a:endParaRPr lang="en-US" sz="2800" dirty="0"/>
          </a:p>
        </p:txBody>
      </p:sp>
      <p:sp>
        <p:nvSpPr>
          <p:cNvPr id="6" name="TextBox 5"/>
          <p:cNvSpPr txBox="1"/>
          <p:nvPr/>
        </p:nvSpPr>
        <p:spPr>
          <a:xfrm>
            <a:off x="457200" y="5257238"/>
            <a:ext cx="4491812" cy="461665"/>
          </a:xfrm>
          <a:prstGeom prst="rect">
            <a:avLst/>
          </a:prstGeom>
          <a:noFill/>
        </p:spPr>
        <p:txBody>
          <a:bodyPr wrap="square" rtlCol="0">
            <a:spAutoFit/>
          </a:bodyPr>
          <a:lstStyle/>
          <a:p>
            <a:r>
              <a:rPr lang="en-US" sz="2400" i="1" dirty="0" smtClean="0"/>
              <a:t>Juan Lucca, Blackboard</a:t>
            </a:r>
            <a:endParaRPr lang="en-US" sz="2400" i="1" dirty="0"/>
          </a:p>
        </p:txBody>
      </p:sp>
    </p:spTree>
    <p:extLst>
      <p:ext uri="{BB962C8B-B14F-4D97-AF65-F5344CB8AC3E}">
        <p14:creationId xmlns:p14="http://schemas.microsoft.com/office/powerpoint/2010/main" val="9005501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Cooperation: The New</a:t>
            </a:r>
            <a:endParaRPr lang="en-US" dirty="0"/>
          </a:p>
        </p:txBody>
      </p:sp>
      <p:sp>
        <p:nvSpPr>
          <p:cNvPr id="7" name="Rectangle 6"/>
          <p:cNvSpPr/>
          <p:nvPr/>
        </p:nvSpPr>
        <p:spPr>
          <a:xfrm>
            <a:off x="457200" y="1334167"/>
            <a:ext cx="3464658" cy="4031873"/>
          </a:xfrm>
          <a:prstGeom prst="rect">
            <a:avLst/>
          </a:prstGeom>
        </p:spPr>
        <p:txBody>
          <a:bodyPr wrap="square">
            <a:spAutoFit/>
          </a:bodyPr>
          <a:lstStyle/>
          <a:p>
            <a:r>
              <a:rPr lang="en-US" sz="3200" dirty="0" smtClean="0"/>
              <a:t>Cooperation is also necessary, but it’s much less controllable than our institutions, hierarchies and HR practices would like to admit.</a:t>
            </a:r>
            <a:endParaRPr lang="en-US" sz="3200" dirty="0"/>
          </a:p>
        </p:txBody>
      </p:sp>
      <p:sp>
        <p:nvSpPr>
          <p:cNvPr id="8" name="TextBox 7"/>
          <p:cNvSpPr txBox="1"/>
          <p:nvPr/>
        </p:nvSpPr>
        <p:spPr>
          <a:xfrm>
            <a:off x="457200" y="5477856"/>
            <a:ext cx="2792340" cy="523220"/>
          </a:xfrm>
          <a:prstGeom prst="rect">
            <a:avLst/>
          </a:prstGeom>
          <a:noFill/>
        </p:spPr>
        <p:txBody>
          <a:bodyPr wrap="square" rtlCol="0">
            <a:spAutoFit/>
          </a:bodyPr>
          <a:lstStyle/>
          <a:p>
            <a:r>
              <a:rPr lang="en-US" sz="2800" i="1" dirty="0" smtClean="0"/>
              <a:t>Harold </a:t>
            </a:r>
            <a:r>
              <a:rPr lang="en-US" sz="2800" i="1" dirty="0" err="1" smtClean="0"/>
              <a:t>Jarche</a:t>
            </a:r>
            <a:endParaRPr lang="en-US" sz="2800" i="1" dirty="0"/>
          </a:p>
        </p:txBody>
      </p:sp>
      <p:sp>
        <p:nvSpPr>
          <p:cNvPr id="9" name="Rectangle 8"/>
          <p:cNvSpPr/>
          <p:nvPr/>
        </p:nvSpPr>
        <p:spPr>
          <a:xfrm>
            <a:off x="3921858" y="5379382"/>
            <a:ext cx="4572000" cy="646331"/>
          </a:xfrm>
          <a:prstGeom prst="rect">
            <a:avLst/>
          </a:prstGeom>
        </p:spPr>
        <p:txBody>
          <a:bodyPr>
            <a:spAutoFit/>
          </a:bodyPr>
          <a:lstStyle/>
          <a:p>
            <a:r>
              <a:rPr lang="en-US" dirty="0" smtClean="0">
                <a:hlinkClick r:id="rId3"/>
              </a:rPr>
              <a:t>http://www.jarche.com/2012/06/in-networks-cooperation-trumps-collaboration/</a:t>
            </a:r>
            <a:r>
              <a:rPr lang="en-US" dirty="0" smtClean="0"/>
              <a:t> </a:t>
            </a:r>
            <a:endParaRPr lang="en-US" dirty="0"/>
          </a:p>
        </p:txBody>
      </p:sp>
      <p:pic>
        <p:nvPicPr>
          <p:cNvPr id="12" name="Picture 11" descr="Screen shot 2012-06-20 at 10.52.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858" y="1417638"/>
            <a:ext cx="4841368" cy="3717692"/>
          </a:xfrm>
          <a:prstGeom prst="rect">
            <a:avLst/>
          </a:prstGeom>
        </p:spPr>
      </p:pic>
    </p:spTree>
    <p:extLst>
      <p:ext uri="{BB962C8B-B14F-4D97-AF65-F5344CB8AC3E}">
        <p14:creationId xmlns:p14="http://schemas.microsoft.com/office/powerpoint/2010/main" val="40156401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a:t>
            </a:r>
            <a:endParaRPr lang="en-US" dirty="0"/>
          </a:p>
        </p:txBody>
      </p:sp>
      <p:pic>
        <p:nvPicPr>
          <p:cNvPr id="6" name="Picture 5"/>
          <p:cNvPicPr>
            <a:picLocks noChangeAspect="1"/>
          </p:cNvPicPr>
          <p:nvPr/>
        </p:nvPicPr>
        <p:blipFill>
          <a:blip r:embed="rId3"/>
          <a:stretch>
            <a:fillRect/>
          </a:stretch>
        </p:blipFill>
        <p:spPr>
          <a:xfrm>
            <a:off x="270445" y="1417638"/>
            <a:ext cx="4842822" cy="3535260"/>
          </a:xfrm>
          <a:prstGeom prst="rect">
            <a:avLst/>
          </a:prstGeom>
        </p:spPr>
      </p:pic>
      <p:sp>
        <p:nvSpPr>
          <p:cNvPr id="7" name="Rectangle 6"/>
          <p:cNvSpPr/>
          <p:nvPr/>
        </p:nvSpPr>
        <p:spPr>
          <a:xfrm>
            <a:off x="5372569" y="1243822"/>
            <a:ext cx="3444960" cy="3539430"/>
          </a:xfrm>
          <a:prstGeom prst="rect">
            <a:avLst/>
          </a:prstGeom>
        </p:spPr>
        <p:txBody>
          <a:bodyPr wrap="square">
            <a:spAutoFit/>
          </a:bodyPr>
          <a:lstStyle/>
          <a:p>
            <a:r>
              <a:rPr lang="en-US" sz="3200" dirty="0"/>
              <a:t>A</a:t>
            </a:r>
            <a:r>
              <a:rPr lang="en-US" sz="3200" dirty="0" smtClean="0"/>
              <a:t>n organization with no managers, with self-organizing groups, and a workforce that decides for itself what it will do</a:t>
            </a:r>
            <a:endParaRPr lang="en-US" sz="3200" dirty="0"/>
          </a:p>
        </p:txBody>
      </p:sp>
      <p:sp>
        <p:nvSpPr>
          <p:cNvPr id="8" name="Rectangle 7"/>
          <p:cNvSpPr/>
          <p:nvPr/>
        </p:nvSpPr>
        <p:spPr>
          <a:xfrm>
            <a:off x="270445" y="5133511"/>
            <a:ext cx="4572000" cy="923330"/>
          </a:xfrm>
          <a:prstGeom prst="rect">
            <a:avLst/>
          </a:prstGeom>
        </p:spPr>
        <p:txBody>
          <a:bodyPr>
            <a:spAutoFit/>
          </a:bodyPr>
          <a:lstStyle/>
          <a:p>
            <a:r>
              <a:rPr lang="en-US" dirty="0" smtClean="0">
                <a:hlinkClick r:id="rId4"/>
              </a:rPr>
              <a:t>http://www.techspot.com/news/48303-valves-new-employee-handbook-is-chock-full-of-awesome-read-it-now.html</a:t>
            </a:r>
            <a:r>
              <a:rPr lang="en-US" dirty="0" smtClean="0"/>
              <a:t> </a:t>
            </a:r>
            <a:endParaRPr lang="en-US" dirty="0"/>
          </a:p>
        </p:txBody>
      </p:sp>
    </p:spTree>
    <p:extLst>
      <p:ext uri="{BB962C8B-B14F-4D97-AF65-F5344CB8AC3E}">
        <p14:creationId xmlns:p14="http://schemas.microsoft.com/office/powerpoint/2010/main" val="30073116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are not Local</a:t>
            </a:r>
            <a:endParaRPr lang="en-US" dirty="0"/>
          </a:p>
        </p:txBody>
      </p:sp>
      <p:sp>
        <p:nvSpPr>
          <p:cNvPr id="3" name="Content Placeholder 2"/>
          <p:cNvSpPr>
            <a:spLocks noGrp="1"/>
          </p:cNvSpPr>
          <p:nvPr>
            <p:ph idx="1"/>
          </p:nvPr>
        </p:nvSpPr>
        <p:spPr>
          <a:xfrm>
            <a:off x="457200" y="1600200"/>
            <a:ext cx="5462939" cy="4525963"/>
          </a:xfrm>
        </p:spPr>
        <p:txBody>
          <a:bodyPr/>
          <a:lstStyle/>
          <a:p>
            <a:pPr marL="0" indent="0">
              <a:buNone/>
            </a:pPr>
            <a:r>
              <a:rPr lang="en-US" dirty="0" smtClean="0"/>
              <a:t>Knowledge management has been replaced with ‘analytics’ –</a:t>
            </a:r>
            <a:r>
              <a:rPr lang="en-US" baseline="0" dirty="0" smtClean="0"/>
              <a:t> but what sort of analytics? “</a:t>
            </a:r>
            <a:r>
              <a:rPr lang="en-US" dirty="0" smtClean="0"/>
              <a:t>Twitter is the main way our posts are being shared. </a:t>
            </a:r>
            <a:r>
              <a:rPr lang="en-US" dirty="0" err="1" smtClean="0"/>
              <a:t>Linkedin</a:t>
            </a:r>
            <a:r>
              <a:rPr lang="en-US" dirty="0" smtClean="0"/>
              <a:t> comes in second with Delicious and </a:t>
            </a:r>
            <a:r>
              <a:rPr lang="en-US" dirty="0"/>
              <a:t>G</a:t>
            </a:r>
            <a:r>
              <a:rPr lang="en-US" dirty="0" smtClean="0"/>
              <a:t>oogle+ (following).”</a:t>
            </a:r>
          </a:p>
          <a:p>
            <a:pPr marL="0" indent="0">
              <a:buNone/>
            </a:pPr>
            <a:r>
              <a:rPr lang="en-US" dirty="0" smtClean="0"/>
              <a:t>An Educational Positioning System? (Graves)</a:t>
            </a:r>
            <a:endParaRPr lang="en-US" baseline="0" dirty="0"/>
          </a:p>
        </p:txBody>
      </p:sp>
      <p:pic>
        <p:nvPicPr>
          <p:cNvPr id="4" name="Picture 3" descr="Screen shot 2012-06-21 at 12.0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139" y="1792697"/>
            <a:ext cx="2431967" cy="3976864"/>
          </a:xfrm>
          <a:prstGeom prst="rect">
            <a:avLst/>
          </a:prstGeom>
        </p:spPr>
      </p:pic>
    </p:spTree>
    <p:extLst>
      <p:ext uri="{BB962C8B-B14F-4D97-AF65-F5344CB8AC3E}">
        <p14:creationId xmlns:p14="http://schemas.microsoft.com/office/powerpoint/2010/main" val="27189729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Course Web</a:t>
            </a:r>
            <a:endParaRPr lang="en-US" dirty="0"/>
          </a:p>
        </p:txBody>
      </p:sp>
      <p:pic>
        <p:nvPicPr>
          <p:cNvPr id="4" name="Picture 3"/>
          <p:cNvPicPr>
            <a:picLocks noChangeAspect="1"/>
          </p:cNvPicPr>
          <p:nvPr/>
        </p:nvPicPr>
        <p:blipFill>
          <a:blip r:embed="rId3"/>
          <a:stretch>
            <a:fillRect/>
          </a:stretch>
        </p:blipFill>
        <p:spPr>
          <a:xfrm>
            <a:off x="4152786" y="1460500"/>
            <a:ext cx="4232521" cy="3143868"/>
          </a:xfrm>
          <a:prstGeom prst="rect">
            <a:avLst/>
          </a:prstGeom>
        </p:spPr>
      </p:pic>
      <p:sp>
        <p:nvSpPr>
          <p:cNvPr id="5" name="Rectangle 4"/>
          <p:cNvSpPr/>
          <p:nvPr/>
        </p:nvSpPr>
        <p:spPr>
          <a:xfrm>
            <a:off x="269045" y="1384224"/>
            <a:ext cx="3883741" cy="2308324"/>
          </a:xfrm>
          <a:prstGeom prst="rect">
            <a:avLst/>
          </a:prstGeom>
        </p:spPr>
        <p:txBody>
          <a:bodyPr wrap="square">
            <a:spAutoFit/>
          </a:bodyPr>
          <a:lstStyle/>
          <a:p>
            <a:r>
              <a:rPr lang="en-US" sz="3600" dirty="0" err="1" smtClean="0"/>
              <a:t>Downes's</a:t>
            </a:r>
            <a:r>
              <a:rPr lang="en-US" sz="3600" dirty="0" smtClean="0"/>
              <a:t> law of MOOCS: if it isn't a course web, it isn't a MOOC</a:t>
            </a:r>
            <a:endParaRPr lang="en-US" sz="3600" dirty="0"/>
          </a:p>
        </p:txBody>
      </p:sp>
      <p:sp>
        <p:nvSpPr>
          <p:cNvPr id="6" name="Rectangle 5"/>
          <p:cNvSpPr/>
          <p:nvPr/>
        </p:nvSpPr>
        <p:spPr>
          <a:xfrm>
            <a:off x="4152786" y="4842510"/>
            <a:ext cx="4572000" cy="646331"/>
          </a:xfrm>
          <a:prstGeom prst="rect">
            <a:avLst/>
          </a:prstGeom>
        </p:spPr>
        <p:txBody>
          <a:bodyPr>
            <a:spAutoFit/>
          </a:bodyPr>
          <a:lstStyle/>
          <a:p>
            <a:r>
              <a:rPr lang="pl-PL" dirty="0" smtClean="0">
                <a:hlinkClick r:id="rId4"/>
              </a:rPr>
              <a:t>http://www.pontydysgu.org/2012/06/social-learning-glue/</a:t>
            </a:r>
            <a:r>
              <a:rPr lang="pl-PL" dirty="0" smtClean="0"/>
              <a:t> </a:t>
            </a:r>
            <a:endParaRPr lang="en-US" dirty="0"/>
          </a:p>
        </p:txBody>
      </p:sp>
    </p:spTree>
    <p:extLst>
      <p:ext uri="{BB962C8B-B14F-4D97-AF65-F5344CB8AC3E}">
        <p14:creationId xmlns:p14="http://schemas.microsoft.com/office/powerpoint/2010/main" val="26227888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Next Course</a:t>
            </a:r>
            <a:endParaRPr lang="en-US" dirty="0"/>
          </a:p>
        </p:txBody>
      </p:sp>
      <p:pic>
        <p:nvPicPr>
          <p:cNvPr id="4" name="Picture 3"/>
          <p:cNvPicPr>
            <a:picLocks noChangeAspect="1"/>
          </p:cNvPicPr>
          <p:nvPr/>
        </p:nvPicPr>
        <p:blipFill>
          <a:blip r:embed="rId3"/>
          <a:stretch>
            <a:fillRect/>
          </a:stretch>
        </p:blipFill>
        <p:spPr>
          <a:xfrm>
            <a:off x="754672" y="1647412"/>
            <a:ext cx="2927532" cy="2012678"/>
          </a:xfrm>
          <a:prstGeom prst="rect">
            <a:avLst/>
          </a:prstGeom>
        </p:spPr>
      </p:pic>
      <p:sp>
        <p:nvSpPr>
          <p:cNvPr id="5" name="Rectangle 4"/>
          <p:cNvSpPr/>
          <p:nvPr/>
        </p:nvSpPr>
        <p:spPr>
          <a:xfrm>
            <a:off x="3965396" y="1440418"/>
            <a:ext cx="5029200" cy="3539430"/>
          </a:xfrm>
          <a:prstGeom prst="rect">
            <a:avLst/>
          </a:prstGeom>
        </p:spPr>
        <p:txBody>
          <a:bodyPr wrap="square">
            <a:spAutoFit/>
          </a:bodyPr>
          <a:lstStyle/>
          <a:p>
            <a:r>
              <a:rPr lang="en-US" sz="3200" dirty="0" smtClean="0"/>
              <a:t>What is role of the academy in increasing national economic competitiveness while preserving the “vital combat for lucidity” that defines an open democratic society?</a:t>
            </a:r>
            <a:endParaRPr lang="en-US" sz="3200" dirty="0"/>
          </a:p>
        </p:txBody>
      </p:sp>
      <p:sp>
        <p:nvSpPr>
          <p:cNvPr id="6" name="Rectangle 5"/>
          <p:cNvSpPr/>
          <p:nvPr/>
        </p:nvSpPr>
        <p:spPr>
          <a:xfrm>
            <a:off x="754672" y="5354487"/>
            <a:ext cx="3595856" cy="584776"/>
          </a:xfrm>
          <a:prstGeom prst="rect">
            <a:avLst/>
          </a:prstGeom>
        </p:spPr>
        <p:txBody>
          <a:bodyPr wrap="none">
            <a:spAutoFit/>
          </a:bodyPr>
          <a:lstStyle/>
          <a:p>
            <a:r>
              <a:rPr lang="hu-HU" sz="3200" dirty="0" smtClean="0">
                <a:hlinkClick r:id="rId4"/>
              </a:rPr>
              <a:t>http://edfuture.net/</a:t>
            </a:r>
            <a:r>
              <a:rPr lang="hu-HU" sz="3200" dirty="0" smtClean="0"/>
              <a:t> </a:t>
            </a:r>
            <a:endParaRPr lang="en-US" sz="3200" dirty="0"/>
          </a:p>
        </p:txBody>
      </p:sp>
    </p:spTree>
    <p:extLst>
      <p:ext uri="{BB962C8B-B14F-4D97-AF65-F5344CB8AC3E}">
        <p14:creationId xmlns:p14="http://schemas.microsoft.com/office/powerpoint/2010/main" val="31731266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0115" y="4407047"/>
            <a:ext cx="8229600" cy="1289616"/>
          </a:xfrm>
        </p:spPr>
        <p:txBody>
          <a:bodyPr/>
          <a:lstStyle/>
          <a:p>
            <a:pPr marL="0" indent="0">
              <a:buNone/>
            </a:pPr>
            <a:r>
              <a:rPr lang="en-US" dirty="0" smtClean="0"/>
              <a:t>Stephen Downes</a:t>
            </a:r>
          </a:p>
          <a:p>
            <a:pPr marL="0" indent="0">
              <a:buNone/>
            </a:pPr>
            <a:r>
              <a:rPr lang="en-US" dirty="0" smtClean="0"/>
              <a:t>http://</a:t>
            </a:r>
            <a:r>
              <a:rPr lang="en-US" dirty="0" err="1" smtClean="0"/>
              <a:t>www.downes.ca</a:t>
            </a:r>
            <a:endParaRPr lang="en-US" dirty="0"/>
          </a:p>
        </p:txBody>
      </p:sp>
      <p:pic>
        <p:nvPicPr>
          <p:cNvPr id="5" name="Picture 4" descr="Screen shot 2012-06-21 at 12.4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30" y="960363"/>
            <a:ext cx="4595578" cy="3446684"/>
          </a:xfrm>
          <a:prstGeom prst="rect">
            <a:avLst/>
          </a:prstGeom>
        </p:spPr>
      </p:pic>
      <p:sp>
        <p:nvSpPr>
          <p:cNvPr id="6" name="Rectangle 5"/>
          <p:cNvSpPr/>
          <p:nvPr/>
        </p:nvSpPr>
        <p:spPr>
          <a:xfrm>
            <a:off x="6144244" y="3752166"/>
            <a:ext cx="2353116" cy="369332"/>
          </a:xfrm>
          <a:prstGeom prst="rect">
            <a:avLst/>
          </a:prstGeom>
        </p:spPr>
        <p:txBody>
          <a:bodyPr wrap="square">
            <a:spAutoFit/>
          </a:bodyPr>
          <a:lstStyle/>
          <a:p>
            <a:r>
              <a:rPr lang="en-US" dirty="0" smtClean="0">
                <a:hlinkClick r:id="rId3"/>
              </a:rPr>
              <a:t>http://t.co/MoSdTLgA</a:t>
            </a:r>
            <a:r>
              <a:rPr lang="en-US" b="1" dirty="0" smtClean="0"/>
              <a:t> </a:t>
            </a:r>
            <a:endParaRPr lang="en-US" dirty="0"/>
          </a:p>
        </p:txBody>
      </p:sp>
      <p:sp>
        <p:nvSpPr>
          <p:cNvPr id="7" name="TextBox 6"/>
          <p:cNvSpPr txBox="1"/>
          <p:nvPr/>
        </p:nvSpPr>
        <p:spPr>
          <a:xfrm>
            <a:off x="6144244" y="2838437"/>
            <a:ext cx="1904904" cy="830997"/>
          </a:xfrm>
          <a:prstGeom prst="rect">
            <a:avLst/>
          </a:prstGeom>
          <a:noFill/>
        </p:spPr>
        <p:txBody>
          <a:bodyPr wrap="square" rtlCol="0">
            <a:spAutoFit/>
          </a:bodyPr>
          <a:lstStyle/>
          <a:p>
            <a:r>
              <a:rPr lang="en-US" sz="2400" dirty="0" smtClean="0"/>
              <a:t>Thanks @</a:t>
            </a:r>
            <a:r>
              <a:rPr lang="en-US" sz="2400" dirty="0" err="1" smtClean="0"/>
              <a:t>verarex</a:t>
            </a:r>
            <a:endParaRPr lang="en-US" sz="2400" dirty="0"/>
          </a:p>
        </p:txBody>
      </p:sp>
    </p:spTree>
    <p:extLst>
      <p:ext uri="{BB962C8B-B14F-4D97-AF65-F5344CB8AC3E}">
        <p14:creationId xmlns:p14="http://schemas.microsoft.com/office/powerpoint/2010/main" val="11049187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Learning is Here</a:t>
            </a:r>
            <a:endParaRPr lang="en-US" dirty="0"/>
          </a:p>
        </p:txBody>
      </p:sp>
      <p:pic>
        <p:nvPicPr>
          <p:cNvPr id="4" name="Picture 3"/>
          <p:cNvPicPr>
            <a:picLocks noChangeAspect="1"/>
          </p:cNvPicPr>
          <p:nvPr/>
        </p:nvPicPr>
        <p:blipFill>
          <a:blip r:embed="rId3"/>
          <a:stretch>
            <a:fillRect/>
          </a:stretch>
        </p:blipFill>
        <p:spPr>
          <a:xfrm>
            <a:off x="1092200" y="1417638"/>
            <a:ext cx="6959600" cy="3175000"/>
          </a:xfrm>
          <a:prstGeom prst="rect">
            <a:avLst/>
          </a:prstGeom>
        </p:spPr>
      </p:pic>
      <p:sp>
        <p:nvSpPr>
          <p:cNvPr id="5" name="Rectangle 4"/>
          <p:cNvSpPr/>
          <p:nvPr/>
        </p:nvSpPr>
        <p:spPr>
          <a:xfrm>
            <a:off x="1092200" y="4786489"/>
            <a:ext cx="6959600" cy="954107"/>
          </a:xfrm>
          <a:prstGeom prst="rect">
            <a:avLst/>
          </a:prstGeom>
        </p:spPr>
        <p:txBody>
          <a:bodyPr wrap="square">
            <a:spAutoFit/>
          </a:bodyPr>
          <a:lstStyle/>
          <a:p>
            <a:r>
              <a:rPr lang="en-US" sz="2800" dirty="0" smtClean="0"/>
              <a:t>Canada: just under one million online course registrations equivalent to about 100,000 FTEs</a:t>
            </a:r>
            <a:endParaRPr lang="en-US" sz="2800" dirty="0"/>
          </a:p>
        </p:txBody>
      </p:sp>
      <p:sp>
        <p:nvSpPr>
          <p:cNvPr id="6" name="Rectangle 5"/>
          <p:cNvSpPr/>
          <p:nvPr/>
        </p:nvSpPr>
        <p:spPr>
          <a:xfrm>
            <a:off x="1092200" y="5783907"/>
            <a:ext cx="4572000" cy="646331"/>
          </a:xfrm>
          <a:prstGeom prst="rect">
            <a:avLst/>
          </a:prstGeom>
        </p:spPr>
        <p:txBody>
          <a:bodyPr>
            <a:spAutoFit/>
          </a:bodyPr>
          <a:lstStyle/>
          <a:p>
            <a:r>
              <a:rPr lang="en-US" dirty="0" smtClean="0">
                <a:hlinkClick r:id="rId4"/>
              </a:rPr>
              <a:t>http://www.tonybates.ca/2012/06/12/the-status-of-online-learning-in-canada-in-2012/</a:t>
            </a:r>
            <a:r>
              <a:rPr lang="en-US" dirty="0" smtClean="0"/>
              <a:t> </a:t>
            </a:r>
            <a:endParaRPr lang="en-US" dirty="0"/>
          </a:p>
        </p:txBody>
      </p:sp>
    </p:spTree>
    <p:extLst>
      <p:ext uri="{BB962C8B-B14F-4D97-AF65-F5344CB8AC3E}">
        <p14:creationId xmlns:p14="http://schemas.microsoft.com/office/powerpoint/2010/main" val="96337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Have Been Developed</a:t>
            </a:r>
            <a:endParaRPr lang="en-US" dirty="0"/>
          </a:p>
        </p:txBody>
      </p:sp>
      <p:sp>
        <p:nvSpPr>
          <p:cNvPr id="3" name="Content Placeholder 2"/>
          <p:cNvSpPr>
            <a:spLocks noGrp="1"/>
          </p:cNvSpPr>
          <p:nvPr>
            <p:ph idx="1"/>
          </p:nvPr>
        </p:nvSpPr>
        <p:spPr>
          <a:xfrm>
            <a:off x="457200" y="1600200"/>
            <a:ext cx="4996051" cy="4525963"/>
          </a:xfrm>
        </p:spPr>
        <p:txBody>
          <a:bodyPr/>
          <a:lstStyle/>
          <a:p>
            <a:pPr marL="0" indent="0">
              <a:buNone/>
            </a:pPr>
            <a:r>
              <a:rPr lang="en-US" dirty="0" smtClean="0"/>
              <a:t>“This isn’t something that just happened… it is the result of a plan started a number of years ago.”</a:t>
            </a:r>
            <a:endParaRPr lang="en-US" dirty="0"/>
          </a:p>
        </p:txBody>
      </p:sp>
      <p:pic>
        <p:nvPicPr>
          <p:cNvPr id="4" name="Picture 3" descr="Screen shot 2012-06-21 at 1.08.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927" y="1755285"/>
            <a:ext cx="2759123" cy="3281971"/>
          </a:xfrm>
          <a:prstGeom prst="rect">
            <a:avLst/>
          </a:prstGeom>
        </p:spPr>
      </p:pic>
      <p:sp>
        <p:nvSpPr>
          <p:cNvPr id="5" name="TextBox 4"/>
          <p:cNvSpPr txBox="1"/>
          <p:nvPr/>
        </p:nvSpPr>
        <p:spPr>
          <a:xfrm>
            <a:off x="457200" y="4220308"/>
            <a:ext cx="3632738" cy="954107"/>
          </a:xfrm>
          <a:prstGeom prst="rect">
            <a:avLst/>
          </a:prstGeom>
          <a:noFill/>
        </p:spPr>
        <p:txBody>
          <a:bodyPr wrap="square" rtlCol="0">
            <a:spAutoFit/>
          </a:bodyPr>
          <a:lstStyle/>
          <a:p>
            <a:r>
              <a:rPr lang="en-US" sz="2800" i="1" dirty="0" smtClean="0"/>
              <a:t>Eduardo Jaen, AIG Panama</a:t>
            </a:r>
            <a:endParaRPr lang="en-US" sz="2800" i="1" dirty="0"/>
          </a:p>
        </p:txBody>
      </p:sp>
    </p:spTree>
    <p:extLst>
      <p:ext uri="{BB962C8B-B14F-4D97-AF65-F5344CB8AC3E}">
        <p14:creationId xmlns:p14="http://schemas.microsoft.com/office/powerpoint/2010/main" val="19974763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on the Change Bus</a:t>
            </a:r>
            <a:endParaRPr lang="en-US" dirty="0"/>
          </a:p>
        </p:txBody>
      </p:sp>
      <p:pic>
        <p:nvPicPr>
          <p:cNvPr id="4" name="Picture 3" descr="Screen shot 2012-06-20 at 10.0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177" y="2181596"/>
            <a:ext cx="4208739" cy="2785494"/>
          </a:xfrm>
          <a:prstGeom prst="rect">
            <a:avLst/>
          </a:prstGeom>
        </p:spPr>
      </p:pic>
      <p:sp>
        <p:nvSpPr>
          <p:cNvPr id="5" name="Rectangle 4"/>
          <p:cNvSpPr/>
          <p:nvPr/>
        </p:nvSpPr>
        <p:spPr>
          <a:xfrm>
            <a:off x="269044" y="1414326"/>
            <a:ext cx="7257189" cy="584776"/>
          </a:xfrm>
          <a:prstGeom prst="rect">
            <a:avLst/>
          </a:prstGeom>
        </p:spPr>
        <p:txBody>
          <a:bodyPr wrap="square">
            <a:spAutoFit/>
          </a:bodyPr>
          <a:lstStyle/>
          <a:p>
            <a:r>
              <a:rPr lang="en-US" sz="3200" dirty="0" smtClean="0"/>
              <a:t>Academics are not driving the change bus.  </a:t>
            </a:r>
            <a:endParaRPr lang="en-US" sz="3200" dirty="0"/>
          </a:p>
        </p:txBody>
      </p:sp>
      <p:sp>
        <p:nvSpPr>
          <p:cNvPr id="6" name="Rectangle 5"/>
          <p:cNvSpPr/>
          <p:nvPr/>
        </p:nvSpPr>
        <p:spPr>
          <a:xfrm>
            <a:off x="269044" y="1869965"/>
            <a:ext cx="4572000" cy="3539430"/>
          </a:xfrm>
          <a:prstGeom prst="rect">
            <a:avLst/>
          </a:prstGeom>
        </p:spPr>
        <p:txBody>
          <a:bodyPr>
            <a:spAutoFit/>
          </a:bodyPr>
          <a:lstStyle/>
          <a:p>
            <a:r>
              <a:rPr lang="en-US" sz="3200" dirty="0" smtClean="0"/>
              <a:t>Leadership in traditional universities has been grossly negligent in preparing the academy for the economic and technological reality it now faces.</a:t>
            </a:r>
            <a:endParaRPr lang="en-US" sz="3200" dirty="0"/>
          </a:p>
        </p:txBody>
      </p:sp>
      <p:sp>
        <p:nvSpPr>
          <p:cNvPr id="7" name="TextBox 6"/>
          <p:cNvSpPr txBox="1"/>
          <p:nvPr/>
        </p:nvSpPr>
        <p:spPr>
          <a:xfrm>
            <a:off x="2614572" y="4967090"/>
            <a:ext cx="3324242" cy="523220"/>
          </a:xfrm>
          <a:prstGeom prst="rect">
            <a:avLst/>
          </a:prstGeom>
          <a:noFill/>
        </p:spPr>
        <p:txBody>
          <a:bodyPr wrap="square" rtlCol="0">
            <a:spAutoFit/>
          </a:bodyPr>
          <a:lstStyle/>
          <a:p>
            <a:r>
              <a:rPr lang="en-US" sz="2800" i="1" dirty="0" smtClean="0"/>
              <a:t>-- George Siemens</a:t>
            </a:r>
            <a:endParaRPr lang="en-US" sz="2800" i="1" dirty="0"/>
          </a:p>
        </p:txBody>
      </p:sp>
      <p:sp>
        <p:nvSpPr>
          <p:cNvPr id="8" name="Rectangle 7"/>
          <p:cNvSpPr/>
          <p:nvPr/>
        </p:nvSpPr>
        <p:spPr>
          <a:xfrm>
            <a:off x="328572" y="5693728"/>
            <a:ext cx="4572000" cy="923330"/>
          </a:xfrm>
          <a:prstGeom prst="rect">
            <a:avLst/>
          </a:prstGeom>
        </p:spPr>
        <p:txBody>
          <a:bodyPr>
            <a:spAutoFit/>
          </a:bodyPr>
          <a:lstStyle/>
          <a:p>
            <a:r>
              <a:rPr lang="en-US" dirty="0" smtClean="0">
                <a:hlinkClick r:id="rId4"/>
              </a:rPr>
              <a:t>http://campustechnology.com/articles/2012/06/20/seeking-systemic-change-for-higher-ed-in-a-digital-networked-age.aspx</a:t>
            </a:r>
            <a:r>
              <a:rPr lang="en-US" dirty="0" smtClean="0"/>
              <a:t> </a:t>
            </a:r>
            <a:endParaRPr lang="en-US" dirty="0"/>
          </a:p>
        </p:txBody>
      </p:sp>
    </p:spTree>
    <p:extLst>
      <p:ext uri="{BB962C8B-B14F-4D97-AF65-F5344CB8AC3E}">
        <p14:creationId xmlns:p14="http://schemas.microsoft.com/office/powerpoint/2010/main" val="2204601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endParaRPr lang="en-US" dirty="0"/>
          </a:p>
        </p:txBody>
      </p:sp>
      <p:pic>
        <p:nvPicPr>
          <p:cNvPr id="5" name="Content Placeholder 4" descr="Screen shot 2012-06-21 at 11.41.0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7100"/>
          <a:stretch/>
        </p:blipFill>
        <p:spPr/>
      </p:pic>
    </p:spTree>
    <p:extLst>
      <p:ext uri="{BB962C8B-B14F-4D97-AF65-F5344CB8AC3E}">
        <p14:creationId xmlns:p14="http://schemas.microsoft.com/office/powerpoint/2010/main" val="41030155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is a Model</a:t>
            </a:r>
            <a:endParaRPr lang="en-US" dirty="0"/>
          </a:p>
        </p:txBody>
      </p:sp>
      <p:sp>
        <p:nvSpPr>
          <p:cNvPr id="3" name="Content Placeholder 2"/>
          <p:cNvSpPr>
            <a:spLocks noGrp="1"/>
          </p:cNvSpPr>
          <p:nvPr>
            <p:ph idx="1"/>
          </p:nvPr>
        </p:nvSpPr>
        <p:spPr>
          <a:xfrm>
            <a:off x="457200" y="1600200"/>
            <a:ext cx="4342408" cy="4525963"/>
          </a:xfrm>
        </p:spPr>
        <p:txBody>
          <a:bodyPr/>
          <a:lstStyle/>
          <a:p>
            <a:pPr marL="0" indent="0">
              <a:buNone/>
            </a:pPr>
            <a:r>
              <a:rPr lang="en-US" dirty="0" smtClean="0"/>
              <a:t>If you take the idea literally, the whole internet is a model of the world. Or a model of</a:t>
            </a:r>
            <a:r>
              <a:rPr lang="en-US" baseline="0" dirty="0" smtClean="0"/>
              <a:t> what we think about the world (if there is any difference between the two).</a:t>
            </a:r>
          </a:p>
        </p:txBody>
      </p:sp>
      <p:pic>
        <p:nvPicPr>
          <p:cNvPr id="5" name="Picture 4" descr="Screen shot 2012-06-21 at 11.07.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729" y="1600200"/>
            <a:ext cx="2693362" cy="4033568"/>
          </a:xfrm>
          <a:prstGeom prst="rect">
            <a:avLst/>
          </a:prstGeom>
        </p:spPr>
      </p:pic>
    </p:spTree>
    <p:extLst>
      <p:ext uri="{BB962C8B-B14F-4D97-AF65-F5344CB8AC3E}">
        <p14:creationId xmlns:p14="http://schemas.microsoft.com/office/powerpoint/2010/main" val="11014028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Whole Internet</a:t>
            </a:r>
            <a:endParaRPr lang="en-US" dirty="0"/>
          </a:p>
        </p:txBody>
      </p:sp>
      <p:sp>
        <p:nvSpPr>
          <p:cNvPr id="3" name="Content Placeholder 2"/>
          <p:cNvSpPr>
            <a:spLocks noGrp="1"/>
          </p:cNvSpPr>
          <p:nvPr>
            <p:ph idx="1"/>
          </p:nvPr>
        </p:nvSpPr>
        <p:spPr>
          <a:xfrm>
            <a:off x="4780932" y="1600200"/>
            <a:ext cx="3905868" cy="4525963"/>
          </a:xfrm>
        </p:spPr>
        <p:txBody>
          <a:bodyPr/>
          <a:lstStyle/>
          <a:p>
            <a:pPr marL="0" indent="0">
              <a:buNone/>
            </a:pPr>
            <a:r>
              <a:rPr lang="en-US" baseline="0" dirty="0" smtClean="0"/>
              <a:t>But you have to take it literally. It’s the </a:t>
            </a:r>
            <a:r>
              <a:rPr lang="en-US" i="1" baseline="0" dirty="0" smtClean="0"/>
              <a:t>whole internet</a:t>
            </a:r>
            <a:r>
              <a:rPr lang="en-US" i="0" baseline="0" dirty="0" smtClean="0"/>
              <a:t> that is the model, not some privileged subset of it, such as the erstwhile semantic web.</a:t>
            </a:r>
            <a:endParaRPr lang="en-US" dirty="0"/>
          </a:p>
        </p:txBody>
      </p:sp>
      <p:pic>
        <p:nvPicPr>
          <p:cNvPr id="4" name="Picture 3" descr="Screen shot 2012-06-21 at 11.08.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47" y="1780063"/>
            <a:ext cx="3226318" cy="4835175"/>
          </a:xfrm>
          <a:prstGeom prst="rect">
            <a:avLst/>
          </a:prstGeom>
        </p:spPr>
      </p:pic>
    </p:spTree>
    <p:extLst>
      <p:ext uri="{BB962C8B-B14F-4D97-AF65-F5344CB8AC3E}">
        <p14:creationId xmlns:p14="http://schemas.microsoft.com/office/powerpoint/2010/main" val="6882975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E0E13"/>
      </a:hlink>
      <a:folHlink>
        <a:srgbClr val="6E052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1110</TotalTime>
  <Words>3784</Words>
  <Application>Microsoft Macintosh PowerPoint</Application>
  <PresentationFormat>On-screen Show (4:3)</PresentationFormat>
  <Paragraphs>214</Paragraphs>
  <Slides>35</Slides>
  <Notes>24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Models, Technological Resources and Knowledge Management</vt:lpstr>
      <vt:lpstr>First, Some Context</vt:lpstr>
      <vt:lpstr>Mobile is Here</vt:lpstr>
      <vt:lpstr>Online Learning is Here</vt:lpstr>
      <vt:lpstr>Programs Have Been Developed</vt:lpstr>
      <vt:lpstr>Getting on the Change Bus</vt:lpstr>
      <vt:lpstr>Models</vt:lpstr>
      <vt:lpstr>The Internet is a Model</vt:lpstr>
      <vt:lpstr>The Whole Internet</vt:lpstr>
      <vt:lpstr>Models Are Hard</vt:lpstr>
      <vt:lpstr>Real Life</vt:lpstr>
      <vt:lpstr>The Flipped Classroom</vt:lpstr>
      <vt:lpstr>MOOC</vt:lpstr>
      <vt:lpstr>The Blackboard MOOC?</vt:lpstr>
      <vt:lpstr>The MOOC ‘Model’</vt:lpstr>
      <vt:lpstr>Learning Ecologies</vt:lpstr>
      <vt:lpstr>Technological Resources</vt:lpstr>
      <vt:lpstr>Why Digital Editions?</vt:lpstr>
      <vt:lpstr>As We Speak…</vt:lpstr>
      <vt:lpstr>Online Resources Will Be Open</vt:lpstr>
      <vt:lpstr>The OER Iceberg</vt:lpstr>
      <vt:lpstr>The Open Protocol</vt:lpstr>
      <vt:lpstr>Capturing the Process</vt:lpstr>
      <vt:lpstr>Knowledge Management</vt:lpstr>
      <vt:lpstr>Real Life</vt:lpstr>
      <vt:lpstr>Why Knowledge Management Doesn’t Work</vt:lpstr>
      <vt:lpstr>Murmuration</vt:lpstr>
      <vt:lpstr>Education vs Catastrophe</vt:lpstr>
      <vt:lpstr>Collaboration: This is Old</vt:lpstr>
      <vt:lpstr>Cooperation: The New</vt:lpstr>
      <vt:lpstr>Valve</vt:lpstr>
      <vt:lpstr>Analytics are not Local</vt:lpstr>
      <vt:lpstr>The Course Web</vt:lpstr>
      <vt:lpstr>Our Next Course</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technological resources, knowledge management</dc:title>
  <dc:creator>Stephen  Downes</dc:creator>
  <cp:lastModifiedBy>Stephen  Downes</cp:lastModifiedBy>
  <cp:revision>36</cp:revision>
  <dcterms:created xsi:type="dcterms:W3CDTF">2012-06-20T23:16:43Z</dcterms:created>
  <dcterms:modified xsi:type="dcterms:W3CDTF">2012-06-21T17:47:03Z</dcterms:modified>
</cp:coreProperties>
</file>