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77"/>
  </p:notesMasterIdLst>
  <p:sldIdLst>
    <p:sldId id="256" r:id="rId2"/>
    <p:sldId id="257" r:id="rId3"/>
    <p:sldId id="314" r:id="rId4"/>
    <p:sldId id="319" r:id="rId5"/>
    <p:sldId id="341" r:id="rId6"/>
    <p:sldId id="320" r:id="rId7"/>
    <p:sldId id="318" r:id="rId8"/>
    <p:sldId id="321" r:id="rId9"/>
    <p:sldId id="333" r:id="rId10"/>
    <p:sldId id="349" r:id="rId11"/>
    <p:sldId id="332" r:id="rId12"/>
    <p:sldId id="258" r:id="rId13"/>
    <p:sldId id="322" r:id="rId14"/>
    <p:sldId id="259" r:id="rId15"/>
    <p:sldId id="343" r:id="rId16"/>
    <p:sldId id="344" r:id="rId17"/>
    <p:sldId id="262" r:id="rId18"/>
    <p:sldId id="264" r:id="rId19"/>
    <p:sldId id="265" r:id="rId20"/>
    <p:sldId id="260" r:id="rId21"/>
    <p:sldId id="261" r:id="rId22"/>
    <p:sldId id="269" r:id="rId23"/>
    <p:sldId id="266" r:id="rId24"/>
    <p:sldId id="267" r:id="rId25"/>
    <p:sldId id="298" r:id="rId26"/>
    <p:sldId id="299" r:id="rId27"/>
    <p:sldId id="348" r:id="rId28"/>
    <p:sldId id="345" r:id="rId29"/>
    <p:sldId id="300" r:id="rId30"/>
    <p:sldId id="282" r:id="rId31"/>
    <p:sldId id="280" r:id="rId32"/>
    <p:sldId id="283" r:id="rId33"/>
    <p:sldId id="296" r:id="rId34"/>
    <p:sldId id="324" r:id="rId35"/>
    <p:sldId id="292" r:id="rId36"/>
    <p:sldId id="293" r:id="rId37"/>
    <p:sldId id="294" r:id="rId38"/>
    <p:sldId id="284" r:id="rId39"/>
    <p:sldId id="285" r:id="rId40"/>
    <p:sldId id="337" r:id="rId41"/>
    <p:sldId id="286" r:id="rId42"/>
    <p:sldId id="287" r:id="rId43"/>
    <p:sldId id="335" r:id="rId44"/>
    <p:sldId id="301" r:id="rId45"/>
    <p:sldId id="302" r:id="rId46"/>
    <p:sldId id="304" r:id="rId47"/>
    <p:sldId id="303" r:id="rId48"/>
    <p:sldId id="297" r:id="rId49"/>
    <p:sldId id="325" r:id="rId50"/>
    <p:sldId id="336" r:id="rId51"/>
    <p:sldId id="289" r:id="rId52"/>
    <p:sldId id="295" r:id="rId53"/>
    <p:sldId id="310" r:id="rId54"/>
    <p:sldId id="334" r:id="rId55"/>
    <p:sldId id="313" r:id="rId56"/>
    <p:sldId id="311" r:id="rId57"/>
    <p:sldId id="312" r:id="rId58"/>
    <p:sldId id="326" r:id="rId59"/>
    <p:sldId id="346" r:id="rId60"/>
    <p:sldId id="347" r:id="rId61"/>
    <p:sldId id="291" r:id="rId62"/>
    <p:sldId id="329" r:id="rId63"/>
    <p:sldId id="330" r:id="rId64"/>
    <p:sldId id="305" r:id="rId65"/>
    <p:sldId id="306" r:id="rId66"/>
    <p:sldId id="307" r:id="rId67"/>
    <p:sldId id="315" r:id="rId68"/>
    <p:sldId id="328" r:id="rId69"/>
    <p:sldId id="317" r:id="rId70"/>
    <p:sldId id="309" r:id="rId71"/>
    <p:sldId id="340" r:id="rId72"/>
    <p:sldId id="327" r:id="rId73"/>
    <p:sldId id="338" r:id="rId74"/>
    <p:sldId id="339" r:id="rId75"/>
    <p:sldId id="342" r:id="rId7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p:restoredLeft sz="51901" autoAdjust="0"/>
    <p:restoredTop sz="86502" autoAdjust="0"/>
  </p:normalViewPr>
  <p:slideViewPr>
    <p:cSldViewPr snapToGrid="0" snapToObjects="1">
      <p:cViewPr varScale="1">
        <p:scale>
          <a:sx n="59" d="100"/>
          <a:sy n="59" d="100"/>
        </p:scale>
        <p:origin x="-112" y="-54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slide" Target="slides/slide67.xml"/><Relationship Id="rId69" Type="http://schemas.openxmlformats.org/officeDocument/2006/relationships/slide" Target="slides/slide6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80" Type="http://schemas.openxmlformats.org/officeDocument/2006/relationships/viewProps" Target="viewProps.xml"/><Relationship Id="rId81" Type="http://schemas.openxmlformats.org/officeDocument/2006/relationships/theme" Target="theme/theme1.xml"/><Relationship Id="rId82" Type="http://schemas.openxmlformats.org/officeDocument/2006/relationships/tableStyles" Target="tableStyles.xml"/><Relationship Id="rId70" Type="http://schemas.openxmlformats.org/officeDocument/2006/relationships/slide" Target="slides/slide69.xml"/><Relationship Id="rId71" Type="http://schemas.openxmlformats.org/officeDocument/2006/relationships/slide" Target="slides/slide70.xml"/><Relationship Id="rId72" Type="http://schemas.openxmlformats.org/officeDocument/2006/relationships/slide" Target="slides/slide71.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73" Type="http://schemas.openxmlformats.org/officeDocument/2006/relationships/slide" Target="slides/slide72.xml"/><Relationship Id="rId74" Type="http://schemas.openxmlformats.org/officeDocument/2006/relationships/slide" Target="slides/slide73.xml"/><Relationship Id="rId75" Type="http://schemas.openxmlformats.org/officeDocument/2006/relationships/slide" Target="slides/slide74.xml"/><Relationship Id="rId76" Type="http://schemas.openxmlformats.org/officeDocument/2006/relationships/slide" Target="slides/slide75.xml"/><Relationship Id="rId77" Type="http://schemas.openxmlformats.org/officeDocument/2006/relationships/notesMaster" Target="notesMasters/notesMaster1.xml"/><Relationship Id="rId78" Type="http://schemas.openxmlformats.org/officeDocument/2006/relationships/printerSettings" Target="printerSettings/printerSettings1.bin"/><Relationship Id="rId79" Type="http://schemas.openxmlformats.org/officeDocument/2006/relationships/presProps" Target="presProps.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81225B-5DB3-CC43-AEF5-C74D4F7E5746}" type="datetimeFigureOut">
              <a:rPr lang="en-US" smtClean="0"/>
              <a:t>12-05-26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6F9076F-C1BF-804E-A802-86AF8A32B4F6}" type="slidenum">
              <a:rPr lang="en-US" smtClean="0"/>
              <a:t>‹#›</a:t>
            </a:fld>
            <a:endParaRPr lang="en-US"/>
          </a:p>
        </p:txBody>
      </p:sp>
    </p:spTree>
    <p:extLst>
      <p:ext uri="{BB962C8B-B14F-4D97-AF65-F5344CB8AC3E}">
        <p14:creationId xmlns:p14="http://schemas.microsoft.com/office/powerpoint/2010/main" val="414392420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www.downes.ca/post/58132/rd" TargetMode="External"/><Relationship Id="rId4" Type="http://schemas.openxmlformats.org/officeDocument/2006/relationships/hyperlink" Target="http://www.downes.ca/author/Dan%20Colman" TargetMode="External"/><Relationship Id="rId5" Type="http://schemas.openxmlformats.org/officeDocument/2006/relationships/hyperlink" Target="http://www.downes.ca/cgi-bin/page.cgi?journal=Open%20Culture" TargetMode="External"/><Relationship Id="rId6" Type="http://schemas.openxmlformats.org/officeDocument/2006/relationships/hyperlink" Target="http://chronicle.com/blogs/wiredcampus/stanford-professor-gives-up-teaching-position-hopes-to-reach-500000-students-at-online-start-up/35135" TargetMode="External"/><Relationship Id="rId7" Type="http://schemas.openxmlformats.org/officeDocument/2006/relationships/hyperlink" Target="http://www.openculture.com/2012/04/coursera_raises_16_million_strikes_deal_with_3_universities_adds_humanities_courses.html" TargetMode="External"/><Relationship Id="rId8" Type="http://schemas.openxmlformats.org/officeDocument/2006/relationships/hyperlink" Target="http://www.openculture.com/2012/05/mit_khan_academy_team_up_to_develop_science_videos_for_kids.html" TargetMode="External"/><Relationship Id="rId9" Type="http://schemas.openxmlformats.org/officeDocument/2006/relationships/hyperlink" Target="http://www.openculture.com/2012/05/harvard_and_mit_create_edx_to_offer_free_online_courses_worldwide.html" TargetMode="External"/><Relationship Id="rId10" Type="http://schemas.openxmlformats.org/officeDocument/2006/relationships/hyperlink" Target="http://www.nytimes.com/2012/05/13/business/student-loans-weighing-down-a-generation-with-heavy-debt.html?_r=1&amp;hp&amp;pagewanted=print" TargetMode="External"/><Relationship Id="rId11" Type="http://schemas.openxmlformats.org/officeDocument/2006/relationships/hyperlink" Target="http://www.npr.org/blogs/money/2012/05/11/152511771/the-real-price-of-college" TargetMode="External"/><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www.downes.ca/post/58136/rd" TargetMode="External"/><Relationship Id="rId4" Type="http://schemas.openxmlformats.org/officeDocument/2006/relationships/hyperlink" Target="http://www.downes.ca/author/Daniel%20Woolf" TargetMode="External"/><Relationship Id="rId5" Type="http://schemas.openxmlformats.org/officeDocument/2006/relationships/hyperlink" Target="http://www.downes.ca/cgi-bin/page.cgi?journal=Ottawa%20Citizen" TargetMode="External"/><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5.xml.rels><?xml version="1.0" encoding="UTF-8" standalone="yes"?>
<Relationships xmlns="http://schemas.openxmlformats.org/package/2006/relationships"><Relationship Id="rId11" Type="http://schemas.openxmlformats.org/officeDocument/2006/relationships/hyperlink" Target="http://roundtable.nationaljournal.com/2012/05/the-inequality-speech-that-ted-wont-show-you.php" TargetMode="External"/><Relationship Id="rId12" Type="http://schemas.openxmlformats.org/officeDocument/2006/relationships/hyperlink" Target="http://www.ted.com/conversations/11476/why_is_the_nick_hanauer_talk_n.html" TargetMode="External"/><Relationship Id="rId1" Type="http://schemas.openxmlformats.org/officeDocument/2006/relationships/notesMaster" Target="../notesMasters/notesMaster1.xml"/><Relationship Id="rId2" Type="http://schemas.openxmlformats.org/officeDocument/2006/relationships/slide" Target="../slides/slide49.xml"/><Relationship Id="rId3" Type="http://schemas.openxmlformats.org/officeDocument/2006/relationships/hyperlink" Target="http://www.downes.ca/post/58187/rd" TargetMode="External"/><Relationship Id="rId4" Type="http://schemas.openxmlformats.org/officeDocument/2006/relationships/hyperlink" Target="http://www.downes.ca/author/Grace%20Wyler" TargetMode="External"/><Relationship Id="rId5" Type="http://schemas.openxmlformats.org/officeDocument/2006/relationships/hyperlink" Target="http://www.downes.ca/cgi-bin/page.cgi?journal=Business%20Insider" TargetMode="External"/><Relationship Id="rId6" Type="http://schemas.openxmlformats.org/officeDocument/2006/relationships/hyperlink" Target="http://nationaljournal.com/features/restoration-calls/too-hot-for-ted-income-inequality-20120516" TargetMode="External"/><Relationship Id="rId7" Type="http://schemas.openxmlformats.org/officeDocument/2006/relationships/hyperlink" Target="http://business.time.com/2012/05/18/was-nick-hanauers-ted-talk-on-income-inequality-too-rich-for-rich-people/" TargetMode="External"/><Relationship Id="rId8" Type="http://schemas.openxmlformats.org/officeDocument/2006/relationships/hyperlink" Target="http://roundtable.nationaljournal.com/2012/05/more-on-ted-entrepreneurs-woul.php" TargetMode="External"/><Relationship Id="rId9" Type="http://schemas.openxmlformats.org/officeDocument/2006/relationships/hyperlink" Target="http://www.youtube.com/watch?feature=player_embedded&amp;v=bBx2Y5HhplI" TargetMode="External"/><Relationship Id="rId10" Type="http://schemas.openxmlformats.org/officeDocument/2006/relationships/hyperlink" Target="http://www.bloomberg.com/news/2011-12-01/raise-taxes-on-the-rich-to-reward-job-creators-commentary-by-nick-hanauer.html" TargetMode="Externa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r>
              <a:rPr lang="en-US" sz="1200" b="1" kern="1200" dirty="0" smtClean="0">
                <a:solidFill>
                  <a:schemeClr val="tx1"/>
                </a:solidFill>
                <a:effectLst/>
                <a:latin typeface="+mn-lt"/>
                <a:ea typeface="+mn-ea"/>
                <a:cs typeface="+mn-cs"/>
                <a:hlinkClick r:id="rId3"/>
              </a:rPr>
              <a:t>Why the University System, as We Know It, Won’t Last …. and What’s Coming Next</a:t>
            </a:r>
            <a:r>
              <a:rPr lang="en-US" sz="1200" b="0" kern="1200" dirty="0" smtClean="0">
                <a:solidFill>
                  <a:schemeClr val="tx1"/>
                </a:solidFill>
                <a:effectLst/>
                <a:latin typeface="+mn-lt"/>
                <a:ea typeface="+mn-ea"/>
                <a:cs typeface="+mn-cs"/>
              </a:rPr>
              <a:t/>
            </a:r>
            <a:br>
              <a:rPr lang="en-US" sz="1200" b="0" kern="1200" dirty="0" smtClean="0">
                <a:solidFill>
                  <a:schemeClr val="tx1"/>
                </a:solidFill>
                <a:effectLst/>
                <a:latin typeface="+mn-lt"/>
                <a:ea typeface="+mn-ea"/>
                <a:cs typeface="+mn-cs"/>
              </a:rPr>
            </a:br>
            <a:r>
              <a:rPr lang="en-US" sz="1200" b="0" kern="1200" dirty="0" smtClean="0">
                <a:solidFill>
                  <a:schemeClr val="tx1"/>
                </a:solidFill>
                <a:effectLst/>
                <a:latin typeface="+mn-lt"/>
                <a:ea typeface="+mn-ea"/>
                <a:cs typeface="+mn-cs"/>
                <a:hlinkClick r:id="rId4"/>
              </a:rPr>
              <a:t>Dan Colman</a:t>
            </a:r>
            <a:r>
              <a:rPr lang="en-US" sz="1200" b="0" kern="1200" dirty="0" smtClean="0">
                <a:solidFill>
                  <a:schemeClr val="tx1"/>
                </a:solidFill>
                <a:effectLst/>
                <a:latin typeface="+mn-lt"/>
                <a:ea typeface="+mn-ea"/>
                <a:cs typeface="+mn-cs"/>
              </a:rPr>
              <a:t>, </a:t>
            </a:r>
            <a:r>
              <a:rPr lang="en-US" sz="1200" b="0" kern="1200" dirty="0" smtClean="0">
                <a:solidFill>
                  <a:schemeClr val="tx1"/>
                </a:solidFill>
                <a:effectLst/>
                <a:latin typeface="+mn-lt"/>
                <a:ea typeface="+mn-ea"/>
                <a:cs typeface="+mn-cs"/>
                <a:hlinkClick r:id="rId5"/>
              </a:rPr>
              <a:t>Open Culture</a:t>
            </a:r>
            <a:r>
              <a:rPr lang="en-US" sz="1200" b="0" kern="1200" dirty="0" smtClean="0">
                <a:solidFill>
                  <a:schemeClr val="tx1"/>
                </a:solidFill>
                <a:effectLst/>
                <a:latin typeface="+mn-lt"/>
                <a:ea typeface="+mn-ea"/>
                <a:cs typeface="+mn-cs"/>
              </a:rPr>
              <a:t>, May 14, 2012.</a:t>
            </a:r>
          </a:p>
          <a:p>
            <a:r>
              <a:rPr lang="en-US" dirty="0" smtClean="0"/>
              <a:t>Dan Colman points to two trends that, to him, signal the end of the university system as we know it:</a:t>
            </a:r>
          </a:p>
          <a:p>
            <a:r>
              <a:rPr lang="en-US" dirty="0" smtClean="0"/>
              <a:t>First, Silicon Valley is finally focusing on e-learning. </a:t>
            </a:r>
            <a:r>
              <a:rPr lang="en-US" dirty="0" smtClean="0">
                <a:hlinkClick r:id="rId6"/>
              </a:rPr>
              <a:t>Udacity</a:t>
            </a:r>
            <a:r>
              <a:rPr lang="en-US" dirty="0" smtClean="0"/>
              <a:t>, </a:t>
            </a:r>
            <a:r>
              <a:rPr lang="en-US" dirty="0" smtClean="0">
                <a:hlinkClick r:id="rId7"/>
              </a:rPr>
              <a:t>Coursera</a:t>
            </a:r>
            <a:r>
              <a:rPr lang="en-US" dirty="0" smtClean="0"/>
              <a:t>, </a:t>
            </a:r>
            <a:r>
              <a:rPr lang="en-US" dirty="0" smtClean="0">
                <a:hlinkClick r:id="rId8"/>
              </a:rPr>
              <a:t>Kahn Academy</a:t>
            </a:r>
            <a:r>
              <a:rPr lang="en-US" dirty="0" smtClean="0"/>
              <a:t>, </a:t>
            </a:r>
            <a:r>
              <a:rPr lang="en-US" dirty="0" smtClean="0">
                <a:hlinkClick r:id="rId9"/>
              </a:rPr>
              <a:t>EdX</a:t>
            </a:r>
            <a:r>
              <a:rPr lang="en-US" dirty="0" smtClean="0"/>
              <a:t> — they’re all looking to lift e-learning out of a long period of stagnation.</a:t>
            </a:r>
          </a:p>
          <a:p>
            <a:r>
              <a:rPr lang="en-US" dirty="0" smtClean="0"/>
              <a:t>Second, paying for a college education is getting unsustainable - as noted by </a:t>
            </a:r>
            <a:r>
              <a:rPr lang="en-US" dirty="0" smtClean="0">
                <a:hlinkClick r:id="rId10"/>
              </a:rPr>
              <a:t>the New York Times</a:t>
            </a:r>
            <a:r>
              <a:rPr lang="en-US" dirty="0" smtClean="0"/>
              <a:t> this weekend and </a:t>
            </a:r>
            <a:r>
              <a:rPr lang="en-US" dirty="0" smtClean="0">
                <a:hlinkClick r:id="rId11"/>
              </a:rPr>
              <a:t>Planet Money</a:t>
            </a:r>
            <a:r>
              <a:rPr lang="en-US" dirty="0" smtClean="0"/>
              <a:t> in audio.</a:t>
            </a:r>
          </a:p>
          <a:p>
            <a:r>
              <a:rPr lang="en-US" dirty="0" smtClean="0"/>
              <a:t>"And then," he writes, "you consider this. Many universities seem indifferent to the difficulties students face, if they’re not intentionally exacerbating the problem."</a:t>
            </a:r>
          </a:p>
          <a:p>
            <a:endParaRPr lang="en-US" dirty="0"/>
          </a:p>
        </p:txBody>
      </p:sp>
      <p:sp>
        <p:nvSpPr>
          <p:cNvPr id="4" name="Slide Number Placeholder 3"/>
          <p:cNvSpPr>
            <a:spLocks noGrp="1"/>
          </p:cNvSpPr>
          <p:nvPr>
            <p:ph type="sldNum" sz="quarter" idx="10"/>
          </p:nvPr>
        </p:nvSpPr>
        <p:spPr/>
        <p:txBody>
          <a:bodyPr/>
          <a:lstStyle/>
          <a:p>
            <a:fld id="{F6F9076F-C1BF-804E-A802-86AF8A32B4F6}" type="slidenum">
              <a:rPr lang="en-US" smtClean="0"/>
              <a:t>10</a:t>
            </a:fld>
            <a:endParaRPr lang="en-US"/>
          </a:p>
        </p:txBody>
      </p:sp>
    </p:spTree>
    <p:extLst>
      <p:ext uri="{BB962C8B-B14F-4D97-AF65-F5344CB8AC3E}">
        <p14:creationId xmlns:p14="http://schemas.microsoft.com/office/powerpoint/2010/main" val="31283120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hlinkClick r:id="rId3"/>
              </a:rPr>
              <a:t>The ivory tower is showing cracks</a:t>
            </a:r>
            <a:r>
              <a:rPr lang="en-US" sz="1200" b="0" kern="1200" dirty="0" smtClean="0">
                <a:solidFill>
                  <a:schemeClr val="tx1"/>
                </a:solidFill>
                <a:effectLst/>
                <a:latin typeface="+mn-lt"/>
                <a:ea typeface="+mn-ea"/>
                <a:cs typeface="+mn-cs"/>
              </a:rPr>
              <a:t/>
            </a:r>
            <a:br>
              <a:rPr lang="en-US" sz="1200" b="0" kern="1200" dirty="0" smtClean="0">
                <a:solidFill>
                  <a:schemeClr val="tx1"/>
                </a:solidFill>
                <a:effectLst/>
                <a:latin typeface="+mn-lt"/>
                <a:ea typeface="+mn-ea"/>
                <a:cs typeface="+mn-cs"/>
              </a:rPr>
            </a:br>
            <a:r>
              <a:rPr lang="en-US" sz="1200" b="0" kern="1200" dirty="0" smtClean="0">
                <a:solidFill>
                  <a:schemeClr val="tx1"/>
                </a:solidFill>
                <a:effectLst/>
                <a:latin typeface="+mn-lt"/>
                <a:ea typeface="+mn-ea"/>
                <a:cs typeface="+mn-cs"/>
                <a:hlinkClick r:id="rId4"/>
              </a:rPr>
              <a:t>Daniel Woolf</a:t>
            </a:r>
            <a:r>
              <a:rPr lang="en-US" sz="1200" b="0" kern="1200" dirty="0" smtClean="0">
                <a:solidFill>
                  <a:schemeClr val="tx1"/>
                </a:solidFill>
                <a:effectLst/>
                <a:latin typeface="+mn-lt"/>
                <a:ea typeface="+mn-ea"/>
                <a:cs typeface="+mn-cs"/>
              </a:rPr>
              <a:t>, </a:t>
            </a:r>
            <a:r>
              <a:rPr lang="en-US" sz="1200" b="0" kern="1200" dirty="0" smtClean="0">
                <a:solidFill>
                  <a:schemeClr val="tx1"/>
                </a:solidFill>
                <a:effectLst/>
                <a:latin typeface="+mn-lt"/>
                <a:ea typeface="+mn-ea"/>
                <a:cs typeface="+mn-cs"/>
                <a:hlinkClick r:id="rId5"/>
              </a:rPr>
              <a:t>Ottawa Citizen</a:t>
            </a:r>
            <a:r>
              <a:rPr lang="en-US" sz="1200" b="0" kern="1200" dirty="0" smtClean="0">
                <a:solidFill>
                  <a:schemeClr val="tx1"/>
                </a:solidFill>
                <a:effectLst/>
                <a:latin typeface="+mn-lt"/>
                <a:ea typeface="+mn-ea"/>
                <a:cs typeface="+mn-cs"/>
              </a:rPr>
              <a:t>, May 14, 2012.</a:t>
            </a:r>
          </a:p>
          <a:p>
            <a:r>
              <a:rPr lang="en-US" dirty="0" smtClean="0"/>
              <a:t>With protests in the street in Montreal, rising student loan debts, and increasing government austerity, the university is under more pressure than ever to do the impossible: deliver a quality education to all at a price that will neither bankrupt students nor bankrupt nations. "Universities will inevitably adapt and modify, as they have for the past 800 years, because they will have to do so to survive. The trick will be to do so without destroying all the good things they have achieved for Canadians, and the world, over the last half century."</a:t>
            </a:r>
            <a:endParaRPr lang="en-US" dirty="0"/>
          </a:p>
        </p:txBody>
      </p:sp>
      <p:sp>
        <p:nvSpPr>
          <p:cNvPr id="4" name="Slide Number Placeholder 3"/>
          <p:cNvSpPr>
            <a:spLocks noGrp="1"/>
          </p:cNvSpPr>
          <p:nvPr>
            <p:ph type="sldNum" sz="quarter" idx="10"/>
          </p:nvPr>
        </p:nvSpPr>
        <p:spPr/>
        <p:txBody>
          <a:bodyPr/>
          <a:lstStyle/>
          <a:p>
            <a:fld id="{F6F9076F-C1BF-804E-A802-86AF8A32B4F6}" type="slidenum">
              <a:rPr lang="en-US" smtClean="0"/>
              <a:t>16</a:t>
            </a:fld>
            <a:endParaRPr lang="en-US"/>
          </a:p>
        </p:txBody>
      </p:sp>
    </p:spTree>
    <p:extLst>
      <p:ext uri="{BB962C8B-B14F-4D97-AF65-F5344CB8AC3E}">
        <p14:creationId xmlns:p14="http://schemas.microsoft.com/office/powerpoint/2010/main" val="15897306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career development toolkit delivering interactive multimedia courses to equip you with the real world skills you need to achieve your highest career goals. Mentor will give you guidance on topics ranging from how to spot and realize career opportunity at every level of your career to how to ace your next job interview.</a:t>
            </a:r>
            <a:endParaRPr lang="en-US" dirty="0"/>
          </a:p>
        </p:txBody>
      </p:sp>
      <p:sp>
        <p:nvSpPr>
          <p:cNvPr id="4" name="Slide Number Placeholder 3"/>
          <p:cNvSpPr>
            <a:spLocks noGrp="1"/>
          </p:cNvSpPr>
          <p:nvPr>
            <p:ph type="sldNum" sz="quarter" idx="10"/>
          </p:nvPr>
        </p:nvSpPr>
        <p:spPr/>
        <p:txBody>
          <a:bodyPr/>
          <a:lstStyle/>
          <a:p>
            <a:fld id="{F6F9076F-C1BF-804E-A802-86AF8A32B4F6}" type="slidenum">
              <a:rPr lang="en-US" smtClean="0"/>
              <a:t>24</a:t>
            </a:fld>
            <a:endParaRPr lang="en-US"/>
          </a:p>
        </p:txBody>
      </p:sp>
    </p:spTree>
    <p:extLst>
      <p:ext uri="{BB962C8B-B14F-4D97-AF65-F5344CB8AC3E}">
        <p14:creationId xmlns:p14="http://schemas.microsoft.com/office/powerpoint/2010/main" val="32394607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pl-PL" dirty="0" smtClean="0"/>
              <a:t>http://</a:t>
            </a:r>
            <a:r>
              <a:rPr lang="pl-PL" dirty="0" err="1" smtClean="0"/>
              <a:t>www.downes.ca</a:t>
            </a:r>
            <a:r>
              <a:rPr lang="pl-PL" dirty="0" smtClean="0"/>
              <a:t>/post/58252</a:t>
            </a:r>
            <a:endParaRPr lang="en-US" dirty="0"/>
          </a:p>
        </p:txBody>
      </p:sp>
      <p:sp>
        <p:nvSpPr>
          <p:cNvPr id="4" name="Slide Number Placeholder 3"/>
          <p:cNvSpPr>
            <a:spLocks noGrp="1"/>
          </p:cNvSpPr>
          <p:nvPr>
            <p:ph type="sldNum" sz="quarter" idx="10"/>
          </p:nvPr>
        </p:nvSpPr>
        <p:spPr/>
        <p:txBody>
          <a:bodyPr/>
          <a:lstStyle/>
          <a:p>
            <a:fld id="{F6F9076F-C1BF-804E-A802-86AF8A32B4F6}" type="slidenum">
              <a:rPr lang="en-US" smtClean="0"/>
              <a:t>31</a:t>
            </a:fld>
            <a:endParaRPr lang="en-US"/>
          </a:p>
        </p:txBody>
      </p:sp>
    </p:spTree>
    <p:extLst>
      <p:ext uri="{BB962C8B-B14F-4D97-AF65-F5344CB8AC3E}">
        <p14:creationId xmlns:p14="http://schemas.microsoft.com/office/powerpoint/2010/main" val="1103111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hlinkClick r:id="rId3"/>
              </a:rPr>
              <a:t>Here's The TED Presentation About Rich People That TED Doesn't Want You To See</a:t>
            </a:r>
            <a:r>
              <a:rPr lang="en-US" sz="1200" b="0" kern="1200" dirty="0" smtClean="0">
                <a:solidFill>
                  <a:schemeClr val="tx1"/>
                </a:solidFill>
                <a:effectLst/>
                <a:latin typeface="+mn-lt"/>
                <a:ea typeface="+mn-ea"/>
                <a:cs typeface="+mn-cs"/>
              </a:rPr>
              <a:t/>
            </a:r>
            <a:br>
              <a:rPr lang="en-US" sz="1200" b="0" kern="1200" dirty="0" smtClean="0">
                <a:solidFill>
                  <a:schemeClr val="tx1"/>
                </a:solidFill>
                <a:effectLst/>
                <a:latin typeface="+mn-lt"/>
                <a:ea typeface="+mn-ea"/>
                <a:cs typeface="+mn-cs"/>
              </a:rPr>
            </a:br>
            <a:r>
              <a:rPr lang="en-US" sz="1200" b="0" kern="1200" dirty="0" smtClean="0">
                <a:solidFill>
                  <a:schemeClr val="tx1"/>
                </a:solidFill>
                <a:effectLst/>
                <a:latin typeface="+mn-lt"/>
                <a:ea typeface="+mn-ea"/>
                <a:cs typeface="+mn-cs"/>
                <a:hlinkClick r:id="rId4"/>
              </a:rPr>
              <a:t>Grace Wyler</a:t>
            </a:r>
            <a:r>
              <a:rPr lang="en-US" sz="1200" b="0" kern="1200" dirty="0" smtClean="0">
                <a:solidFill>
                  <a:schemeClr val="tx1"/>
                </a:solidFill>
                <a:effectLst/>
                <a:latin typeface="+mn-lt"/>
                <a:ea typeface="+mn-ea"/>
                <a:cs typeface="+mn-cs"/>
              </a:rPr>
              <a:t>, </a:t>
            </a:r>
            <a:r>
              <a:rPr lang="en-US" sz="1200" b="0" kern="1200" dirty="0" smtClean="0">
                <a:solidFill>
                  <a:schemeClr val="tx1"/>
                </a:solidFill>
                <a:effectLst/>
                <a:latin typeface="+mn-lt"/>
                <a:ea typeface="+mn-ea"/>
                <a:cs typeface="+mn-cs"/>
                <a:hlinkClick r:id="rId5"/>
              </a:rPr>
              <a:t>Business Insider</a:t>
            </a:r>
            <a:r>
              <a:rPr lang="en-US" sz="1200" b="0" kern="1200" dirty="0" smtClean="0">
                <a:solidFill>
                  <a:schemeClr val="tx1"/>
                </a:solidFill>
                <a:effectLst/>
                <a:latin typeface="+mn-lt"/>
                <a:ea typeface="+mn-ea"/>
                <a:cs typeface="+mn-cs"/>
              </a:rPr>
              <a:t>, May 18, 2012.</a:t>
            </a:r>
          </a:p>
          <a:p>
            <a:r>
              <a:rPr lang="en-US" dirty="0" smtClean="0"/>
              <a:t>Normally people with these sorts of views would never be allowed near a TED stage. But a millionaire slipped through the cracks and as the </a:t>
            </a:r>
            <a:r>
              <a:rPr lang="en-US" dirty="0" smtClean="0">
                <a:hlinkClick r:id="rId6"/>
              </a:rPr>
              <a:t>National Journal reports</a:t>
            </a:r>
            <a:r>
              <a:rPr lang="en-US" dirty="0" smtClean="0"/>
              <a:t>, TED's Chris Anderson is refusing to publish a talk given on its stage by venture capitalist Nick </a:t>
            </a:r>
            <a:r>
              <a:rPr lang="en-US" dirty="0" err="1" smtClean="0"/>
              <a:t>Hanauer</a:t>
            </a:r>
            <a:r>
              <a:rPr lang="en-US" dirty="0" smtClean="0"/>
              <a:t>. As </a:t>
            </a:r>
            <a:r>
              <a:rPr lang="en-US" dirty="0" smtClean="0">
                <a:hlinkClick r:id="rId7"/>
              </a:rPr>
              <a:t>Time reports</a:t>
            </a:r>
            <a:r>
              <a:rPr lang="en-US" dirty="0" smtClean="0"/>
              <a:t>, Anderson's </a:t>
            </a:r>
            <a:r>
              <a:rPr lang="en-US" dirty="0" smtClean="0">
                <a:hlinkClick r:id="rId8"/>
              </a:rPr>
              <a:t>explanation</a:t>
            </a:r>
            <a:r>
              <a:rPr lang="en-US" dirty="0" smtClean="0"/>
              <a:t> is that the talk was “too political” to be posted during an election year, and that "a lot of business managers and entrepreneurs would feel insulted" by some of </a:t>
            </a:r>
            <a:r>
              <a:rPr lang="en-US" dirty="0" err="1" smtClean="0"/>
              <a:t>Hanauer’s</a:t>
            </a:r>
            <a:r>
              <a:rPr lang="en-US" dirty="0" smtClean="0"/>
              <a:t> arguments. Alas for Anderson, the video has </a:t>
            </a:r>
            <a:r>
              <a:rPr lang="en-US" dirty="0" smtClean="0">
                <a:hlinkClick r:id="rId9"/>
              </a:rPr>
              <a:t>surfaced at YouTube</a:t>
            </a:r>
            <a:r>
              <a:rPr lang="en-US" dirty="0" smtClean="0"/>
              <a:t>, so the rich will be insulted no matter what. Anyhow, you can </a:t>
            </a:r>
            <a:r>
              <a:rPr lang="en-US" dirty="0" smtClean="0">
                <a:hlinkClick r:id="rId10"/>
              </a:rPr>
              <a:t>read Hanauer's radical arguments</a:t>
            </a:r>
            <a:r>
              <a:rPr lang="en-US" dirty="0" smtClean="0"/>
              <a:t> on that beacon of socialism, Bloomberg. Or read the full text of the talk </a:t>
            </a:r>
            <a:r>
              <a:rPr lang="en-US" dirty="0" smtClean="0">
                <a:hlinkClick r:id="rId11"/>
              </a:rPr>
              <a:t>here</a:t>
            </a:r>
            <a:r>
              <a:rPr lang="en-US" dirty="0" smtClean="0"/>
              <a:t>. Meanwhile, you can read the </a:t>
            </a:r>
            <a:r>
              <a:rPr lang="en-US" dirty="0" smtClean="0">
                <a:hlinkClick r:id="rId12"/>
              </a:rPr>
              <a:t>discussion at TED</a:t>
            </a:r>
            <a:r>
              <a:rPr lang="en-US" dirty="0" smtClean="0"/>
              <a:t> where members are shocked - shocked! - to discover that TED wasn't the open marketplace of ideas they thought. People who read me know I have been critical of this aspect of TED for a long time. Maybe now, a few more eyes will be opened.</a:t>
            </a:r>
          </a:p>
          <a:p>
            <a:endParaRPr lang="en-US" dirty="0"/>
          </a:p>
        </p:txBody>
      </p:sp>
      <p:sp>
        <p:nvSpPr>
          <p:cNvPr id="4" name="Slide Number Placeholder 3"/>
          <p:cNvSpPr>
            <a:spLocks noGrp="1"/>
          </p:cNvSpPr>
          <p:nvPr>
            <p:ph type="sldNum" sz="quarter" idx="10"/>
          </p:nvPr>
        </p:nvSpPr>
        <p:spPr/>
        <p:txBody>
          <a:bodyPr/>
          <a:lstStyle/>
          <a:p>
            <a:fld id="{F6F9076F-C1BF-804E-A802-86AF8A32B4F6}" type="slidenum">
              <a:rPr lang="en-US" smtClean="0"/>
              <a:t>49</a:t>
            </a:fld>
            <a:endParaRPr lang="en-US"/>
          </a:p>
        </p:txBody>
      </p:sp>
    </p:spTree>
    <p:extLst>
      <p:ext uri="{BB962C8B-B14F-4D97-AF65-F5344CB8AC3E}">
        <p14:creationId xmlns:p14="http://schemas.microsoft.com/office/powerpoint/2010/main" val="16529636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OK, this doesn't exist, but it is imaginable that we could read something like this in the near future: "</a:t>
            </a:r>
            <a:r>
              <a:rPr lang="en-US" dirty="0" err="1" smtClean="0"/>
              <a:t>Klout</a:t>
            </a:r>
            <a:r>
              <a:rPr lang="en-US" dirty="0" smtClean="0"/>
              <a:t> is </a:t>
            </a:r>
            <a:r>
              <a:rPr lang="en-US" dirty="0" err="1" smtClean="0"/>
              <a:t>trialling</a:t>
            </a:r>
            <a:r>
              <a:rPr lang="en-US" dirty="0" smtClean="0"/>
              <a:t> a beta program with the Department of Homeland Security and Customs and Border Protection to provide fast-track entrepreneur visa entry to individuals with high </a:t>
            </a:r>
            <a:r>
              <a:rPr lang="en-US" dirty="0" err="1" smtClean="0"/>
              <a:t>Klout</a:t>
            </a:r>
            <a:r>
              <a:rPr lang="en-US" dirty="0" smtClean="0"/>
              <a:t> scores in specific areas." Now - I know the first reaction is to say how bad this is. But is it unreasonable for government to have as much information on you as some company? Is it unreasonable for us to use it in some practical way, like crossing borders? And maybe - just maybe - if it becomes used in this way, maybe we'll have some rights to access it, use it ourselves, and ensure it is correct. Because right now none of that is the case.</a:t>
            </a:r>
            <a:endParaRPr lang="en-US" dirty="0"/>
          </a:p>
        </p:txBody>
      </p:sp>
      <p:sp>
        <p:nvSpPr>
          <p:cNvPr id="4" name="Slide Number Placeholder 3"/>
          <p:cNvSpPr>
            <a:spLocks noGrp="1"/>
          </p:cNvSpPr>
          <p:nvPr>
            <p:ph type="sldNum" sz="quarter" idx="10"/>
          </p:nvPr>
        </p:nvSpPr>
        <p:spPr/>
        <p:txBody>
          <a:bodyPr/>
          <a:lstStyle/>
          <a:p>
            <a:fld id="{F6F9076F-C1BF-804E-A802-86AF8A32B4F6}" type="slidenum">
              <a:rPr lang="en-US" smtClean="0"/>
              <a:t>58</a:t>
            </a:fld>
            <a:endParaRPr lang="en-US"/>
          </a:p>
        </p:txBody>
      </p:sp>
    </p:spTree>
    <p:extLst>
      <p:ext uri="{BB962C8B-B14F-4D97-AF65-F5344CB8AC3E}">
        <p14:creationId xmlns:p14="http://schemas.microsoft.com/office/powerpoint/2010/main" val="6719598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Schoolers</a:t>
            </a:r>
            <a:r>
              <a:rPr lang="en-US" dirty="0" smtClean="0"/>
              <a:t> are applying new tools to traditional goals to crack open the case on the traditional schoolhouse. With laptops, tablets, and cell phones, students no longer wait to be spoon-fed information, but reach out beyond the walls of the classroom for images, information, and insights at the moment the question arises for them.</a:t>
            </a:r>
            <a:endParaRPr lang="en-US" dirty="0"/>
          </a:p>
        </p:txBody>
      </p:sp>
      <p:sp>
        <p:nvSpPr>
          <p:cNvPr id="4" name="Slide Number Placeholder 3"/>
          <p:cNvSpPr>
            <a:spLocks noGrp="1"/>
          </p:cNvSpPr>
          <p:nvPr>
            <p:ph type="sldNum" sz="quarter" idx="10"/>
          </p:nvPr>
        </p:nvSpPr>
        <p:spPr/>
        <p:txBody>
          <a:bodyPr/>
          <a:lstStyle/>
          <a:p>
            <a:fld id="{F6F9076F-C1BF-804E-A802-86AF8A32B4F6}" type="slidenum">
              <a:rPr lang="en-US" smtClean="0"/>
              <a:t>69</a:t>
            </a:fld>
            <a:endParaRPr lang="en-US"/>
          </a:p>
        </p:txBody>
      </p:sp>
    </p:spTree>
    <p:extLst>
      <p:ext uri="{BB962C8B-B14F-4D97-AF65-F5344CB8AC3E}">
        <p14:creationId xmlns:p14="http://schemas.microsoft.com/office/powerpoint/2010/main" val="41384651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C436FB0-9977-F042-AA8D-2092762F5B5F}" type="datetimeFigureOut">
              <a:rPr lang="en-US" smtClean="0"/>
              <a:t>12-05-26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34972C-D921-BF46-A60C-F3721B5DE48C}" type="slidenum">
              <a:rPr lang="en-US" smtClean="0"/>
              <a:t>‹#›</a:t>
            </a:fld>
            <a:endParaRPr lang="en-US"/>
          </a:p>
        </p:txBody>
      </p:sp>
    </p:spTree>
    <p:extLst>
      <p:ext uri="{BB962C8B-B14F-4D97-AF65-F5344CB8AC3E}">
        <p14:creationId xmlns:p14="http://schemas.microsoft.com/office/powerpoint/2010/main" val="20903654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C436FB0-9977-F042-AA8D-2092762F5B5F}" type="datetimeFigureOut">
              <a:rPr lang="en-US" smtClean="0"/>
              <a:t>12-05-26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34972C-D921-BF46-A60C-F3721B5DE48C}" type="slidenum">
              <a:rPr lang="en-US" smtClean="0"/>
              <a:t>‹#›</a:t>
            </a:fld>
            <a:endParaRPr lang="en-US"/>
          </a:p>
        </p:txBody>
      </p:sp>
    </p:spTree>
    <p:extLst>
      <p:ext uri="{BB962C8B-B14F-4D97-AF65-F5344CB8AC3E}">
        <p14:creationId xmlns:p14="http://schemas.microsoft.com/office/powerpoint/2010/main" val="31094434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C436FB0-9977-F042-AA8D-2092762F5B5F}" type="datetimeFigureOut">
              <a:rPr lang="en-US" smtClean="0"/>
              <a:t>12-05-26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34972C-D921-BF46-A60C-F3721B5DE48C}" type="slidenum">
              <a:rPr lang="en-US" smtClean="0"/>
              <a:t>‹#›</a:t>
            </a:fld>
            <a:endParaRPr lang="en-US"/>
          </a:p>
        </p:txBody>
      </p:sp>
    </p:spTree>
    <p:extLst>
      <p:ext uri="{BB962C8B-B14F-4D97-AF65-F5344CB8AC3E}">
        <p14:creationId xmlns:p14="http://schemas.microsoft.com/office/powerpoint/2010/main" val="28928651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C436FB0-9977-F042-AA8D-2092762F5B5F}" type="datetimeFigureOut">
              <a:rPr lang="en-US" smtClean="0"/>
              <a:t>12-05-26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34972C-D921-BF46-A60C-F3721B5DE48C}" type="slidenum">
              <a:rPr lang="en-US" smtClean="0"/>
              <a:t>‹#›</a:t>
            </a:fld>
            <a:endParaRPr lang="en-US"/>
          </a:p>
        </p:txBody>
      </p:sp>
    </p:spTree>
    <p:extLst>
      <p:ext uri="{BB962C8B-B14F-4D97-AF65-F5344CB8AC3E}">
        <p14:creationId xmlns:p14="http://schemas.microsoft.com/office/powerpoint/2010/main" val="37858272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C436FB0-9977-F042-AA8D-2092762F5B5F}" type="datetimeFigureOut">
              <a:rPr lang="en-US" smtClean="0"/>
              <a:t>12-05-26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34972C-D921-BF46-A60C-F3721B5DE48C}" type="slidenum">
              <a:rPr lang="en-US" smtClean="0"/>
              <a:t>‹#›</a:t>
            </a:fld>
            <a:endParaRPr lang="en-US"/>
          </a:p>
        </p:txBody>
      </p:sp>
    </p:spTree>
    <p:extLst>
      <p:ext uri="{BB962C8B-B14F-4D97-AF65-F5344CB8AC3E}">
        <p14:creationId xmlns:p14="http://schemas.microsoft.com/office/powerpoint/2010/main" val="14651554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C436FB0-9977-F042-AA8D-2092762F5B5F}" type="datetimeFigureOut">
              <a:rPr lang="en-US" smtClean="0"/>
              <a:t>12-05-26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34972C-D921-BF46-A60C-F3721B5DE48C}" type="slidenum">
              <a:rPr lang="en-US" smtClean="0"/>
              <a:t>‹#›</a:t>
            </a:fld>
            <a:endParaRPr lang="en-US"/>
          </a:p>
        </p:txBody>
      </p:sp>
    </p:spTree>
    <p:extLst>
      <p:ext uri="{BB962C8B-B14F-4D97-AF65-F5344CB8AC3E}">
        <p14:creationId xmlns:p14="http://schemas.microsoft.com/office/powerpoint/2010/main" val="42113142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C436FB0-9977-F042-AA8D-2092762F5B5F}" type="datetimeFigureOut">
              <a:rPr lang="en-US" smtClean="0"/>
              <a:t>12-05-26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A34972C-D921-BF46-A60C-F3721B5DE48C}" type="slidenum">
              <a:rPr lang="en-US" smtClean="0"/>
              <a:t>‹#›</a:t>
            </a:fld>
            <a:endParaRPr lang="en-US"/>
          </a:p>
        </p:txBody>
      </p:sp>
    </p:spTree>
    <p:extLst>
      <p:ext uri="{BB962C8B-B14F-4D97-AF65-F5344CB8AC3E}">
        <p14:creationId xmlns:p14="http://schemas.microsoft.com/office/powerpoint/2010/main" val="41206416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C436FB0-9977-F042-AA8D-2092762F5B5F}" type="datetimeFigureOut">
              <a:rPr lang="en-US" smtClean="0"/>
              <a:t>12-05-26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A34972C-D921-BF46-A60C-F3721B5DE48C}" type="slidenum">
              <a:rPr lang="en-US" smtClean="0"/>
              <a:t>‹#›</a:t>
            </a:fld>
            <a:endParaRPr lang="en-US"/>
          </a:p>
        </p:txBody>
      </p:sp>
    </p:spTree>
    <p:extLst>
      <p:ext uri="{BB962C8B-B14F-4D97-AF65-F5344CB8AC3E}">
        <p14:creationId xmlns:p14="http://schemas.microsoft.com/office/powerpoint/2010/main" val="35995935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436FB0-9977-F042-AA8D-2092762F5B5F}" type="datetimeFigureOut">
              <a:rPr lang="en-US" smtClean="0"/>
              <a:t>12-05-26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A34972C-D921-BF46-A60C-F3721B5DE48C}" type="slidenum">
              <a:rPr lang="en-US" smtClean="0"/>
              <a:t>‹#›</a:t>
            </a:fld>
            <a:endParaRPr lang="en-US"/>
          </a:p>
        </p:txBody>
      </p:sp>
    </p:spTree>
    <p:extLst>
      <p:ext uri="{BB962C8B-B14F-4D97-AF65-F5344CB8AC3E}">
        <p14:creationId xmlns:p14="http://schemas.microsoft.com/office/powerpoint/2010/main" val="28765278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C436FB0-9977-F042-AA8D-2092762F5B5F}" type="datetimeFigureOut">
              <a:rPr lang="en-US" smtClean="0"/>
              <a:t>12-05-26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34972C-D921-BF46-A60C-F3721B5DE48C}" type="slidenum">
              <a:rPr lang="en-US" smtClean="0"/>
              <a:t>‹#›</a:t>
            </a:fld>
            <a:endParaRPr lang="en-US"/>
          </a:p>
        </p:txBody>
      </p:sp>
    </p:spTree>
    <p:extLst>
      <p:ext uri="{BB962C8B-B14F-4D97-AF65-F5344CB8AC3E}">
        <p14:creationId xmlns:p14="http://schemas.microsoft.com/office/powerpoint/2010/main" val="20013367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C436FB0-9977-F042-AA8D-2092762F5B5F}" type="datetimeFigureOut">
              <a:rPr lang="en-US" smtClean="0"/>
              <a:t>12-05-26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34972C-D921-BF46-A60C-F3721B5DE48C}" type="slidenum">
              <a:rPr lang="en-US" smtClean="0"/>
              <a:t>‹#›</a:t>
            </a:fld>
            <a:endParaRPr lang="en-US"/>
          </a:p>
        </p:txBody>
      </p:sp>
    </p:spTree>
    <p:extLst>
      <p:ext uri="{BB962C8B-B14F-4D97-AF65-F5344CB8AC3E}">
        <p14:creationId xmlns:p14="http://schemas.microsoft.com/office/powerpoint/2010/main" val="300638539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436FB0-9977-F042-AA8D-2092762F5B5F}" type="datetimeFigureOut">
              <a:rPr lang="en-US" smtClean="0"/>
              <a:t>12-05-26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34972C-D921-BF46-A60C-F3721B5DE48C}" type="slidenum">
              <a:rPr lang="en-US" smtClean="0"/>
              <a:t>‹#›</a:t>
            </a:fld>
            <a:endParaRPr lang="en-US"/>
          </a:p>
        </p:txBody>
      </p:sp>
    </p:spTree>
    <p:extLst>
      <p:ext uri="{BB962C8B-B14F-4D97-AF65-F5344CB8AC3E}">
        <p14:creationId xmlns:p14="http://schemas.microsoft.com/office/powerpoint/2010/main" val="21515680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hyperlink" Target="http://www.downes.ca/post/58132"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hyperlink" Target="http://www.downes.ca/post/58136"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www.plosone.org/article/info:doi/10.1371/journal.pone.0013636" TargetMode="External"/><Relationship Id="rId4" Type="http://schemas.openxmlformats.org/officeDocument/2006/relationships/hyperlink" Target="http://grants.nih.gov/grants/guide/notice-files/NOT-OD-08-033.html" TargetMode="External"/><Relationship Id="rId1" Type="http://schemas.openxmlformats.org/officeDocument/2006/relationships/slideLayout" Target="../slideLayouts/slideLayout2.xml"/><Relationship Id="rId2" Type="http://schemas.openxmlformats.org/officeDocument/2006/relationships/hyperlink" Target="http://thefinchandpea.com/2012/05/18/mandating-open-access-science-publishing/"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www.downes.ca/post/58238" TargetMode="External"/><Relationship Id="rId4" Type="http://schemas.openxmlformats.org/officeDocument/2006/relationships/hyperlink" Target="http://www.downes.ca/post/58191" TargetMode="External"/><Relationship Id="rId1" Type="http://schemas.openxmlformats.org/officeDocument/2006/relationships/slideLayout" Target="../slideLayouts/slideLayout2.xml"/><Relationship Id="rId2" Type="http://schemas.openxmlformats.org/officeDocument/2006/relationships/hyperlink" Target="http://thefinchandpea.com/2012/05/18/mandating-open-access-science-publishing/"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biomedcentral.com/about/apcfaq/howmuch" TargetMode="External"/><Relationship Id="rId3" Type="http://schemas.openxmlformats.org/officeDocument/2006/relationships/hyperlink" Target="http://www.ncbi.nlm.nih.gov/pmc/"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sherpa.ac.uk/index.html"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edge.bigthink.com/" TargetMode="External"/><Relationship Id="rId4" Type="http://schemas.openxmlformats.org/officeDocument/2006/relationships/hyperlink" Target="http://edge.bigthink.com/mentor" TargetMode="External"/><Relationship Id="rId5" Type="http://schemas.openxmlformats.org/officeDocument/2006/relationships/hyperlink" Target="http://bigthink.com/think-tank/me-all-the-time-the-epidemic-of-narcissism" TargetMode="External"/><Relationship Id="rId6" Type="http://schemas.openxmlformats.org/officeDocument/2006/relationships/hyperlink" Target="http://www.nature.com/news/finding-the-true-value-of-us-climate-science-1.9993" TargetMode="External"/><Relationship Id="rId7" Type="http://schemas.openxmlformats.org/officeDocument/2006/relationships/image" Target="../media/image1.png"/><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downes.ca/post/58152" TargetMode="Externa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downes.ca/post/58134"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downes.ca/post/58135" TargetMode="Externa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hyperlink" Target="http://www.downes.ca/post/58220" TargetMode="Externa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downes.ca/post/58252" TargetMode="Externa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downes.ca/post/58188" TargetMode="Externa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downes.ca/post/58247" TargetMode="Externa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downes.ca/post/58254" TargetMode="External"/><Relationship Id="rId3" Type="http://schemas.openxmlformats.org/officeDocument/2006/relationships/hyperlink" Target="http://www.pbs.org/idealab/2012/05/how-the-aps-overview-turns-documents-into-pictures144.html" TargetMode="Externa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downes.ca/post/58219" TargetMode="Externa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downes.ca/post/58151" TargetMode="Externa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downes.ca/post/58203" TargetMode="External"/><Relationship Id="rId3" Type="http://schemas.openxmlformats.org/officeDocument/2006/relationships/hyperlink" Target="http://www.downes.ca/post/58133" TargetMode="Externa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downes.ca/post/58249" TargetMode="Externa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downes.ca/post/58245" TargetMode="Externa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hyperlink" Target="http://www.downes.ca/post/58187"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downes.ca/post/58146" TargetMode="Externa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downes.ca/post/58159" TargetMode="Externa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downes.ca/post/58218" TargetMode="Externa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downes.ca/post/58217" TargetMode="Externa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downes.ca/post/58163" TargetMode="Externa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downes.ca/post/58255" TargetMode="External"/><Relationship Id="rId3" Type="http://schemas.openxmlformats.org/officeDocument/2006/relationships/hyperlink" Target="http://www.downes.ca/post/58221" TargetMode="Externa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downes.ca/post/58189" TargetMode="Externa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hyperlink" Target="http://www.downes.ca/post/58186" TargetMode="Externa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downes.ca/post/58190" TargetMode="Externa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hyperorg.com/blogger/2012/05/24/11874/" TargetMode="External"/><Relationship Id="rId3" Type="http://schemas.openxmlformats.org/officeDocument/2006/relationships/hyperlink" Target="http://www.pbs.org/mediashift/2012/05/the-media-consortium-inside-our-may-day-collaboration145.html" TargetMode="Externa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downes.ca/post/58235" TargetMode="Externa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downes.ca/post/58206" TargetMode="Externa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downes.ca/post/58176" TargetMode="Externa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hyperlink" Target="http://www.downes.ca/post/58205"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downes.ca/post/58207" TargetMode="External"/><Relationship Id="rId3" Type="http://schemas.openxmlformats.org/officeDocument/2006/relationships/hyperlink" Target="http://www.downes.ca/archive/me/mybooks.htm" TargetMode="External"/></Relationships>
</file>

<file path=ppt/slides/_rels/slide70.xml.rels><?xml version="1.0" encoding="UTF-8" standalone="yes"?>
<Relationships xmlns="http://schemas.openxmlformats.org/package/2006/relationships"><Relationship Id="rId3" Type="http://schemas.openxmlformats.org/officeDocument/2006/relationships/hyperlink" Target="http://www.downes.ca/post/58248" TargetMode="External"/><Relationship Id="rId4" Type="http://schemas.openxmlformats.org/officeDocument/2006/relationships/hyperlink" Target="http://www.downes.ca/post/58175" TargetMode="External"/><Relationship Id="rId5" Type="http://schemas.openxmlformats.org/officeDocument/2006/relationships/image" Target="../media/image2.png"/><Relationship Id="rId1" Type="http://schemas.openxmlformats.org/officeDocument/2006/relationships/slideLayout" Target="../slideLayouts/slideLayout2.xml"/><Relationship Id="rId2" Type="http://schemas.openxmlformats.org/officeDocument/2006/relationships/hyperlink" Target="http://www.wiziq.com/course/4264-teaching-online" TargetMode="Externa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downes.ca/post/58148" TargetMode="Externa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downes.ca/post/58150" TargetMode="Externa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downes.ca/post/58174" TargetMode="Externa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downes.ca/post/58149" TargetMode="Externa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downes.ca/post/58137"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downes.ca/post/58164"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Open Advantage</a:t>
            </a:r>
            <a:br>
              <a:rPr lang="en-US" dirty="0" smtClean="0"/>
            </a:br>
            <a:r>
              <a:rPr lang="en-US" sz="2800" dirty="0" smtClean="0"/>
              <a:t>What’s coming and why it’s coming</a:t>
            </a:r>
            <a:endParaRPr lang="en-US" dirty="0"/>
          </a:p>
        </p:txBody>
      </p:sp>
      <p:sp>
        <p:nvSpPr>
          <p:cNvPr id="3" name="Subtitle 2"/>
          <p:cNvSpPr>
            <a:spLocks noGrp="1"/>
          </p:cNvSpPr>
          <p:nvPr>
            <p:ph type="subTitle" idx="1"/>
          </p:nvPr>
        </p:nvSpPr>
        <p:spPr/>
        <p:txBody>
          <a:bodyPr/>
          <a:lstStyle/>
          <a:p>
            <a:r>
              <a:rPr lang="en-US" dirty="0" smtClean="0"/>
              <a:t>Stephen Downes</a:t>
            </a:r>
          </a:p>
          <a:p>
            <a:r>
              <a:rPr lang="en-US" dirty="0" smtClean="0"/>
              <a:t>May 27, 2012</a:t>
            </a:r>
            <a:endParaRPr lang="en-US" dirty="0"/>
          </a:p>
        </p:txBody>
      </p:sp>
    </p:spTree>
    <p:extLst>
      <p:ext uri="{BB962C8B-B14F-4D97-AF65-F5344CB8AC3E}">
        <p14:creationId xmlns:p14="http://schemas.microsoft.com/office/powerpoint/2010/main" val="29554666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university system won’t last</a:t>
            </a:r>
            <a:endParaRPr lang="en-US" dirty="0"/>
          </a:p>
        </p:txBody>
      </p:sp>
      <p:sp>
        <p:nvSpPr>
          <p:cNvPr id="3" name="Content Placeholder 2"/>
          <p:cNvSpPr>
            <a:spLocks noGrp="1"/>
          </p:cNvSpPr>
          <p:nvPr>
            <p:ph idx="1"/>
          </p:nvPr>
        </p:nvSpPr>
        <p:spPr/>
        <p:txBody>
          <a:bodyPr/>
          <a:lstStyle/>
          <a:p>
            <a:r>
              <a:rPr lang="pl-PL" dirty="0" smtClean="0">
                <a:hlinkClick r:id="rId3"/>
              </a:rPr>
              <a:t>http://www.downes.ca/post/58132</a:t>
            </a:r>
            <a:r>
              <a:rPr lang="pl-PL" dirty="0" smtClean="0"/>
              <a:t> </a:t>
            </a:r>
            <a:endParaRPr lang="en-US" dirty="0"/>
          </a:p>
        </p:txBody>
      </p:sp>
    </p:spTree>
    <p:extLst>
      <p:ext uri="{BB962C8B-B14F-4D97-AF65-F5344CB8AC3E}">
        <p14:creationId xmlns:p14="http://schemas.microsoft.com/office/powerpoint/2010/main" val="17498480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6155975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3236469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7068000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a:t>
            </a:r>
            <a:r>
              <a:rPr lang="en-US" baseline="0" dirty="0" smtClean="0"/>
              <a:t> push toward open</a:t>
            </a:r>
            <a:endParaRPr lang="en-US" dirty="0"/>
          </a:p>
        </p:txBody>
      </p:sp>
      <p:sp>
        <p:nvSpPr>
          <p:cNvPr id="3" name="Content Placeholder 2"/>
          <p:cNvSpPr>
            <a:spLocks noGrp="1"/>
          </p:cNvSpPr>
          <p:nvPr>
            <p:ph idx="1"/>
          </p:nvPr>
        </p:nvSpPr>
        <p:spPr/>
        <p:txBody>
          <a:bodyPr/>
          <a:lstStyle/>
          <a:p>
            <a:pPr marL="0" indent="0">
              <a:buNone/>
            </a:pPr>
            <a:endParaRPr lang="en-US" dirty="0"/>
          </a:p>
        </p:txBody>
      </p:sp>
    </p:spTree>
    <p:extLst>
      <p:ext uri="{BB962C8B-B14F-4D97-AF65-F5344CB8AC3E}">
        <p14:creationId xmlns:p14="http://schemas.microsoft.com/office/powerpoint/2010/main" val="26468995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7495999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Costs</a:t>
            </a:r>
            <a:endParaRPr lang="en-US" dirty="0"/>
          </a:p>
        </p:txBody>
      </p:sp>
      <p:sp>
        <p:nvSpPr>
          <p:cNvPr id="3" name="Content Placeholder 2"/>
          <p:cNvSpPr>
            <a:spLocks noGrp="1"/>
          </p:cNvSpPr>
          <p:nvPr>
            <p:ph idx="1"/>
          </p:nvPr>
        </p:nvSpPr>
        <p:spPr/>
        <p:txBody>
          <a:bodyPr/>
          <a:lstStyle/>
          <a:p>
            <a:r>
              <a:rPr lang="pl-PL" dirty="0" smtClean="0">
                <a:hlinkClick r:id="rId3"/>
              </a:rPr>
              <a:t>http://www.downes.ca/post/58136</a:t>
            </a:r>
            <a:r>
              <a:rPr lang="pl-PL" dirty="0" smtClean="0"/>
              <a:t> </a:t>
            </a:r>
          </a:p>
          <a:p>
            <a:endParaRPr lang="en-US" dirty="0"/>
          </a:p>
        </p:txBody>
      </p:sp>
    </p:spTree>
    <p:extLst>
      <p:ext uri="{BB962C8B-B14F-4D97-AF65-F5344CB8AC3E}">
        <p14:creationId xmlns:p14="http://schemas.microsoft.com/office/powerpoint/2010/main" val="720002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571500" indent="-571500">
              <a:buFontTx/>
              <a:buChar char="-"/>
            </a:pPr>
            <a:r>
              <a:rPr lang="en-US" dirty="0" smtClean="0"/>
              <a:t>Mandating</a:t>
            </a:r>
            <a:endParaRPr lang="en-US" dirty="0"/>
          </a:p>
        </p:txBody>
      </p:sp>
      <p:sp>
        <p:nvSpPr>
          <p:cNvPr id="3" name="Content Placeholder 2"/>
          <p:cNvSpPr>
            <a:spLocks noGrp="1"/>
          </p:cNvSpPr>
          <p:nvPr>
            <p:ph idx="1"/>
          </p:nvPr>
        </p:nvSpPr>
        <p:spPr/>
        <p:txBody>
          <a:bodyPr/>
          <a:lstStyle/>
          <a:p>
            <a:r>
              <a:rPr lang="en-US" dirty="0" smtClean="0"/>
              <a:t>arguments for (taken from </a:t>
            </a:r>
            <a:r>
              <a:rPr lang="en-US" dirty="0" smtClean="0">
                <a:hlinkClick r:id="rId2"/>
              </a:rPr>
              <a:t>http://thefinchandpea.com/2012/05/18/mandating-open-access-science-publishing/</a:t>
            </a:r>
            <a:r>
              <a:rPr lang="en-US" dirty="0" smtClean="0"/>
              <a:t> )</a:t>
            </a:r>
          </a:p>
          <a:p>
            <a:endParaRPr lang="en-US" dirty="0" smtClean="0"/>
          </a:p>
          <a:p>
            <a:pPr lvl="1"/>
            <a:r>
              <a:rPr lang="en-US" dirty="0" smtClean="0"/>
              <a:t>the public pays for research and thus deserves access.  - response:</a:t>
            </a:r>
            <a:r>
              <a:rPr lang="en-US" baseline="0" dirty="0" smtClean="0"/>
              <a:t> “</a:t>
            </a:r>
            <a:r>
              <a:rPr lang="en-US" dirty="0" smtClean="0"/>
              <a:t>most of the technical articles published in scientific journals are of little utility to members of the general public, and generally those who can parse the technical articles can get access with the minor inconvenience of going to the local university library. (In the case of news organizations large enough to hire science journalists, they should be able to pay for subscriptions to the top tier journals.) “</a:t>
            </a:r>
          </a:p>
          <a:p>
            <a:pPr lvl="1"/>
            <a:endParaRPr lang="en-US" dirty="0" smtClean="0"/>
          </a:p>
          <a:p>
            <a:pPr lvl="1"/>
            <a:r>
              <a:rPr lang="en-US" dirty="0" smtClean="0"/>
              <a:t>it’s better for science and the scientific community. </a:t>
            </a:r>
          </a:p>
          <a:p>
            <a:pPr lvl="1"/>
            <a:endParaRPr lang="en-US" dirty="0" smtClean="0"/>
          </a:p>
          <a:p>
            <a:pPr lvl="1"/>
            <a:r>
              <a:rPr lang="en-US" dirty="0" smtClean="0"/>
              <a:t>its a very practical way to distribute manuscripts among scientists, making it easier to post manuscripts on lab web pages, to post links to papers on blogs that are read by scientists or science savvy readers.</a:t>
            </a:r>
          </a:p>
          <a:p>
            <a:pPr lvl="1"/>
            <a:endParaRPr lang="en-US" dirty="0" smtClean="0"/>
          </a:p>
          <a:p>
            <a:pPr marL="742950" marR="0" lvl="1" indent="-285750" algn="l" defTabSz="457200" rtl="0" eaLnBrk="1" fontAlgn="auto" latinLnBrk="0" hangingPunct="1">
              <a:lnSpc>
                <a:spcPct val="100000"/>
              </a:lnSpc>
              <a:spcBef>
                <a:spcPct val="20000"/>
              </a:spcBef>
              <a:spcAft>
                <a:spcPts val="0"/>
              </a:spcAft>
              <a:buClrTx/>
              <a:buSzTx/>
              <a:buFont typeface="Arial"/>
              <a:buChar char="–"/>
              <a:tabLst/>
              <a:defRPr/>
            </a:pPr>
            <a:r>
              <a:rPr lang="en-US" dirty="0" smtClean="0"/>
              <a:t>- increases citation impact – “</a:t>
            </a:r>
            <a:r>
              <a:rPr lang="en-US" b="1" dirty="0" smtClean="0"/>
              <a:t>Self-Selected or Mandated, Open Access Increases Citation Impact for Higher Quality Research” - </a:t>
            </a:r>
            <a:r>
              <a:rPr lang="fr-FR" b="1" dirty="0" smtClean="0">
                <a:hlinkClick r:id="rId3"/>
              </a:rPr>
              <a:t>http://www.plosone.org/article/info:doi/10.1371/journal.pone.0013636</a:t>
            </a:r>
            <a:r>
              <a:rPr lang="fr-FR" b="1" dirty="0" smtClean="0"/>
              <a:t> - </a:t>
            </a:r>
            <a:r>
              <a:rPr lang="en-US" dirty="0" smtClean="0"/>
              <a:t>The OA advantage is greater for the more citable articles, not because of a quality </a:t>
            </a:r>
            <a:r>
              <a:rPr lang="en-US" i="1" dirty="0" smtClean="0"/>
              <a:t>bias</a:t>
            </a:r>
            <a:r>
              <a:rPr lang="en-US" dirty="0" smtClean="0"/>
              <a:t> from authors self-selecting what to make OA, but because of a quality </a:t>
            </a:r>
            <a:r>
              <a:rPr lang="en-US" i="1" dirty="0" smtClean="0"/>
              <a:t>advantage</a:t>
            </a:r>
            <a:r>
              <a:rPr lang="en-US" dirty="0" smtClean="0"/>
              <a:t>, from</a:t>
            </a:r>
            <a:r>
              <a:rPr lang="en-US" b="0" dirty="0" smtClean="0"/>
              <a:t> </a:t>
            </a:r>
            <a:r>
              <a:rPr lang="en-US" b="1" dirty="0" smtClean="0"/>
              <a:t>users self-selecting what to use and cite</a:t>
            </a:r>
            <a:r>
              <a:rPr lang="en-US" dirty="0" smtClean="0"/>
              <a:t>, freed by OA from the constraints of selective accessibility to subscribers only. </a:t>
            </a:r>
          </a:p>
          <a:p>
            <a:pPr lvl="1"/>
            <a:endParaRPr lang="en-US" dirty="0" smtClean="0"/>
          </a:p>
          <a:p>
            <a:r>
              <a:rPr lang="en-US" dirty="0" smtClean="0"/>
              <a:t>Mechanisms </a:t>
            </a:r>
          </a:p>
          <a:p>
            <a:pPr lvl="1"/>
            <a:r>
              <a:rPr lang="en-US" dirty="0" smtClean="0"/>
              <a:t> place immediately</a:t>
            </a:r>
          </a:p>
          <a:p>
            <a:pPr lvl="1"/>
            <a:r>
              <a:rPr lang="en-US" baseline="0" dirty="0" smtClean="0"/>
              <a:t> place 6 or 12 months after publication – </a:t>
            </a:r>
            <a:r>
              <a:rPr lang="en-US" baseline="0" dirty="0" err="1" smtClean="0"/>
              <a:t>eg</a:t>
            </a:r>
            <a:r>
              <a:rPr lang="en-US" baseline="0" dirty="0" smtClean="0"/>
              <a:t> NIH - </a:t>
            </a:r>
            <a:r>
              <a:rPr lang="hr-HR" baseline="0" dirty="0" smtClean="0">
                <a:hlinkClick r:id="rId4"/>
              </a:rPr>
              <a:t>http://grants.nih.gov/grants/guide/notice-files/NOT-OD-08-033.html</a:t>
            </a:r>
            <a:r>
              <a:rPr lang="hr-HR" baseline="0" dirty="0" smtClean="0"/>
              <a:t> </a:t>
            </a:r>
            <a:endParaRPr lang="en-US" dirty="0"/>
          </a:p>
        </p:txBody>
      </p:sp>
    </p:spTree>
    <p:extLst>
      <p:ext uri="{BB962C8B-B14F-4D97-AF65-F5344CB8AC3E}">
        <p14:creationId xmlns:p14="http://schemas.microsoft.com/office/powerpoint/2010/main" val="35560179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0008737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counterarguments</a:t>
            </a:r>
            <a:endParaRPr lang="en-US" dirty="0"/>
          </a:p>
        </p:txBody>
      </p:sp>
      <p:sp>
        <p:nvSpPr>
          <p:cNvPr id="3" name="Content Placeholder 2"/>
          <p:cNvSpPr>
            <a:spLocks noGrp="1"/>
          </p:cNvSpPr>
          <p:nvPr>
            <p:ph idx="1"/>
          </p:nvPr>
        </p:nvSpPr>
        <p:spPr/>
        <p:txBody>
          <a:bodyPr/>
          <a:lstStyle/>
          <a:p>
            <a:r>
              <a:rPr lang="en-US" dirty="0" smtClean="0"/>
              <a:t>“they add essential value to published research via their editorial and publication process, and thus they need subscription fees to stay in business.” </a:t>
            </a:r>
            <a:r>
              <a:rPr lang="en-US" dirty="0" smtClean="0">
                <a:hlinkClick r:id="rId2"/>
              </a:rPr>
              <a:t>http://thefinchandpea.com/2012/05/18/mandating-open-access-science-publishing/</a:t>
            </a:r>
            <a:endParaRPr lang="en-US" dirty="0" smtClean="0"/>
          </a:p>
          <a:p>
            <a:r>
              <a:rPr lang="en-US" dirty="0" smtClean="0"/>
              <a:t>It takes more than</a:t>
            </a:r>
            <a:r>
              <a:rPr lang="en-US" baseline="0" dirty="0" smtClean="0"/>
              <a:t> access - </a:t>
            </a:r>
            <a:r>
              <a:rPr lang="en-US" b="1" dirty="0" smtClean="0"/>
              <a:t>Intellectual Access — It Takes More Than Accessibility</a:t>
            </a:r>
            <a:r>
              <a:rPr lang="en-US" dirty="0" smtClean="0"/>
              <a:t/>
            </a:r>
            <a:br>
              <a:rPr lang="en-US" dirty="0" smtClean="0"/>
            </a:br>
            <a:r>
              <a:rPr lang="en-US" dirty="0" smtClean="0"/>
              <a:t>Kent Anderson, The Scholarly Kitchen, May 23, 2012. </a:t>
            </a:r>
            <a:r>
              <a:rPr lang="pl-PL" dirty="0" smtClean="0">
                <a:hlinkClick r:id="rId3"/>
              </a:rPr>
              <a:t>http://www.downes.ca/post/58238</a:t>
            </a:r>
            <a:r>
              <a:rPr lang="pl-PL" dirty="0" smtClean="0"/>
              <a:t> </a:t>
            </a:r>
          </a:p>
          <a:p>
            <a:r>
              <a:rPr lang="pl-PL" dirty="0" smtClean="0"/>
              <a:t>the ‘</a:t>
            </a:r>
            <a:r>
              <a:rPr lang="pl-PL" dirty="0" err="1" smtClean="0"/>
              <a:t>tyranny</a:t>
            </a:r>
            <a:r>
              <a:rPr lang="pl-PL" dirty="0" smtClean="0"/>
              <a:t>’ of </a:t>
            </a:r>
            <a:r>
              <a:rPr lang="pl-PL" dirty="0" err="1" smtClean="0"/>
              <a:t>openness</a:t>
            </a:r>
            <a:r>
              <a:rPr lang="pl-PL" dirty="0" smtClean="0"/>
              <a:t> - </a:t>
            </a:r>
            <a:r>
              <a:rPr lang="pl-PL" dirty="0" smtClean="0">
                <a:hlinkClick r:id="rId4"/>
              </a:rPr>
              <a:t>http://www.downes.ca/post/58191</a:t>
            </a:r>
            <a:r>
              <a:rPr lang="pl-PL" dirty="0" smtClean="0"/>
              <a:t> </a:t>
            </a:r>
            <a:endParaRPr lang="en-US" dirty="0"/>
          </a:p>
        </p:txBody>
      </p:sp>
    </p:spTree>
    <p:extLst>
      <p:ext uri="{BB962C8B-B14F-4D97-AF65-F5344CB8AC3E}">
        <p14:creationId xmlns:p14="http://schemas.microsoft.com/office/powerpoint/2010/main" val="5133092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Coming?</a:t>
            </a:r>
            <a:endParaRPr lang="en-US" dirty="0"/>
          </a:p>
        </p:txBody>
      </p:sp>
      <p:sp>
        <p:nvSpPr>
          <p:cNvPr id="3" name="Content Placeholder 2"/>
          <p:cNvSpPr>
            <a:spLocks noGrp="1"/>
          </p:cNvSpPr>
          <p:nvPr>
            <p:ph idx="1"/>
          </p:nvPr>
        </p:nvSpPr>
        <p:spPr/>
        <p:txBody>
          <a:bodyPr/>
          <a:lstStyle/>
          <a:p>
            <a:r>
              <a:rPr lang="en-US" dirty="0" smtClean="0"/>
              <a:t>Open</a:t>
            </a:r>
          </a:p>
          <a:p>
            <a:r>
              <a:rPr lang="en-US" dirty="0" smtClean="0"/>
              <a:t>Digital</a:t>
            </a:r>
          </a:p>
          <a:p>
            <a:r>
              <a:rPr lang="en-US" dirty="0" smtClean="0"/>
              <a:t>Distributed</a:t>
            </a:r>
          </a:p>
        </p:txBody>
      </p:sp>
    </p:spTree>
    <p:extLst>
      <p:ext uri="{BB962C8B-B14F-4D97-AF65-F5344CB8AC3E}">
        <p14:creationId xmlns:p14="http://schemas.microsoft.com/office/powerpoint/2010/main" val="14428268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0155190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Sustainability</a:t>
            </a:r>
            <a:r>
              <a:rPr lang="en-US" baseline="0" dirty="0" smtClean="0"/>
              <a:t> Models</a:t>
            </a:r>
            <a:endParaRPr lang="en-US" dirty="0"/>
          </a:p>
        </p:txBody>
      </p:sp>
      <p:sp>
        <p:nvSpPr>
          <p:cNvPr id="3" name="Content Placeholder 2"/>
          <p:cNvSpPr>
            <a:spLocks noGrp="1"/>
          </p:cNvSpPr>
          <p:nvPr>
            <p:ph idx="1"/>
          </p:nvPr>
        </p:nvSpPr>
        <p:spPr/>
        <p:txBody>
          <a:bodyPr/>
          <a:lstStyle/>
          <a:p>
            <a:r>
              <a:rPr lang="en-US" dirty="0" smtClean="0"/>
              <a:t>author</a:t>
            </a:r>
            <a:r>
              <a:rPr lang="en-US" baseline="0" dirty="0" smtClean="0"/>
              <a:t> pay – </a:t>
            </a:r>
            <a:r>
              <a:rPr lang="en-US" baseline="0" dirty="0" err="1" smtClean="0"/>
              <a:t>eg</a:t>
            </a:r>
            <a:r>
              <a:rPr lang="en-US" baseline="0" dirty="0" smtClean="0"/>
              <a:t>. </a:t>
            </a:r>
            <a:r>
              <a:rPr lang="en-US" baseline="0" dirty="0" err="1" smtClean="0"/>
              <a:t>BioMed</a:t>
            </a:r>
            <a:r>
              <a:rPr lang="en-US" baseline="0" dirty="0" smtClean="0"/>
              <a:t> Central – “</a:t>
            </a:r>
            <a:r>
              <a:rPr lang="en-US" dirty="0" err="1" smtClean="0"/>
              <a:t>BioMed</a:t>
            </a:r>
            <a:r>
              <a:rPr lang="en-US" dirty="0" smtClean="0"/>
              <a:t> Central's standard article-processing charge for BMC subject journals is £1230(€1530 /US$1945). “ - </a:t>
            </a:r>
            <a:r>
              <a:rPr lang="en-US" dirty="0" smtClean="0">
                <a:hlinkClick r:id="rId2"/>
              </a:rPr>
              <a:t>http://www.biomedcentral.com/about/apcfaq/howmuch</a:t>
            </a:r>
            <a:r>
              <a:rPr lang="en-US" dirty="0" smtClean="0"/>
              <a:t> - also </a:t>
            </a:r>
            <a:r>
              <a:rPr lang="en-US" dirty="0" err="1" smtClean="0"/>
              <a:t>eg</a:t>
            </a:r>
            <a:r>
              <a:rPr lang="en-US" dirty="0" smtClean="0"/>
              <a:t>. “Open Access Option” from  PNAS (Proceedings National Academy of Sciences USA) - http://</a:t>
            </a:r>
            <a:r>
              <a:rPr lang="en-US" dirty="0" err="1" smtClean="0"/>
              <a:t>www.pnas.org</a:t>
            </a:r>
            <a:r>
              <a:rPr lang="en-US" dirty="0" smtClean="0"/>
              <a:t>/site/subscriptions/open-</a:t>
            </a:r>
            <a:r>
              <a:rPr lang="en-US" dirty="0" err="1" smtClean="0"/>
              <a:t>access.shtml</a:t>
            </a:r>
            <a:endParaRPr lang="en-US" dirty="0" smtClean="0"/>
          </a:p>
          <a:p>
            <a:r>
              <a:rPr lang="en-US" dirty="0" smtClean="0"/>
              <a:t>Pays for:</a:t>
            </a:r>
          </a:p>
          <a:p>
            <a:pPr lvl="1"/>
            <a:r>
              <a:rPr lang="en-US" dirty="0" smtClean="0"/>
              <a:t>Immediate, worldwide open access to the full article text</a:t>
            </a:r>
          </a:p>
          <a:p>
            <a:pPr lvl="1"/>
            <a:r>
              <a:rPr lang="en-US" dirty="0" smtClean="0"/>
              <a:t>Developing and maintaining electronic tools for peer review and publication</a:t>
            </a:r>
          </a:p>
          <a:p>
            <a:pPr lvl="1"/>
            <a:r>
              <a:rPr lang="en-US" dirty="0" smtClean="0"/>
              <a:t>Preparation in various formats for online publication</a:t>
            </a:r>
          </a:p>
          <a:p>
            <a:pPr lvl="1"/>
            <a:r>
              <a:rPr lang="en-US" dirty="0" smtClean="0"/>
              <a:t>Securing inclusion in PubMed as soon as possible after publication</a:t>
            </a:r>
          </a:p>
          <a:p>
            <a:pPr lvl="1"/>
            <a:r>
              <a:rPr lang="en-US" dirty="0" smtClean="0"/>
              <a:t>Securing full text inclusion in a number of permanent archives such as INIST (France), </a:t>
            </a:r>
            <a:r>
              <a:rPr lang="en-US" dirty="0" err="1" smtClean="0"/>
              <a:t>Koninklijke</a:t>
            </a:r>
            <a:r>
              <a:rPr lang="en-US" dirty="0" smtClean="0"/>
              <a:t> </a:t>
            </a:r>
            <a:r>
              <a:rPr lang="en-US" dirty="0" err="1" smtClean="0"/>
              <a:t>Bibliotheek</a:t>
            </a:r>
            <a:r>
              <a:rPr lang="en-US" dirty="0" smtClean="0"/>
              <a:t> (The Netherlands) and </a:t>
            </a:r>
            <a:r>
              <a:rPr lang="en-US" dirty="0" err="1" smtClean="0"/>
              <a:t>arXiv.org</a:t>
            </a:r>
            <a:r>
              <a:rPr lang="en-US" dirty="0" smtClean="0"/>
              <a:t> (USA) </a:t>
            </a:r>
          </a:p>
          <a:p>
            <a:pPr lvl="1"/>
            <a:r>
              <a:rPr lang="en-US" dirty="0" smtClean="0"/>
              <a:t>Securing inclusion in </a:t>
            </a:r>
            <a:r>
              <a:rPr lang="en-US" dirty="0" err="1" smtClean="0"/>
              <a:t>CrossRef</a:t>
            </a:r>
            <a:r>
              <a:rPr lang="en-US" dirty="0" smtClean="0"/>
              <a:t>, enabling electronic citation in other journals that are available electronically</a:t>
            </a:r>
          </a:p>
          <a:p>
            <a:pPr lvl="2"/>
            <a:endParaRPr lang="en-US" baseline="0" dirty="0" smtClean="0"/>
          </a:p>
          <a:p>
            <a:endParaRPr lang="en-US" baseline="0" dirty="0" smtClean="0"/>
          </a:p>
          <a:p>
            <a:endParaRPr lang="en-US" baseline="0" dirty="0" smtClean="0"/>
          </a:p>
          <a:p>
            <a:r>
              <a:rPr lang="en-US" baseline="0" dirty="0" err="1" smtClean="0"/>
              <a:t>eg</a:t>
            </a:r>
            <a:r>
              <a:rPr lang="en-US" baseline="0" dirty="0" smtClean="0"/>
              <a:t>. – </a:t>
            </a:r>
            <a:r>
              <a:rPr lang="en-US" baseline="0" dirty="0" err="1" smtClean="0"/>
              <a:t>pubmed</a:t>
            </a:r>
            <a:r>
              <a:rPr lang="en-US" baseline="0" dirty="0" smtClean="0"/>
              <a:t> central </a:t>
            </a:r>
            <a:r>
              <a:rPr lang="hr-HR" baseline="0" dirty="0" smtClean="0">
                <a:hlinkClick r:id="rId3"/>
              </a:rPr>
              <a:t>http://www.ncbi.nlm.nih.gov/pmc/</a:t>
            </a:r>
            <a:r>
              <a:rPr lang="hr-HR" baseline="0" dirty="0" smtClean="0"/>
              <a:t> - “</a:t>
            </a:r>
            <a:r>
              <a:rPr lang="en-US" dirty="0" smtClean="0"/>
              <a:t>PMC is a free full-text archive of biomedical and life sciences journal literature at the U.S. National Institutes of Health's National Library of Medicine (NIH/NLM).”</a:t>
            </a:r>
          </a:p>
          <a:p>
            <a:pPr lvl="1"/>
            <a:r>
              <a:rPr lang="en-US" baseline="0" dirty="0" smtClean="0"/>
              <a:t> 1078 full participation journals – “</a:t>
            </a:r>
            <a:r>
              <a:rPr lang="en-US" dirty="0" smtClean="0"/>
              <a:t>the journal commits to depositing the complete contents of each issue or volume, starting with a particular volume/issue or publication date.” </a:t>
            </a:r>
            <a:endParaRPr lang="en-US" baseline="0" dirty="0" smtClean="0"/>
          </a:p>
          <a:p>
            <a:pPr lvl="1"/>
            <a:r>
              <a:rPr lang="en-US" baseline="0" dirty="0" smtClean="0"/>
              <a:t> 302 NIH portfolio journal – “</a:t>
            </a:r>
            <a:r>
              <a:rPr lang="en-US" dirty="0" smtClean="0"/>
              <a:t>the journal commits to depositing all NIH-funded articles”</a:t>
            </a:r>
            <a:endParaRPr lang="en-US" baseline="0" dirty="0" smtClean="0"/>
          </a:p>
          <a:p>
            <a:pPr lvl="1"/>
            <a:r>
              <a:rPr lang="en-US" baseline="0" dirty="0" smtClean="0"/>
              <a:t> 1726 selective deposit journals – “</a:t>
            </a:r>
            <a:r>
              <a:rPr lang="en-US" dirty="0" smtClean="0"/>
              <a:t>used by publishers who offer a hybrid publishing model, i.e., a traditional </a:t>
            </a:r>
            <a:r>
              <a:rPr lang="en-US" dirty="0" err="1" smtClean="0"/>
              <a:t>subcription</a:t>
            </a:r>
            <a:r>
              <a:rPr lang="en-US" dirty="0" smtClean="0"/>
              <a:t>-based journal in which only selected articles are made open access. These journals deposit just their open access articles in PMC.”</a:t>
            </a:r>
          </a:p>
          <a:p>
            <a:pPr lvl="1"/>
            <a:endParaRPr lang="en-US" baseline="0" dirty="0" smtClean="0"/>
          </a:p>
          <a:p>
            <a:pPr lvl="1"/>
            <a:endParaRPr lang="en-US" baseline="0" dirty="0" smtClean="0"/>
          </a:p>
        </p:txBody>
      </p:sp>
    </p:spTree>
    <p:extLst>
      <p:ext uri="{BB962C8B-B14F-4D97-AF65-F5344CB8AC3E}">
        <p14:creationId xmlns:p14="http://schemas.microsoft.com/office/powerpoint/2010/main" val="33031838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SHERPA</a:t>
            </a:r>
            <a:endParaRPr lang="en-US" dirty="0"/>
          </a:p>
        </p:txBody>
      </p:sp>
      <p:sp>
        <p:nvSpPr>
          <p:cNvPr id="3" name="Content Placeholder 2"/>
          <p:cNvSpPr>
            <a:spLocks noGrp="1"/>
          </p:cNvSpPr>
          <p:nvPr>
            <p:ph idx="1"/>
          </p:nvPr>
        </p:nvSpPr>
        <p:spPr/>
        <p:txBody>
          <a:bodyPr/>
          <a:lstStyle/>
          <a:p>
            <a:r>
              <a:rPr lang="pl-PL" dirty="0" smtClean="0">
                <a:hlinkClick r:id="rId2"/>
              </a:rPr>
              <a:t>http://www.sherpa.ac.uk/index.html</a:t>
            </a:r>
            <a:endParaRPr lang="pl-PL" dirty="0" smtClean="0"/>
          </a:p>
          <a:p>
            <a:pPr lvl="1"/>
            <a:r>
              <a:rPr lang="en-US" sz="2800" b="1" kern="1200" dirty="0" smtClean="0">
                <a:solidFill>
                  <a:schemeClr val="tx1"/>
                </a:solidFill>
                <a:latin typeface="+mn-lt"/>
                <a:ea typeface="+mn-ea"/>
                <a:cs typeface="+mn-cs"/>
              </a:rPr>
              <a:t>SHERPA Services</a:t>
            </a:r>
            <a:endParaRPr lang="en-US" b="1" dirty="0" smtClean="0"/>
          </a:p>
          <a:p>
            <a:pPr lvl="2"/>
            <a:r>
              <a:rPr lang="en-US" dirty="0" err="1" smtClean="0"/>
              <a:t>RoMEO</a:t>
            </a:r>
            <a:r>
              <a:rPr lang="en-US" dirty="0" smtClean="0"/>
              <a:t> - Publisher's copyright &amp; archiving policies</a:t>
            </a:r>
          </a:p>
          <a:p>
            <a:pPr lvl="2"/>
            <a:r>
              <a:rPr lang="en-US" dirty="0" smtClean="0"/>
              <a:t>JULIET - Research funders archiving mandates and guidelines</a:t>
            </a:r>
          </a:p>
          <a:p>
            <a:pPr lvl="2"/>
            <a:r>
              <a:rPr lang="en-US" dirty="0" err="1" smtClean="0"/>
              <a:t>OpenDOAR</a:t>
            </a:r>
            <a:r>
              <a:rPr lang="en-US" dirty="0" smtClean="0"/>
              <a:t> worldwide Directory of Open Access Repositories</a:t>
            </a:r>
          </a:p>
          <a:p>
            <a:pPr lvl="2"/>
            <a:r>
              <a:rPr lang="en-US" dirty="0" smtClean="0"/>
              <a:t>SHERPA Search - simple full-text search of UK repositories</a:t>
            </a:r>
          </a:p>
          <a:p>
            <a:pPr lvl="1"/>
            <a:r>
              <a:rPr lang="en-US" sz="2800" b="1" kern="1200" dirty="0" smtClean="0">
                <a:solidFill>
                  <a:schemeClr val="tx1"/>
                </a:solidFill>
                <a:latin typeface="+mn-lt"/>
                <a:ea typeface="+mn-ea"/>
                <a:cs typeface="+mn-cs"/>
              </a:rPr>
              <a:t>SHERPA Resources</a:t>
            </a:r>
            <a:endParaRPr lang="en-US" b="1" dirty="0" smtClean="0"/>
          </a:p>
          <a:p>
            <a:pPr lvl="2"/>
            <a:r>
              <a:rPr lang="en-US" dirty="0" smtClean="0"/>
              <a:t>SHERPA speaking events - for future events see CRC </a:t>
            </a:r>
          </a:p>
          <a:p>
            <a:pPr lvl="2"/>
            <a:r>
              <a:rPr lang="en-US" dirty="0" smtClean="0"/>
              <a:t>Guidance on depositing material; copyright; and open access for authors</a:t>
            </a:r>
          </a:p>
          <a:p>
            <a:pPr lvl="2"/>
            <a:r>
              <a:rPr lang="en-US" dirty="0" smtClean="0"/>
              <a:t>Advocacy Materials for administrators, including past SHERPA presentations</a:t>
            </a:r>
          </a:p>
          <a:p>
            <a:pPr lvl="2"/>
            <a:r>
              <a:rPr lang="en-US" dirty="0" smtClean="0"/>
              <a:t>Links to other initiatives and related background information</a:t>
            </a:r>
          </a:p>
          <a:p>
            <a:endParaRPr lang="en-US" dirty="0"/>
          </a:p>
        </p:txBody>
      </p:sp>
    </p:spTree>
    <p:extLst>
      <p:ext uri="{BB962C8B-B14F-4D97-AF65-F5344CB8AC3E}">
        <p14:creationId xmlns:p14="http://schemas.microsoft.com/office/powerpoint/2010/main" val="409111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Licensing</a:t>
            </a:r>
            <a:endParaRPr lang="en-US" dirty="0"/>
          </a:p>
        </p:txBody>
      </p:sp>
      <p:sp>
        <p:nvSpPr>
          <p:cNvPr id="3" name="Content Placeholder 2"/>
          <p:cNvSpPr>
            <a:spLocks noGrp="1"/>
          </p:cNvSpPr>
          <p:nvPr>
            <p:ph idx="1"/>
          </p:nvPr>
        </p:nvSpPr>
        <p:spPr/>
        <p:txBody>
          <a:bodyPr/>
          <a:lstStyle/>
          <a:p>
            <a:r>
              <a:rPr lang="en-US" baseline="0" dirty="0" smtClean="0"/>
              <a:t>“</a:t>
            </a:r>
            <a:r>
              <a:rPr lang="en-US" dirty="0" smtClean="0"/>
              <a:t>Articles that are available through the PMC OAI and FTP services are still protected by copyright but are distributed under a Creative Commons or similar license that generally allows more liberal use than a traditional copyrighted work. Please refer to the license statement in each article for specific terms of use. The license terms are not identical for all the articles.”</a:t>
            </a:r>
          </a:p>
          <a:p>
            <a:endParaRPr lang="en-US" baseline="0" dirty="0" smtClean="0"/>
          </a:p>
          <a:p>
            <a:endParaRPr lang="en-US" baseline="0" dirty="0" smtClean="0"/>
          </a:p>
          <a:p>
            <a:endParaRPr lang="en-US" baseline="0" dirty="0" smtClean="0"/>
          </a:p>
        </p:txBody>
      </p:sp>
    </p:spTree>
    <p:extLst>
      <p:ext uri="{BB962C8B-B14F-4D97-AF65-F5344CB8AC3E}">
        <p14:creationId xmlns:p14="http://schemas.microsoft.com/office/powerpoint/2010/main" val="5119750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aseline="0" dirty="0" smtClean="0"/>
              <a:t>Blending Learning and Publishing</a:t>
            </a:r>
            <a:endParaRPr lang="en-US" dirty="0"/>
          </a:p>
        </p:txBody>
      </p:sp>
      <p:sp>
        <p:nvSpPr>
          <p:cNvPr id="3" name="Content Placeholder 2"/>
          <p:cNvSpPr>
            <a:spLocks noGrp="1"/>
          </p:cNvSpPr>
          <p:nvPr>
            <p:ph idx="1"/>
          </p:nvPr>
        </p:nvSpPr>
        <p:spPr/>
        <p:txBody>
          <a:bodyPr>
            <a:normAutofit/>
          </a:bodyPr>
          <a:lstStyle/>
          <a:p>
            <a:r>
              <a:rPr lang="en-US" sz="1800" dirty="0" err="1" smtClean="0"/>
              <a:t>eg</a:t>
            </a:r>
            <a:r>
              <a:rPr lang="en-US" sz="1800" dirty="0" smtClean="0"/>
              <a:t>. Big Think Edge - </a:t>
            </a:r>
            <a:r>
              <a:rPr lang="en-US" sz="1800" dirty="0" smtClean="0">
                <a:hlinkClick r:id="rId3"/>
              </a:rPr>
              <a:t>http://edge.bigthink.com/</a:t>
            </a:r>
            <a:endParaRPr lang="en-US" sz="1800" dirty="0" smtClean="0"/>
          </a:p>
          <a:p>
            <a:r>
              <a:rPr lang="en-US" sz="1800" dirty="0" smtClean="0"/>
              <a:t> ‘Mentor’ &amp; ‘Pro’ – </a:t>
            </a:r>
            <a:r>
              <a:rPr lang="en-US" sz="1800" dirty="0" smtClean="0">
                <a:hlinkClick r:id="rId4"/>
              </a:rPr>
              <a:t>http://edge.bigthink.com/mentor</a:t>
            </a:r>
            <a:endParaRPr lang="en-US" sz="1800" dirty="0" smtClean="0"/>
          </a:p>
          <a:p>
            <a:r>
              <a:rPr lang="en-US" sz="1800" dirty="0" smtClean="0"/>
              <a:t>supported (marketed) with blog / magazine - </a:t>
            </a:r>
            <a:r>
              <a:rPr lang="en-US" sz="1800" dirty="0" smtClean="0">
                <a:hlinkClick r:id="rId5"/>
              </a:rPr>
              <a:t>http://bigthink.com/think-tank/me-all-the-time-the-epidemic-of-narcissism</a:t>
            </a:r>
            <a:r>
              <a:rPr lang="en-US" sz="1800" dirty="0" smtClean="0"/>
              <a:t>  (similar to Nature </a:t>
            </a:r>
            <a:r>
              <a:rPr lang="en-US" sz="1800" dirty="0" err="1" smtClean="0"/>
              <a:t>eg</a:t>
            </a:r>
            <a:r>
              <a:rPr lang="en-US" sz="1800" dirty="0" smtClean="0"/>
              <a:t>. </a:t>
            </a:r>
            <a:r>
              <a:rPr lang="en-US" sz="1800" dirty="0" smtClean="0">
                <a:hlinkClick r:id="rId6"/>
              </a:rPr>
              <a:t>http://www.nature.com/news/finding-the-true-value-of-us-climate-science-1.9993</a:t>
            </a:r>
            <a:r>
              <a:rPr lang="en-US" sz="1800" dirty="0"/>
              <a:t> </a:t>
            </a:r>
            <a:r>
              <a:rPr lang="en-US" sz="1800" dirty="0" smtClean="0"/>
              <a:t>)</a:t>
            </a:r>
          </a:p>
          <a:p>
            <a:endParaRPr lang="en-US" sz="1800" dirty="0" smtClean="0"/>
          </a:p>
        </p:txBody>
      </p:sp>
      <p:pic>
        <p:nvPicPr>
          <p:cNvPr id="4" name="Picture 3" descr="Screen shot 2012-05-26 at 11.37.55 AM.pn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458384" y="3791033"/>
            <a:ext cx="4919408" cy="2284011"/>
          </a:xfrm>
          <a:prstGeom prst="rect">
            <a:avLst/>
          </a:prstGeom>
        </p:spPr>
      </p:pic>
    </p:spTree>
    <p:extLst>
      <p:ext uri="{BB962C8B-B14F-4D97-AF65-F5344CB8AC3E}">
        <p14:creationId xmlns:p14="http://schemas.microsoft.com/office/powerpoint/2010/main" val="25432907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9058887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Beyond academic resources</a:t>
            </a:r>
            <a:endParaRPr lang="en-US" dirty="0"/>
          </a:p>
        </p:txBody>
      </p:sp>
      <p:sp>
        <p:nvSpPr>
          <p:cNvPr id="3" name="Content Placeholder 2"/>
          <p:cNvSpPr>
            <a:spLocks noGrp="1"/>
          </p:cNvSpPr>
          <p:nvPr>
            <p:ph idx="1"/>
          </p:nvPr>
        </p:nvSpPr>
        <p:spPr/>
        <p:txBody>
          <a:bodyPr/>
          <a:lstStyle/>
          <a:p>
            <a:r>
              <a:rPr lang="pl-PL" dirty="0" smtClean="0"/>
              <a:t>The open </a:t>
            </a:r>
            <a:r>
              <a:rPr lang="pl-PL" dirty="0" err="1" smtClean="0"/>
              <a:t>clipart</a:t>
            </a:r>
            <a:r>
              <a:rPr lang="pl-PL" dirty="0" smtClean="0"/>
              <a:t> </a:t>
            </a:r>
            <a:r>
              <a:rPr lang="pl-PL" dirty="0" err="1" smtClean="0"/>
              <a:t>directory</a:t>
            </a:r>
            <a:r>
              <a:rPr lang="pl-PL" dirty="0" smtClean="0"/>
              <a:t> </a:t>
            </a:r>
            <a:r>
              <a:rPr lang="pl-PL" dirty="0" smtClean="0">
                <a:hlinkClick r:id="rId2"/>
              </a:rPr>
              <a:t>http://www.downes.ca/post/58152</a:t>
            </a:r>
            <a:r>
              <a:rPr lang="pl-PL" dirty="0" smtClean="0"/>
              <a:t> </a:t>
            </a:r>
          </a:p>
          <a:p>
            <a:endParaRPr lang="pl-PL" dirty="0" smtClean="0"/>
          </a:p>
          <a:p>
            <a:endParaRPr lang="pl-PL" dirty="0" smtClean="0"/>
          </a:p>
        </p:txBody>
      </p:sp>
    </p:spTree>
    <p:extLst>
      <p:ext uri="{BB962C8B-B14F-4D97-AF65-F5344CB8AC3E}">
        <p14:creationId xmlns:p14="http://schemas.microsoft.com/office/powerpoint/2010/main" val="11097024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turnitin</a:t>
            </a:r>
            <a:endParaRPr lang="en-US" dirty="0"/>
          </a:p>
        </p:txBody>
      </p:sp>
      <p:sp>
        <p:nvSpPr>
          <p:cNvPr id="3" name="Content Placeholder 2"/>
          <p:cNvSpPr>
            <a:spLocks noGrp="1"/>
          </p:cNvSpPr>
          <p:nvPr>
            <p:ph idx="1"/>
          </p:nvPr>
        </p:nvSpPr>
        <p:spPr/>
        <p:txBody>
          <a:bodyPr/>
          <a:lstStyle/>
          <a:p>
            <a:r>
              <a:rPr lang="pl-PL" dirty="0" smtClean="0">
                <a:hlinkClick r:id="rId2"/>
              </a:rPr>
              <a:t>http://www.downes.ca/post/58134</a:t>
            </a:r>
            <a:r>
              <a:rPr lang="pl-PL" dirty="0" smtClean="0"/>
              <a:t> </a:t>
            </a:r>
          </a:p>
          <a:p>
            <a:endParaRPr lang="en-US" dirty="0"/>
          </a:p>
        </p:txBody>
      </p:sp>
    </p:spTree>
    <p:extLst>
      <p:ext uri="{BB962C8B-B14F-4D97-AF65-F5344CB8AC3E}">
        <p14:creationId xmlns:p14="http://schemas.microsoft.com/office/powerpoint/2010/main" val="23115524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pl-PL" dirty="0" smtClean="0"/>
              <a:t>Authority vs open</a:t>
            </a:r>
            <a:endParaRPr lang="en-US" dirty="0"/>
          </a:p>
        </p:txBody>
      </p:sp>
      <p:sp>
        <p:nvSpPr>
          <p:cNvPr id="3" name="Content Placeholder 2"/>
          <p:cNvSpPr>
            <a:spLocks noGrp="1"/>
          </p:cNvSpPr>
          <p:nvPr>
            <p:ph idx="1"/>
          </p:nvPr>
        </p:nvSpPr>
        <p:spPr/>
        <p:txBody>
          <a:bodyPr/>
          <a:lstStyle/>
          <a:p>
            <a:r>
              <a:rPr lang="pl-PL" smtClean="0"/>
              <a:t>the</a:t>
            </a:r>
            <a:r>
              <a:rPr lang="pl-PL" baseline="0" smtClean="0"/>
              <a:t> nature of digital influence</a:t>
            </a:r>
          </a:p>
          <a:p>
            <a:r>
              <a:rPr lang="pl-PL" smtClean="0">
                <a:hlinkClick r:id="rId2"/>
              </a:rPr>
              <a:t>http://www.downes.ca/post/58135</a:t>
            </a:r>
            <a:r>
              <a:rPr lang="pl-PL" smtClean="0"/>
              <a:t> </a:t>
            </a:r>
            <a:endParaRPr lang="en-US"/>
          </a:p>
        </p:txBody>
      </p:sp>
    </p:spTree>
    <p:extLst>
      <p:ext uri="{BB962C8B-B14F-4D97-AF65-F5344CB8AC3E}">
        <p14:creationId xmlns:p14="http://schemas.microsoft.com/office/powerpoint/2010/main" val="21324846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6940696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Trends</a:t>
            </a: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279733226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Digital</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42446631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Researchers develop 'smart' touch-responsive internet-enabled newspaper</a:t>
            </a:r>
            <a:endParaRPr lang="en-US" dirty="0"/>
          </a:p>
        </p:txBody>
      </p:sp>
      <p:sp>
        <p:nvSpPr>
          <p:cNvPr id="3" name="Content Placeholder 2"/>
          <p:cNvSpPr>
            <a:spLocks noGrp="1"/>
          </p:cNvSpPr>
          <p:nvPr>
            <p:ph idx="1"/>
          </p:nvPr>
        </p:nvSpPr>
        <p:spPr/>
        <p:txBody>
          <a:bodyPr/>
          <a:lstStyle/>
          <a:p>
            <a:pPr lvl="0"/>
            <a:r>
              <a:rPr lang="pl-PL" dirty="0" smtClean="0">
                <a:hlinkClick r:id="rId3"/>
              </a:rPr>
              <a:t>http://www.downes.ca/post/58220</a:t>
            </a:r>
            <a:r>
              <a:rPr lang="pl-PL" dirty="0" smtClean="0"/>
              <a:t> </a:t>
            </a:r>
            <a:endParaRPr lang="en-US" dirty="0"/>
          </a:p>
        </p:txBody>
      </p:sp>
    </p:spTree>
    <p:extLst>
      <p:ext uri="{BB962C8B-B14F-4D97-AF65-F5344CB8AC3E}">
        <p14:creationId xmlns:p14="http://schemas.microsoft.com/office/powerpoint/2010/main" val="39008000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84971440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sz="4400" b="1" kern="1200" dirty="0" smtClean="0">
                <a:solidFill>
                  <a:schemeClr val="tx1"/>
                </a:solidFill>
                <a:effectLst/>
                <a:latin typeface="+mj-lt"/>
                <a:ea typeface="+mj-ea"/>
                <a:cs typeface="+mj-cs"/>
              </a:rPr>
              <a:t>Why We Killed Our College Daily Paper for a More Digital Future</a:t>
            </a:r>
            <a:r>
              <a:rPr lang="en-US" sz="4400" b="0" kern="1200" dirty="0" smtClean="0">
                <a:solidFill>
                  <a:schemeClr val="tx1"/>
                </a:solidFill>
                <a:effectLst/>
                <a:latin typeface="+mj-lt"/>
                <a:ea typeface="+mj-ea"/>
                <a:cs typeface="+mj-cs"/>
              </a:rPr>
              <a:t/>
            </a:r>
            <a:br>
              <a:rPr lang="en-US" sz="4400" b="0" kern="1200" dirty="0" smtClean="0">
                <a:solidFill>
                  <a:schemeClr val="tx1"/>
                </a:solidFill>
                <a:effectLst/>
                <a:latin typeface="+mj-lt"/>
                <a:ea typeface="+mj-ea"/>
                <a:cs typeface="+mj-cs"/>
              </a:rPr>
            </a:br>
            <a:r>
              <a:rPr lang="en-US" sz="4400" b="0" kern="1200" dirty="0" smtClean="0">
                <a:solidFill>
                  <a:schemeClr val="tx1"/>
                </a:solidFill>
                <a:effectLst/>
                <a:latin typeface="+mj-lt"/>
                <a:ea typeface="+mj-ea"/>
                <a:cs typeface="+mj-cs"/>
              </a:rPr>
              <a:t>Ryan Frank, </a:t>
            </a:r>
            <a:r>
              <a:rPr lang="en-US" sz="4400" b="0" kern="1200" dirty="0" err="1" smtClean="0">
                <a:solidFill>
                  <a:schemeClr val="tx1"/>
                </a:solidFill>
                <a:effectLst/>
                <a:latin typeface="+mj-lt"/>
                <a:ea typeface="+mj-ea"/>
                <a:cs typeface="+mj-cs"/>
              </a:rPr>
              <a:t>Mediashift</a:t>
            </a:r>
            <a:r>
              <a:rPr lang="en-US" sz="4400" b="0" kern="1200" dirty="0" smtClean="0">
                <a:solidFill>
                  <a:schemeClr val="tx1"/>
                </a:solidFill>
                <a:effectLst/>
                <a:latin typeface="+mj-lt"/>
                <a:ea typeface="+mj-ea"/>
                <a:cs typeface="+mj-cs"/>
              </a:rPr>
              <a:t>, May 25, 2012.</a:t>
            </a:r>
            <a:endParaRPr lang="en-US" dirty="0"/>
          </a:p>
        </p:txBody>
      </p:sp>
      <p:sp>
        <p:nvSpPr>
          <p:cNvPr id="3" name="Content Placeholder 2"/>
          <p:cNvSpPr>
            <a:spLocks noGrp="1"/>
          </p:cNvSpPr>
          <p:nvPr>
            <p:ph idx="1"/>
          </p:nvPr>
        </p:nvSpPr>
        <p:spPr/>
        <p:txBody>
          <a:bodyPr/>
          <a:lstStyle/>
          <a:p>
            <a:r>
              <a:rPr lang="pl-PL" dirty="0" smtClean="0">
                <a:hlinkClick r:id="rId2"/>
              </a:rPr>
              <a:t>http://www.downes.ca/post/58252</a:t>
            </a:r>
            <a:endParaRPr lang="pl-PL" dirty="0" smtClean="0"/>
          </a:p>
          <a:p>
            <a:endParaRPr lang="pl-PL" dirty="0" smtClean="0"/>
          </a:p>
        </p:txBody>
      </p:sp>
    </p:spTree>
    <p:extLst>
      <p:ext uri="{BB962C8B-B14F-4D97-AF65-F5344CB8AC3E}">
        <p14:creationId xmlns:p14="http://schemas.microsoft.com/office/powerpoint/2010/main" val="194295730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adaptive image for multiple devices</a:t>
            </a:r>
            <a:endParaRPr lang="en-US" dirty="0"/>
          </a:p>
        </p:txBody>
      </p:sp>
      <p:sp>
        <p:nvSpPr>
          <p:cNvPr id="3" name="Content Placeholder 2"/>
          <p:cNvSpPr>
            <a:spLocks noGrp="1"/>
          </p:cNvSpPr>
          <p:nvPr>
            <p:ph idx="1"/>
          </p:nvPr>
        </p:nvSpPr>
        <p:spPr/>
        <p:txBody>
          <a:bodyPr/>
          <a:lstStyle/>
          <a:p>
            <a:r>
              <a:rPr lang="pl-PL" dirty="0" smtClean="0">
                <a:hlinkClick r:id="rId2"/>
              </a:rPr>
              <a:t>http://www.downes.ca/post/58188</a:t>
            </a:r>
            <a:r>
              <a:rPr lang="pl-PL" dirty="0" smtClean="0"/>
              <a:t> </a:t>
            </a:r>
            <a:endParaRPr lang="en-US" dirty="0"/>
          </a:p>
        </p:txBody>
      </p:sp>
    </p:spTree>
    <p:extLst>
      <p:ext uri="{BB962C8B-B14F-4D97-AF65-F5344CB8AC3E}">
        <p14:creationId xmlns:p14="http://schemas.microsoft.com/office/powerpoint/2010/main" val="35170998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Moog Doodle</a:t>
            </a:r>
            <a:endParaRPr lang="en-US" dirty="0"/>
          </a:p>
        </p:txBody>
      </p:sp>
      <p:sp>
        <p:nvSpPr>
          <p:cNvPr id="3" name="Content Placeholder 2"/>
          <p:cNvSpPr>
            <a:spLocks noGrp="1"/>
          </p:cNvSpPr>
          <p:nvPr>
            <p:ph idx="1"/>
          </p:nvPr>
        </p:nvSpPr>
        <p:spPr/>
        <p:txBody>
          <a:bodyPr/>
          <a:lstStyle/>
          <a:p>
            <a:r>
              <a:rPr lang="pl-PL" dirty="0" smtClean="0">
                <a:hlinkClick r:id="rId2"/>
              </a:rPr>
              <a:t>http://www.downes.ca/post/58247</a:t>
            </a:r>
            <a:r>
              <a:rPr lang="pl-PL" dirty="0" smtClean="0"/>
              <a:t> </a:t>
            </a:r>
            <a:endParaRPr lang="en-US" dirty="0"/>
          </a:p>
        </p:txBody>
      </p:sp>
    </p:spTree>
    <p:extLst>
      <p:ext uri="{BB962C8B-B14F-4D97-AF65-F5344CB8AC3E}">
        <p14:creationId xmlns:p14="http://schemas.microsoft.com/office/powerpoint/2010/main" val="340679603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86091159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How the AP's Overview Turns Documents Into Pictures - </a:t>
            </a:r>
            <a:r>
              <a:rPr lang="pl-PL" b="1" dirty="0" smtClean="0">
                <a:hlinkClick r:id="rId2"/>
              </a:rPr>
              <a:t>http://www.downes.ca/post/58254</a:t>
            </a:r>
            <a:r>
              <a:rPr lang="pl-PL" b="1" dirty="0" smtClean="0"/>
              <a:t> </a:t>
            </a:r>
            <a:endParaRPr lang="en-US" dirty="0"/>
          </a:p>
        </p:txBody>
      </p:sp>
      <p:sp>
        <p:nvSpPr>
          <p:cNvPr id="3" name="Content Placeholder 2"/>
          <p:cNvSpPr>
            <a:spLocks noGrp="1"/>
          </p:cNvSpPr>
          <p:nvPr>
            <p:ph idx="1"/>
          </p:nvPr>
        </p:nvSpPr>
        <p:spPr/>
        <p:txBody>
          <a:bodyPr/>
          <a:lstStyle/>
          <a:p>
            <a:pPr lvl="0"/>
            <a:r>
              <a:rPr lang="en-US" dirty="0" smtClean="0">
                <a:hlinkClick r:id="rId3"/>
              </a:rPr>
              <a:t>http://www.pbs.org/idealab/2012/05/how-the-aps-overview-turns-documents-into-pictures144.html</a:t>
            </a:r>
            <a:r>
              <a:rPr lang="en-US" dirty="0" smtClean="0"/>
              <a:t> </a:t>
            </a:r>
          </a:p>
          <a:p>
            <a:pPr lvl="0"/>
            <a:endParaRPr lang="en-US" dirty="0" smtClean="0"/>
          </a:p>
        </p:txBody>
      </p:sp>
    </p:spTree>
    <p:extLst>
      <p:ext uri="{BB962C8B-B14F-4D97-AF65-F5344CB8AC3E}">
        <p14:creationId xmlns:p14="http://schemas.microsoft.com/office/powerpoint/2010/main" val="385385991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Virtual exercises help Army, Air Force work together </a:t>
            </a:r>
            <a:endParaRPr lang="en-US" dirty="0"/>
          </a:p>
        </p:txBody>
      </p:sp>
      <p:sp>
        <p:nvSpPr>
          <p:cNvPr id="3" name="Content Placeholder 2"/>
          <p:cNvSpPr>
            <a:spLocks noGrp="1"/>
          </p:cNvSpPr>
          <p:nvPr>
            <p:ph idx="1"/>
          </p:nvPr>
        </p:nvSpPr>
        <p:spPr/>
        <p:txBody>
          <a:bodyPr/>
          <a:lstStyle/>
          <a:p>
            <a:r>
              <a:rPr lang="pl-PL" dirty="0" smtClean="0">
                <a:hlinkClick r:id="rId2"/>
              </a:rPr>
              <a:t>http://www.downes.ca/post/58219</a:t>
            </a:r>
            <a:r>
              <a:rPr lang="pl-PL" dirty="0" smtClean="0"/>
              <a:t> </a:t>
            </a:r>
            <a:endParaRPr lang="en-US" dirty="0"/>
          </a:p>
        </p:txBody>
      </p:sp>
    </p:spTree>
    <p:extLst>
      <p:ext uri="{BB962C8B-B14F-4D97-AF65-F5344CB8AC3E}">
        <p14:creationId xmlns:p14="http://schemas.microsoft.com/office/powerpoint/2010/main" val="253541257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4011124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41241937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Edshelf</a:t>
            </a:r>
            <a:r>
              <a:rPr lang="en-US" b="1" dirty="0" smtClean="0"/>
              <a:t>: An Educational App Directory for Teachers</a:t>
            </a:r>
            <a:endParaRPr lang="en-US" dirty="0"/>
          </a:p>
        </p:txBody>
      </p:sp>
      <p:sp>
        <p:nvSpPr>
          <p:cNvPr id="3" name="Content Placeholder 2"/>
          <p:cNvSpPr>
            <a:spLocks noGrp="1"/>
          </p:cNvSpPr>
          <p:nvPr>
            <p:ph idx="1"/>
          </p:nvPr>
        </p:nvSpPr>
        <p:spPr/>
        <p:txBody>
          <a:bodyPr/>
          <a:lstStyle/>
          <a:p>
            <a:r>
              <a:rPr lang="pl-PL" b="1" dirty="0" smtClean="0">
                <a:hlinkClick r:id="rId2"/>
              </a:rPr>
              <a:t>http://www.downes.ca/post/58151</a:t>
            </a:r>
            <a:endParaRPr lang="pl-PL" b="1" dirty="0" smtClean="0"/>
          </a:p>
          <a:p>
            <a:endParaRPr lang="en-US" dirty="0"/>
          </a:p>
        </p:txBody>
      </p:sp>
    </p:spTree>
    <p:extLst>
      <p:ext uri="{BB962C8B-B14F-4D97-AF65-F5344CB8AC3E}">
        <p14:creationId xmlns:p14="http://schemas.microsoft.com/office/powerpoint/2010/main" val="371806755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Distributed</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70364495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lvl="0"/>
            <a:endParaRPr lang="en-US" sz="4400" b="1" kern="1200" dirty="0" smtClean="0">
              <a:solidFill>
                <a:schemeClr val="tx1"/>
              </a:solidFill>
              <a:effectLst/>
              <a:latin typeface="+mj-lt"/>
              <a:ea typeface="+mj-ea"/>
              <a:cs typeface="+mj-cs"/>
            </a:endParaRPr>
          </a:p>
        </p:txBody>
      </p:sp>
    </p:spTree>
    <p:extLst>
      <p:ext uri="{BB962C8B-B14F-4D97-AF65-F5344CB8AC3E}">
        <p14:creationId xmlns:p14="http://schemas.microsoft.com/office/powerpoint/2010/main" val="227840045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58820499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Social Networks – </a:t>
            </a:r>
            <a:r>
              <a:rPr lang="en-US" dirty="0" err="1" smtClean="0"/>
              <a:t>so.cl</a:t>
            </a:r>
            <a:endParaRPr lang="en-US" dirty="0"/>
          </a:p>
        </p:txBody>
      </p:sp>
      <p:sp>
        <p:nvSpPr>
          <p:cNvPr id="3" name="Content Placeholder 2"/>
          <p:cNvSpPr>
            <a:spLocks noGrp="1"/>
          </p:cNvSpPr>
          <p:nvPr>
            <p:ph idx="1"/>
          </p:nvPr>
        </p:nvSpPr>
        <p:spPr/>
        <p:txBody>
          <a:bodyPr/>
          <a:lstStyle/>
          <a:p>
            <a:r>
              <a:rPr lang="pl-PL" dirty="0" smtClean="0">
                <a:hlinkClick r:id="rId2"/>
              </a:rPr>
              <a:t>http://www.downes.ca/post/58203</a:t>
            </a:r>
            <a:r>
              <a:rPr lang="pl-PL" dirty="0" smtClean="0"/>
              <a:t> </a:t>
            </a:r>
          </a:p>
          <a:p>
            <a:endParaRPr lang="pl-PL" dirty="0" smtClean="0"/>
          </a:p>
          <a:p>
            <a:r>
              <a:rPr lang="pl-PL" dirty="0" smtClean="0"/>
              <a:t>The </a:t>
            </a:r>
            <a:r>
              <a:rPr lang="pl-PL" dirty="0" err="1" smtClean="0"/>
              <a:t>twitter</a:t>
            </a:r>
            <a:r>
              <a:rPr lang="pl-PL" dirty="0" smtClean="0"/>
              <a:t> </a:t>
            </a:r>
            <a:r>
              <a:rPr lang="pl-PL" dirty="0" err="1" smtClean="0"/>
              <a:t>signal</a:t>
            </a:r>
            <a:r>
              <a:rPr lang="pl-PL" dirty="0" smtClean="0"/>
              <a:t> channel </a:t>
            </a:r>
          </a:p>
          <a:p>
            <a:pPr lvl="1"/>
            <a:r>
              <a:rPr lang="pl-PL" dirty="0" smtClean="0">
                <a:hlinkClick r:id="rId3"/>
              </a:rPr>
              <a:t>http://www.downes.ca/post/58133</a:t>
            </a:r>
            <a:r>
              <a:rPr lang="pl-PL" dirty="0" smtClean="0"/>
              <a:t> </a:t>
            </a:r>
            <a:endParaRPr lang="en-US" dirty="0"/>
          </a:p>
        </p:txBody>
      </p:sp>
    </p:spTree>
    <p:extLst>
      <p:ext uri="{BB962C8B-B14F-4D97-AF65-F5344CB8AC3E}">
        <p14:creationId xmlns:p14="http://schemas.microsoft.com/office/powerpoint/2010/main" val="369877749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26954565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Beware of amazon</a:t>
            </a:r>
            <a:endParaRPr lang="en-US" dirty="0"/>
          </a:p>
        </p:txBody>
      </p:sp>
      <p:sp>
        <p:nvSpPr>
          <p:cNvPr id="3" name="Content Placeholder 2"/>
          <p:cNvSpPr>
            <a:spLocks noGrp="1"/>
          </p:cNvSpPr>
          <p:nvPr>
            <p:ph idx="1"/>
          </p:nvPr>
        </p:nvSpPr>
        <p:spPr/>
        <p:txBody>
          <a:bodyPr/>
          <a:lstStyle/>
          <a:p>
            <a:r>
              <a:rPr lang="pl-PL" dirty="0" smtClean="0">
                <a:hlinkClick r:id="rId2"/>
              </a:rPr>
              <a:t>http://www.downes.ca/post/58249</a:t>
            </a:r>
            <a:endParaRPr lang="pl-PL" dirty="0" smtClean="0"/>
          </a:p>
          <a:p>
            <a:endParaRPr lang="pl-PL" dirty="0" smtClean="0"/>
          </a:p>
        </p:txBody>
      </p:sp>
    </p:spTree>
    <p:extLst>
      <p:ext uri="{BB962C8B-B14F-4D97-AF65-F5344CB8AC3E}">
        <p14:creationId xmlns:p14="http://schemas.microsoft.com/office/powerpoint/2010/main" val="300755035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pl-PL" dirty="0" smtClean="0"/>
          </a:p>
        </p:txBody>
      </p:sp>
    </p:spTree>
    <p:extLst>
      <p:ext uri="{BB962C8B-B14F-4D97-AF65-F5344CB8AC3E}">
        <p14:creationId xmlns:p14="http://schemas.microsoft.com/office/powerpoint/2010/main" val="300755035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sz="4400" b="1" kern="1200" dirty="0" smtClean="0">
                <a:solidFill>
                  <a:schemeClr val="tx1"/>
                </a:solidFill>
                <a:effectLst/>
                <a:latin typeface="+mj-lt"/>
                <a:ea typeface="+mj-ea"/>
                <a:cs typeface="+mj-cs"/>
              </a:rPr>
              <a:t>Fear of a YouTube Planet</a:t>
            </a:r>
            <a:endParaRPr lang="en-US" dirty="0"/>
          </a:p>
        </p:txBody>
      </p:sp>
      <p:sp>
        <p:nvSpPr>
          <p:cNvPr id="3" name="Content Placeholder 2"/>
          <p:cNvSpPr>
            <a:spLocks noGrp="1"/>
          </p:cNvSpPr>
          <p:nvPr>
            <p:ph idx="1"/>
          </p:nvPr>
        </p:nvSpPr>
        <p:spPr/>
        <p:txBody>
          <a:bodyPr/>
          <a:lstStyle/>
          <a:p>
            <a:pPr lvl="0"/>
            <a:r>
              <a:rPr lang="pl-PL" sz="4400" b="0" kern="1200" dirty="0" smtClean="0">
                <a:solidFill>
                  <a:schemeClr val="tx1"/>
                </a:solidFill>
                <a:effectLst/>
                <a:latin typeface="+mj-lt"/>
                <a:ea typeface="+mj-ea"/>
                <a:cs typeface="+mj-cs"/>
                <a:hlinkClick r:id="rId2"/>
              </a:rPr>
              <a:t>http://www.downes.ca/post/58245</a:t>
            </a:r>
            <a:r>
              <a:rPr lang="pl-PL" sz="4400" b="0" kern="1200" dirty="0" smtClean="0">
                <a:solidFill>
                  <a:schemeClr val="tx1"/>
                </a:solidFill>
                <a:effectLst/>
                <a:latin typeface="+mj-lt"/>
                <a:ea typeface="+mj-ea"/>
                <a:cs typeface="+mj-cs"/>
              </a:rPr>
              <a:t> </a:t>
            </a:r>
            <a:r>
              <a:rPr lang="en-US" sz="4400" b="0" kern="1200" dirty="0" smtClean="0">
                <a:solidFill>
                  <a:schemeClr val="tx1"/>
                </a:solidFill>
                <a:effectLst/>
                <a:latin typeface="+mj-lt"/>
                <a:ea typeface="+mj-ea"/>
                <a:cs typeface="+mj-cs"/>
              </a:rPr>
              <a:t/>
            </a:r>
            <a:br>
              <a:rPr lang="en-US" sz="4400" b="0" kern="1200" dirty="0" smtClean="0">
                <a:solidFill>
                  <a:schemeClr val="tx1"/>
                </a:solidFill>
                <a:effectLst/>
                <a:latin typeface="+mj-lt"/>
                <a:ea typeface="+mj-ea"/>
                <a:cs typeface="+mj-cs"/>
              </a:rPr>
            </a:br>
            <a:r>
              <a:rPr lang="en-US" sz="4400" b="0" kern="1200" dirty="0" smtClean="0">
                <a:solidFill>
                  <a:schemeClr val="tx1"/>
                </a:solidFill>
                <a:effectLst/>
                <a:latin typeface="+mj-lt"/>
                <a:ea typeface="+mj-ea"/>
                <a:cs typeface="+mj-cs"/>
              </a:rPr>
              <a:t>Jim Groom, </a:t>
            </a:r>
            <a:r>
              <a:rPr lang="en-US" sz="4400" b="0" kern="1200" dirty="0" err="1" smtClean="0">
                <a:solidFill>
                  <a:schemeClr val="tx1"/>
                </a:solidFill>
                <a:effectLst/>
                <a:latin typeface="+mj-lt"/>
                <a:ea typeface="+mj-ea"/>
                <a:cs typeface="+mj-cs"/>
              </a:rPr>
              <a:t>bavatuesdays</a:t>
            </a:r>
            <a:r>
              <a:rPr lang="en-US" sz="4400" b="0" kern="1200" dirty="0" smtClean="0">
                <a:solidFill>
                  <a:schemeClr val="tx1"/>
                </a:solidFill>
                <a:effectLst/>
                <a:latin typeface="+mj-lt"/>
                <a:ea typeface="+mj-ea"/>
                <a:cs typeface="+mj-cs"/>
              </a:rPr>
              <a:t>, May 24, 2012.</a:t>
            </a:r>
          </a:p>
          <a:p>
            <a:pPr lvl="0"/>
            <a:r>
              <a:rPr lang="en-US" dirty="0" smtClean="0"/>
              <a:t>It looks like we're in for another round of video deletions on </a:t>
            </a:r>
            <a:r>
              <a:rPr lang="en-US" dirty="0" err="1" smtClean="0"/>
              <a:t>YouTibe</a:t>
            </a:r>
            <a:r>
              <a:rPr lang="en-US" dirty="0" smtClean="0"/>
              <a:t>. As Jim Groom says, "I’ve probably had around 50 copyright complaints, and they have been coming fast and furious as of late. There must be some crackdown in the office of YouTube." What I don't understand is why the creators (or, more accurately, the copyright holders) of a film like </a:t>
            </a:r>
            <a:r>
              <a:rPr lang="en-US" i="1" dirty="0" smtClean="0"/>
              <a:t>The Wild Bunch</a:t>
            </a:r>
            <a:r>
              <a:rPr lang="en-US" dirty="0" smtClean="0"/>
              <a:t> don't understand that their property becomes </a:t>
            </a:r>
            <a:r>
              <a:rPr lang="en-US" i="1" dirty="0" smtClean="0"/>
              <a:t>more</a:t>
            </a:r>
            <a:r>
              <a:rPr lang="en-US" dirty="0" smtClean="0"/>
              <a:t> valuable when people use a clip of it as part of their everyday vocabulary. Oh well. I guess it's back to cat videos - they'll </a:t>
            </a:r>
            <a:r>
              <a:rPr lang="en-US" i="1" dirty="0" smtClean="0"/>
              <a:t>never</a:t>
            </a:r>
            <a:r>
              <a:rPr lang="en-US" dirty="0" smtClean="0"/>
              <a:t> become illegal (unless Disney decides it owns the rights to cat videos).</a:t>
            </a:r>
          </a:p>
          <a:p>
            <a:pPr lvl="0"/>
            <a:endParaRPr lang="en-US" dirty="0" smtClean="0"/>
          </a:p>
        </p:txBody>
      </p:sp>
    </p:spTree>
    <p:extLst>
      <p:ext uri="{BB962C8B-B14F-4D97-AF65-F5344CB8AC3E}">
        <p14:creationId xmlns:p14="http://schemas.microsoft.com/office/powerpoint/2010/main" val="285316157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danger of centralization - </a:t>
            </a:r>
            <a:r>
              <a:rPr lang="pl-PL" dirty="0" smtClean="0">
                <a:hlinkClick r:id="rId3"/>
              </a:rPr>
              <a:t>http://www.downes.ca/post/58187</a:t>
            </a:r>
            <a:r>
              <a:rPr lang="pl-PL" dirty="0" smtClean="0"/>
              <a:t> </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p:txBody>
      </p:sp>
    </p:spTree>
    <p:extLst>
      <p:ext uri="{BB962C8B-B14F-4D97-AF65-F5344CB8AC3E}">
        <p14:creationId xmlns:p14="http://schemas.microsoft.com/office/powerpoint/2010/main" val="28409947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dirty="0" smtClean="0">
                <a:hlinkClick r:id="rId2"/>
              </a:rPr>
              <a:t>When you die..</a:t>
            </a:r>
            <a:endParaRPr lang="en-US" dirty="0"/>
          </a:p>
        </p:txBody>
      </p:sp>
      <p:sp>
        <p:nvSpPr>
          <p:cNvPr id="3" name="Content Placeholder 2"/>
          <p:cNvSpPr>
            <a:spLocks noGrp="1"/>
          </p:cNvSpPr>
          <p:nvPr>
            <p:ph idx="1"/>
          </p:nvPr>
        </p:nvSpPr>
        <p:spPr/>
        <p:txBody>
          <a:bodyPr/>
          <a:lstStyle/>
          <a:p>
            <a:pPr lvl="0"/>
            <a:r>
              <a:rPr lang="pl-PL" dirty="0" smtClean="0">
                <a:hlinkClick r:id="rId2"/>
              </a:rPr>
              <a:t>http://www.downes.ca/post/58146</a:t>
            </a:r>
            <a:r>
              <a:rPr lang="pl-PL" dirty="0" smtClean="0"/>
              <a:t> </a:t>
            </a:r>
            <a:endParaRPr lang="en-US" dirty="0"/>
          </a:p>
        </p:txBody>
      </p:sp>
    </p:spTree>
    <p:extLst>
      <p:ext uri="{BB962C8B-B14F-4D97-AF65-F5344CB8AC3E}">
        <p14:creationId xmlns:p14="http://schemas.microsoft.com/office/powerpoint/2010/main" val="367057376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case</a:t>
            </a:r>
            <a:r>
              <a:rPr lang="en-US" baseline="0" dirty="0" smtClean="0"/>
              <a:t> of </a:t>
            </a:r>
            <a:r>
              <a:rPr lang="en-US" baseline="0" dirty="0" err="1" smtClean="0"/>
              <a:t>wikipedia</a:t>
            </a:r>
            <a:r>
              <a:rPr lang="en-US" baseline="0" dirty="0" smtClean="0"/>
              <a:t> &amp; </a:t>
            </a:r>
            <a:r>
              <a:rPr lang="en-US" baseline="0" dirty="0" err="1" smtClean="0"/>
              <a:t>reddit</a:t>
            </a:r>
            <a:r>
              <a:rPr lang="en-US" baseline="0" dirty="0" smtClean="0"/>
              <a:t> </a:t>
            </a:r>
            <a:r>
              <a:rPr lang="pl-PL" baseline="0" dirty="0" smtClean="0">
                <a:hlinkClick r:id="rId2"/>
              </a:rPr>
              <a:t>http://www.downes.ca/post/58159</a:t>
            </a:r>
            <a:r>
              <a:rPr lang="pl-PL" baseline="0" dirty="0" smtClean="0"/>
              <a:t> </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92027321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Pan-</a:t>
            </a:r>
            <a:r>
              <a:rPr lang="en-US" dirty="0" err="1" smtClean="0"/>
              <a:t>Caadian</a:t>
            </a:r>
            <a:r>
              <a:rPr lang="en-US" dirty="0" smtClean="0"/>
              <a:t> network</a:t>
            </a:r>
            <a:endParaRPr lang="en-US" dirty="0"/>
          </a:p>
        </p:txBody>
      </p:sp>
      <p:sp>
        <p:nvSpPr>
          <p:cNvPr id="3" name="Content Placeholder 2"/>
          <p:cNvSpPr>
            <a:spLocks noGrp="1"/>
          </p:cNvSpPr>
          <p:nvPr>
            <p:ph idx="1"/>
          </p:nvPr>
        </p:nvSpPr>
        <p:spPr/>
        <p:txBody>
          <a:bodyPr/>
          <a:lstStyle/>
          <a:p>
            <a:r>
              <a:rPr lang="en-US" b="1" dirty="0" smtClean="0"/>
              <a:t>An online opportunity for Canadian universities </a:t>
            </a:r>
            <a:r>
              <a:rPr lang="pl-PL" b="1" dirty="0" smtClean="0">
                <a:hlinkClick r:id="rId2"/>
              </a:rPr>
              <a:t>http://www.downes.ca/post/58218</a:t>
            </a:r>
            <a:r>
              <a:rPr lang="pl-PL" b="1" dirty="0" smtClean="0"/>
              <a:t> </a:t>
            </a:r>
            <a:endParaRPr lang="en-US" dirty="0"/>
          </a:p>
        </p:txBody>
      </p:sp>
    </p:spTree>
    <p:extLst>
      <p:ext uri="{BB962C8B-B14F-4D97-AF65-F5344CB8AC3E}">
        <p14:creationId xmlns:p14="http://schemas.microsoft.com/office/powerpoint/2010/main" val="335196651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lvl="0"/>
            <a:endParaRPr lang="pl-PL" dirty="0" smtClean="0"/>
          </a:p>
        </p:txBody>
      </p:sp>
      <p:pic>
        <p:nvPicPr>
          <p:cNvPr id="4" name="Picture 3" descr="Screen shot 2012-05-26 at 12.02.21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63218" y="2639864"/>
            <a:ext cx="4074062" cy="3255442"/>
          </a:xfrm>
          <a:prstGeom prst="rect">
            <a:avLst/>
          </a:prstGeom>
        </p:spPr>
      </p:pic>
    </p:spTree>
    <p:extLst>
      <p:ext uri="{BB962C8B-B14F-4D97-AF65-F5344CB8AC3E}">
        <p14:creationId xmlns:p14="http://schemas.microsoft.com/office/powerpoint/2010/main" val="102995225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Learning Resource Metadata Initiative</a:t>
            </a:r>
            <a:endParaRPr lang="en-US" dirty="0"/>
          </a:p>
        </p:txBody>
      </p:sp>
      <p:sp>
        <p:nvSpPr>
          <p:cNvPr id="3" name="Content Placeholder 2"/>
          <p:cNvSpPr>
            <a:spLocks noGrp="1"/>
          </p:cNvSpPr>
          <p:nvPr>
            <p:ph idx="1"/>
          </p:nvPr>
        </p:nvSpPr>
        <p:spPr/>
        <p:txBody>
          <a:bodyPr/>
          <a:lstStyle/>
          <a:p>
            <a:r>
              <a:rPr lang="pl-PL" dirty="0" smtClean="0">
                <a:hlinkClick r:id="rId2"/>
              </a:rPr>
              <a:t>http://www.downes.ca/post/58217</a:t>
            </a:r>
            <a:r>
              <a:rPr lang="pl-PL" dirty="0" smtClean="0"/>
              <a:t> </a:t>
            </a:r>
          </a:p>
          <a:p>
            <a:endParaRPr lang="pl-PL" dirty="0" smtClean="0"/>
          </a:p>
          <a:p>
            <a:endParaRPr lang="pl-PL" dirty="0" smtClean="0"/>
          </a:p>
        </p:txBody>
      </p:sp>
    </p:spTree>
    <p:extLst>
      <p:ext uri="{BB962C8B-B14F-4D97-AF65-F5344CB8AC3E}">
        <p14:creationId xmlns:p14="http://schemas.microsoft.com/office/powerpoint/2010/main" val="147873977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research sidebar</a:t>
            </a:r>
            <a:endParaRPr lang="en-US" dirty="0"/>
          </a:p>
        </p:txBody>
      </p:sp>
      <p:sp>
        <p:nvSpPr>
          <p:cNvPr id="3" name="Content Placeholder 2"/>
          <p:cNvSpPr>
            <a:spLocks noGrp="1"/>
          </p:cNvSpPr>
          <p:nvPr>
            <p:ph idx="1"/>
          </p:nvPr>
        </p:nvSpPr>
        <p:spPr/>
        <p:txBody>
          <a:bodyPr/>
          <a:lstStyle/>
          <a:p>
            <a:r>
              <a:rPr lang="pl-PL" dirty="0" smtClean="0">
                <a:hlinkClick r:id="rId2"/>
              </a:rPr>
              <a:t>http://www.downes.ca/post/58163</a:t>
            </a:r>
            <a:r>
              <a:rPr lang="pl-PL" dirty="0" smtClean="0"/>
              <a:t> </a:t>
            </a:r>
          </a:p>
          <a:p>
            <a:endParaRPr lang="en-US" dirty="0"/>
          </a:p>
        </p:txBody>
      </p:sp>
    </p:spTree>
    <p:extLst>
      <p:ext uri="{BB962C8B-B14F-4D97-AF65-F5344CB8AC3E}">
        <p14:creationId xmlns:p14="http://schemas.microsoft.com/office/powerpoint/2010/main" val="214849581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SPAWS</a:t>
            </a:r>
            <a:endParaRPr lang="en-US" dirty="0"/>
          </a:p>
        </p:txBody>
      </p:sp>
      <p:sp>
        <p:nvSpPr>
          <p:cNvPr id="3" name="Content Placeholder 2"/>
          <p:cNvSpPr>
            <a:spLocks noGrp="1"/>
          </p:cNvSpPr>
          <p:nvPr>
            <p:ph idx="1"/>
          </p:nvPr>
        </p:nvSpPr>
        <p:spPr/>
        <p:txBody>
          <a:bodyPr/>
          <a:lstStyle/>
          <a:p>
            <a:r>
              <a:rPr lang="en-US" dirty="0" smtClean="0"/>
              <a:t>use case - </a:t>
            </a:r>
            <a:r>
              <a:rPr lang="pl-PL" dirty="0" smtClean="0">
                <a:hlinkClick r:id="rId2"/>
              </a:rPr>
              <a:t>http://www.downes.ca/post/58255</a:t>
            </a:r>
            <a:endParaRPr lang="pl-PL" dirty="0" smtClean="0"/>
          </a:p>
          <a:p>
            <a:r>
              <a:rPr lang="pl-PL" dirty="0" err="1" smtClean="0"/>
              <a:t>paradata</a:t>
            </a:r>
            <a:r>
              <a:rPr lang="pl-PL" dirty="0" smtClean="0"/>
              <a:t> </a:t>
            </a:r>
            <a:r>
              <a:rPr lang="pl-PL" dirty="0" err="1" smtClean="0"/>
              <a:t>recipes</a:t>
            </a:r>
            <a:r>
              <a:rPr lang="pl-PL" baseline="0" dirty="0" smtClean="0"/>
              <a:t> - </a:t>
            </a:r>
            <a:r>
              <a:rPr lang="pl-PL" baseline="0" dirty="0" smtClean="0">
                <a:hlinkClick r:id="rId3"/>
              </a:rPr>
              <a:t>http://www.downes.ca/post/58221</a:t>
            </a:r>
            <a:r>
              <a:rPr lang="pl-PL" baseline="0" dirty="0" smtClean="0"/>
              <a:t> </a:t>
            </a:r>
            <a:endParaRPr lang="en-US" dirty="0"/>
          </a:p>
        </p:txBody>
      </p:sp>
    </p:spTree>
    <p:extLst>
      <p:ext uri="{BB962C8B-B14F-4D97-AF65-F5344CB8AC3E}">
        <p14:creationId xmlns:p14="http://schemas.microsoft.com/office/powerpoint/2010/main" val="36533507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93720930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Cloud storage - </a:t>
            </a:r>
            <a:endParaRPr lang="en-US" dirty="0"/>
          </a:p>
        </p:txBody>
      </p:sp>
      <p:sp>
        <p:nvSpPr>
          <p:cNvPr id="3" name="Content Placeholder 2"/>
          <p:cNvSpPr>
            <a:spLocks noGrp="1"/>
          </p:cNvSpPr>
          <p:nvPr>
            <p:ph idx="1"/>
          </p:nvPr>
        </p:nvSpPr>
        <p:spPr/>
        <p:txBody>
          <a:bodyPr/>
          <a:lstStyle/>
          <a:p>
            <a:r>
              <a:rPr lang="pl-PL" dirty="0" smtClean="0">
                <a:hlinkClick r:id="rId2"/>
              </a:rPr>
              <a:t>http://www.downes.ca/post/58189</a:t>
            </a:r>
            <a:r>
              <a:rPr lang="pl-PL" dirty="0" smtClean="0"/>
              <a:t> - amazon for </a:t>
            </a:r>
            <a:r>
              <a:rPr lang="pl-PL" dirty="0" err="1" smtClean="0"/>
              <a:t>wp</a:t>
            </a:r>
            <a:endParaRPr lang="pl-PL" dirty="0" smtClean="0"/>
          </a:p>
          <a:p>
            <a:endParaRPr lang="pl-PL" dirty="0" smtClean="0"/>
          </a:p>
        </p:txBody>
      </p:sp>
    </p:spTree>
    <p:extLst>
      <p:ext uri="{BB962C8B-B14F-4D97-AF65-F5344CB8AC3E}">
        <p14:creationId xmlns:p14="http://schemas.microsoft.com/office/powerpoint/2010/main" val="18041508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pl-PL" dirty="0" smtClean="0"/>
              <a:t>O</a:t>
            </a:r>
            <a:r>
              <a:rPr lang="en-US" dirty="0" smtClean="0"/>
              <a:t>a</a:t>
            </a:r>
            <a:r>
              <a:rPr lang="pl-PL" dirty="0" err="1" smtClean="0"/>
              <a:t>uth</a:t>
            </a:r>
            <a:r>
              <a:rPr lang="pl-PL" dirty="0" smtClean="0"/>
              <a:t> </a:t>
            </a:r>
            <a:r>
              <a:rPr lang="pl-PL" dirty="0" err="1" smtClean="0"/>
              <a:t>is</a:t>
            </a:r>
            <a:r>
              <a:rPr lang="pl-PL" dirty="0" smtClean="0"/>
              <a:t> </a:t>
            </a:r>
            <a:r>
              <a:rPr lang="pl-PL" dirty="0" err="1" smtClean="0"/>
              <a:t>your</a:t>
            </a:r>
            <a:r>
              <a:rPr lang="pl-PL" dirty="0" smtClean="0"/>
              <a:t> </a:t>
            </a:r>
            <a:r>
              <a:rPr lang="pl-PL" dirty="0" err="1" smtClean="0"/>
              <a:t>future</a:t>
            </a:r>
            <a:endParaRPr lang="en-US" dirty="0"/>
          </a:p>
        </p:txBody>
      </p:sp>
      <p:sp>
        <p:nvSpPr>
          <p:cNvPr id="3" name="Content Placeholder 2"/>
          <p:cNvSpPr>
            <a:spLocks noGrp="1"/>
          </p:cNvSpPr>
          <p:nvPr>
            <p:ph idx="1"/>
          </p:nvPr>
        </p:nvSpPr>
        <p:spPr/>
        <p:txBody>
          <a:bodyPr/>
          <a:lstStyle/>
          <a:p>
            <a:pPr lvl="1"/>
            <a:r>
              <a:rPr lang="pl-PL" dirty="0" smtClean="0">
                <a:hlinkClick r:id="rId3"/>
              </a:rPr>
              <a:t>http://www.downes.ca/post/</a:t>
            </a:r>
            <a:r>
              <a:rPr lang="pl-PL" smtClean="0">
                <a:hlinkClick r:id="rId3"/>
              </a:rPr>
              <a:t>58186</a:t>
            </a:r>
            <a:r>
              <a:rPr lang="pl-PL" smtClean="0"/>
              <a:t> </a:t>
            </a:r>
            <a:endParaRPr lang="pl-PL" dirty="0" smtClean="0"/>
          </a:p>
        </p:txBody>
      </p:sp>
    </p:spTree>
    <p:extLst>
      <p:ext uri="{BB962C8B-B14F-4D97-AF65-F5344CB8AC3E}">
        <p14:creationId xmlns:p14="http://schemas.microsoft.com/office/powerpoint/2010/main" val="277951816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0787606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‘And so it begins’ - </a:t>
            </a:r>
            <a:endParaRPr lang="en-US" dirty="0"/>
          </a:p>
        </p:txBody>
      </p:sp>
      <p:sp>
        <p:nvSpPr>
          <p:cNvPr id="3" name="Content Placeholder 2"/>
          <p:cNvSpPr>
            <a:spLocks noGrp="1"/>
          </p:cNvSpPr>
          <p:nvPr>
            <p:ph idx="1"/>
          </p:nvPr>
        </p:nvSpPr>
        <p:spPr/>
        <p:txBody>
          <a:bodyPr/>
          <a:lstStyle/>
          <a:p>
            <a:pPr lvl="0"/>
            <a:r>
              <a:rPr lang="en-US" dirty="0" smtClean="0"/>
              <a:t>Houghton Mifflin Harcourt is facing bankruptcy "as it faces a lagging textbook market due to drops in educational funding.” </a:t>
            </a:r>
          </a:p>
          <a:p>
            <a:pPr lvl="1"/>
            <a:r>
              <a:rPr lang="pl-PL" dirty="0" smtClean="0">
                <a:hlinkClick r:id="rId2"/>
              </a:rPr>
              <a:t> http://www.downes.ca/post/58190</a:t>
            </a:r>
            <a:r>
              <a:rPr lang="pl-PL" dirty="0" smtClean="0"/>
              <a:t> </a:t>
            </a:r>
            <a:endParaRPr lang="en-US" dirty="0"/>
          </a:p>
        </p:txBody>
      </p:sp>
    </p:spTree>
    <p:extLst>
      <p:ext uri="{BB962C8B-B14F-4D97-AF65-F5344CB8AC3E}">
        <p14:creationId xmlns:p14="http://schemas.microsoft.com/office/powerpoint/2010/main" val="292698373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425857011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marR="0" indent="0" algn="ctr" defTabSz="457200" rtl="0" eaLnBrk="1" fontAlgn="auto" latinLnBrk="0" hangingPunct="1">
              <a:lnSpc>
                <a:spcPct val="100000"/>
              </a:lnSpc>
              <a:spcBef>
                <a:spcPct val="0"/>
              </a:spcBef>
              <a:spcAft>
                <a:spcPts val="0"/>
              </a:spcAft>
              <a:buClrTx/>
              <a:buSzTx/>
              <a:buFontTx/>
              <a:buNone/>
              <a:tabLst/>
              <a:defRPr/>
            </a:pPr>
            <a:r>
              <a:rPr lang="en-US" b="1" dirty="0" smtClean="0"/>
              <a:t>the emergence of the Internet constituency</a:t>
            </a:r>
            <a:r>
              <a:rPr lang="en-US" b="0" baseline="0" dirty="0" smtClean="0"/>
              <a:t> (Geist) - </a:t>
            </a:r>
            <a:endParaRPr lang="en-US" b="1" dirty="0" smtClean="0"/>
          </a:p>
        </p:txBody>
      </p:sp>
      <p:sp>
        <p:nvSpPr>
          <p:cNvPr id="3" name="Content Placeholder 2"/>
          <p:cNvSpPr>
            <a:spLocks noGrp="1"/>
          </p:cNvSpPr>
          <p:nvPr>
            <p:ph idx="1"/>
          </p:nvPr>
        </p:nvSpPr>
        <p:spPr/>
        <p:txBody>
          <a:bodyPr/>
          <a:lstStyle/>
          <a:p>
            <a:r>
              <a:rPr lang="it-IT" dirty="0" smtClean="0">
                <a:hlinkClick r:id="rId2"/>
              </a:rPr>
              <a:t>http://www.hyperorg.com/blogger/2012/05/24/11874/</a:t>
            </a:r>
            <a:r>
              <a:rPr lang="it-IT" dirty="0" smtClean="0"/>
              <a:t> </a:t>
            </a:r>
          </a:p>
          <a:p>
            <a:endParaRPr lang="en-US" dirty="0" smtClean="0"/>
          </a:p>
          <a:p>
            <a:pPr lvl="0"/>
            <a:r>
              <a:rPr lang="en-US" dirty="0" smtClean="0"/>
              <a:t>people are forming their own media consortia. </a:t>
            </a:r>
            <a:r>
              <a:rPr lang="en-US" dirty="0" smtClean="0">
                <a:hlinkClick r:id="rId3"/>
              </a:rPr>
              <a:t>http://www.pbs.org/mediashift/2012/05/the-media-consortium-inside-our-may-day-collaboration145.html</a:t>
            </a:r>
            <a:r>
              <a:rPr lang="en-US" dirty="0" smtClean="0"/>
              <a:t> </a:t>
            </a:r>
          </a:p>
          <a:p>
            <a:pPr lvl="0"/>
            <a:endParaRPr lang="en-US" dirty="0" smtClean="0"/>
          </a:p>
          <a:p>
            <a:pPr lvl="0"/>
            <a:endParaRPr lang="en-US" dirty="0" smtClean="0"/>
          </a:p>
        </p:txBody>
      </p:sp>
    </p:spTree>
    <p:extLst>
      <p:ext uri="{BB962C8B-B14F-4D97-AF65-F5344CB8AC3E}">
        <p14:creationId xmlns:p14="http://schemas.microsoft.com/office/powerpoint/2010/main" val="194618245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Media Co-ops</a:t>
            </a:r>
            <a:endParaRPr lang="en-US" dirty="0"/>
          </a:p>
        </p:txBody>
      </p:sp>
      <p:sp>
        <p:nvSpPr>
          <p:cNvPr id="3" name="Content Placeholder 2"/>
          <p:cNvSpPr>
            <a:spLocks noGrp="1"/>
          </p:cNvSpPr>
          <p:nvPr>
            <p:ph idx="1"/>
          </p:nvPr>
        </p:nvSpPr>
        <p:spPr/>
        <p:txBody>
          <a:bodyPr/>
          <a:lstStyle/>
          <a:p>
            <a:pPr lvl="0"/>
            <a:endParaRPr lang="en-US"/>
          </a:p>
        </p:txBody>
      </p:sp>
    </p:spTree>
    <p:extLst>
      <p:ext uri="{BB962C8B-B14F-4D97-AF65-F5344CB8AC3E}">
        <p14:creationId xmlns:p14="http://schemas.microsoft.com/office/powerpoint/2010/main" val="188459849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lvl="0"/>
            <a:endParaRPr lang="en-US" smtClean="0"/>
          </a:p>
          <a:p>
            <a:endParaRPr lang="en-US"/>
          </a:p>
        </p:txBody>
      </p:sp>
    </p:spTree>
    <p:extLst>
      <p:ext uri="{BB962C8B-B14F-4D97-AF65-F5344CB8AC3E}">
        <p14:creationId xmlns:p14="http://schemas.microsoft.com/office/powerpoint/2010/main" val="17501107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Open Learning Phenomenon</a:t>
            </a: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391633255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428006422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New model,</a:t>
            </a:r>
            <a:r>
              <a:rPr lang="en-US" baseline="0" dirty="0" smtClean="0"/>
              <a:t> same old story - </a:t>
            </a:r>
            <a:r>
              <a:rPr lang="pl-PL" baseline="0" dirty="0" smtClean="0">
                <a:hlinkClick r:id="rId2"/>
              </a:rPr>
              <a:t>http://www.downes.ca/post/58235</a:t>
            </a:r>
            <a:r>
              <a:rPr lang="pl-PL" baseline="0" dirty="0" smtClean="0"/>
              <a:t> </a:t>
            </a:r>
            <a:endParaRPr lang="en-US" dirty="0"/>
          </a:p>
        </p:txBody>
      </p:sp>
      <p:sp>
        <p:nvSpPr>
          <p:cNvPr id="3" name="Content Placeholder 2"/>
          <p:cNvSpPr>
            <a:spLocks noGrp="1"/>
          </p:cNvSpPr>
          <p:nvPr>
            <p:ph idx="1"/>
          </p:nvPr>
        </p:nvSpPr>
        <p:spPr/>
        <p:txBody>
          <a:bodyPr/>
          <a:lstStyle/>
          <a:p>
            <a:r>
              <a:rPr lang="en-US" sz="1800" dirty="0" smtClean="0"/>
              <a:t>Coverage of some resistance being expressed by academics over MOOCs (and in particular, the Thomas Friedman version of MOOCs). Jonathan Rees, for example, writes, "don’t think that your exalted status as a college professor will cause anyone planning to make money off the corpse of your career to lose a wink of sleep." Mark Brown argues, "it’s disgusting to present MOOCs as a solution to the crisis in public funding for higher education." There's a lot more reaction covered in this article, and while I understand the concerns I don't think the academics interviewed have come to grips with the problems inherent in the existing system and how MOOCs (the real kind, not the Friedman kind) were designed to solve them.</a:t>
            </a:r>
          </a:p>
          <a:p>
            <a:endParaRPr lang="en-US" sz="1800" dirty="0" smtClean="0"/>
          </a:p>
        </p:txBody>
      </p:sp>
    </p:spTree>
    <p:extLst>
      <p:ext uri="{BB962C8B-B14F-4D97-AF65-F5344CB8AC3E}">
        <p14:creationId xmlns:p14="http://schemas.microsoft.com/office/powerpoint/2010/main" val="408624629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big schools</a:t>
            </a:r>
            <a:endParaRPr lang="en-US" dirty="0"/>
          </a:p>
        </p:txBody>
      </p:sp>
      <p:sp>
        <p:nvSpPr>
          <p:cNvPr id="3" name="Content Placeholder 2"/>
          <p:cNvSpPr>
            <a:spLocks noGrp="1"/>
          </p:cNvSpPr>
          <p:nvPr>
            <p:ph idx="1"/>
          </p:nvPr>
        </p:nvSpPr>
        <p:spPr/>
        <p:txBody>
          <a:bodyPr/>
          <a:lstStyle/>
          <a:p>
            <a:r>
              <a:rPr lang="pl-PL" dirty="0" smtClean="0">
                <a:hlinkClick r:id="rId2"/>
              </a:rPr>
              <a:t>http://www.downes.ca/post/58206</a:t>
            </a:r>
            <a:r>
              <a:rPr lang="pl-PL" dirty="0" smtClean="0"/>
              <a:t> </a:t>
            </a:r>
          </a:p>
          <a:p>
            <a:r>
              <a:rPr lang="en-US" dirty="0" smtClean="0"/>
              <a:t>Michael Geist writing about the revolution in education, citing examples like Stanford and MIT, and saying "there are serious doubts whether Canada is ready for these changes." </a:t>
            </a:r>
          </a:p>
          <a:p>
            <a:endParaRPr lang="en-US" dirty="0" smtClean="0"/>
          </a:p>
        </p:txBody>
      </p:sp>
    </p:spTree>
    <p:extLst>
      <p:ext uri="{BB962C8B-B14F-4D97-AF65-F5344CB8AC3E}">
        <p14:creationId xmlns:p14="http://schemas.microsoft.com/office/powerpoint/2010/main" val="65569386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unbundling education</a:t>
            </a:r>
            <a:endParaRPr lang="en-US" dirty="0"/>
          </a:p>
        </p:txBody>
      </p:sp>
      <p:sp>
        <p:nvSpPr>
          <p:cNvPr id="3" name="Content Placeholder 2"/>
          <p:cNvSpPr>
            <a:spLocks noGrp="1"/>
          </p:cNvSpPr>
          <p:nvPr>
            <p:ph idx="1"/>
          </p:nvPr>
        </p:nvSpPr>
        <p:spPr/>
        <p:txBody>
          <a:bodyPr/>
          <a:lstStyle/>
          <a:p>
            <a:r>
              <a:rPr lang="pl-PL" dirty="0" smtClean="0">
                <a:hlinkClick r:id="rId2"/>
              </a:rPr>
              <a:t>http://www.downes.ca/post/58176</a:t>
            </a:r>
            <a:r>
              <a:rPr lang="pl-PL" dirty="0" smtClean="0"/>
              <a:t> </a:t>
            </a:r>
          </a:p>
          <a:p>
            <a:endParaRPr lang="en-US" dirty="0"/>
          </a:p>
        </p:txBody>
      </p:sp>
    </p:spTree>
    <p:extLst>
      <p:ext uri="{BB962C8B-B14F-4D97-AF65-F5344CB8AC3E}">
        <p14:creationId xmlns:p14="http://schemas.microsoft.com/office/powerpoint/2010/main" val="15737749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DIY learning: </a:t>
            </a:r>
            <a:r>
              <a:rPr lang="en-US" b="1" dirty="0" err="1" smtClean="0"/>
              <a:t>Schoolers</a:t>
            </a:r>
            <a:r>
              <a:rPr lang="en-US" b="1" dirty="0" smtClean="0"/>
              <a:t>, </a:t>
            </a:r>
            <a:r>
              <a:rPr lang="en-US" b="1" dirty="0" err="1" smtClean="0"/>
              <a:t>Edupunks</a:t>
            </a:r>
            <a:r>
              <a:rPr lang="en-US" b="1" dirty="0" smtClean="0"/>
              <a:t>, and Makers challenge education as we know it</a:t>
            </a:r>
            <a:endParaRPr lang="en-US" dirty="0"/>
          </a:p>
        </p:txBody>
      </p:sp>
      <p:sp>
        <p:nvSpPr>
          <p:cNvPr id="3" name="Content Placeholder 2"/>
          <p:cNvSpPr>
            <a:spLocks noGrp="1"/>
          </p:cNvSpPr>
          <p:nvPr>
            <p:ph idx="1"/>
          </p:nvPr>
        </p:nvSpPr>
        <p:spPr/>
        <p:txBody>
          <a:bodyPr/>
          <a:lstStyle/>
          <a:p>
            <a:pPr lvl="0"/>
            <a:r>
              <a:rPr lang="pl-PL" dirty="0" smtClean="0">
                <a:hlinkClick r:id="rId3"/>
              </a:rPr>
              <a:t>http://www.downes.ca/post/58205</a:t>
            </a:r>
            <a:r>
              <a:rPr lang="pl-PL" dirty="0" smtClean="0"/>
              <a:t> </a:t>
            </a:r>
          </a:p>
          <a:p>
            <a:pPr lvl="0"/>
            <a:endParaRPr lang="en-US" dirty="0"/>
          </a:p>
        </p:txBody>
      </p:sp>
    </p:spTree>
    <p:extLst>
      <p:ext uri="{BB962C8B-B14F-4D97-AF65-F5344CB8AC3E}">
        <p14:creationId xmlns:p14="http://schemas.microsoft.com/office/powerpoint/2010/main" val="7956933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CCK</a:t>
            </a:r>
            <a:endParaRPr lang="en-US" dirty="0"/>
          </a:p>
        </p:txBody>
      </p:sp>
      <p:sp>
        <p:nvSpPr>
          <p:cNvPr id="3" name="Content Placeholder 2"/>
          <p:cNvSpPr>
            <a:spLocks noGrp="1"/>
          </p:cNvSpPr>
          <p:nvPr>
            <p:ph idx="1"/>
          </p:nvPr>
        </p:nvSpPr>
        <p:spPr/>
        <p:txBody>
          <a:bodyPr/>
          <a:lstStyle/>
          <a:p>
            <a:r>
              <a:rPr lang="pl-PL" dirty="0" smtClean="0">
                <a:hlinkClick r:id="rId2"/>
              </a:rPr>
              <a:t>http://www.downes.ca/post/58207</a:t>
            </a:r>
            <a:r>
              <a:rPr lang="pl-PL" dirty="0" smtClean="0"/>
              <a:t> </a:t>
            </a:r>
          </a:p>
          <a:p>
            <a:r>
              <a:rPr lang="pl-PL" dirty="0" err="1" smtClean="0"/>
              <a:t>ebooks</a:t>
            </a:r>
            <a:r>
              <a:rPr lang="pl-PL" dirty="0" smtClean="0"/>
              <a:t> </a:t>
            </a:r>
            <a:r>
              <a:rPr lang="pl-PL" dirty="0" err="1" smtClean="0"/>
              <a:t>page</a:t>
            </a:r>
            <a:r>
              <a:rPr lang="pl-PL" dirty="0" smtClean="0"/>
              <a:t> - </a:t>
            </a:r>
            <a:r>
              <a:rPr lang="pl-PL" dirty="0" smtClean="0">
                <a:hlinkClick r:id="rId3"/>
              </a:rPr>
              <a:t>http://www.downes.ca/archive/me/mybooks.htm</a:t>
            </a:r>
            <a:r>
              <a:rPr lang="pl-PL" dirty="0" smtClean="0"/>
              <a:t> </a:t>
            </a:r>
            <a:endParaRPr lang="en-US" dirty="0"/>
          </a:p>
        </p:txBody>
      </p:sp>
    </p:spTree>
    <p:extLst>
      <p:ext uri="{BB962C8B-B14F-4D97-AF65-F5344CB8AC3E}">
        <p14:creationId xmlns:p14="http://schemas.microsoft.com/office/powerpoint/2010/main" val="330639957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 Online learning – the MOOC </a:t>
            </a:r>
            <a:endParaRPr lang="en-US" dirty="0"/>
          </a:p>
        </p:txBody>
      </p:sp>
      <p:sp>
        <p:nvSpPr>
          <p:cNvPr id="3" name="Content Placeholder 2"/>
          <p:cNvSpPr>
            <a:spLocks noGrp="1"/>
          </p:cNvSpPr>
          <p:nvPr>
            <p:ph idx="1"/>
          </p:nvPr>
        </p:nvSpPr>
        <p:spPr/>
        <p:txBody>
          <a:bodyPr/>
          <a:lstStyle/>
          <a:p>
            <a:pPr lvl="0"/>
            <a:r>
              <a:rPr lang="pl-PL" dirty="0" smtClean="0">
                <a:hlinkClick r:id="rId2"/>
              </a:rPr>
              <a:t>http://www.wiziq.com/course/4264-teaching-online</a:t>
            </a:r>
            <a:r>
              <a:rPr lang="pl-PL" dirty="0" smtClean="0"/>
              <a:t> </a:t>
            </a:r>
          </a:p>
          <a:p>
            <a:pPr lvl="0"/>
            <a:r>
              <a:rPr lang="pl-PL" dirty="0" smtClean="0"/>
              <a:t>UMW </a:t>
            </a:r>
            <a:r>
              <a:rPr lang="pl-PL" dirty="0" err="1" smtClean="0"/>
              <a:t>Faculty</a:t>
            </a:r>
            <a:r>
              <a:rPr lang="pl-PL" dirty="0" smtClean="0"/>
              <a:t> </a:t>
            </a:r>
            <a:r>
              <a:rPr lang="pl-PL" dirty="0" err="1" smtClean="0"/>
              <a:t>academy</a:t>
            </a:r>
            <a:r>
              <a:rPr lang="pl-PL" dirty="0" smtClean="0"/>
              <a:t> - </a:t>
            </a:r>
            <a:r>
              <a:rPr lang="pl-PL" dirty="0" smtClean="0">
                <a:hlinkClick r:id="rId3"/>
              </a:rPr>
              <a:t>http://www.downes.ca/post/58248</a:t>
            </a:r>
            <a:r>
              <a:rPr lang="pl-PL" dirty="0" smtClean="0"/>
              <a:t> </a:t>
            </a:r>
          </a:p>
          <a:p>
            <a:pPr lvl="0"/>
            <a:r>
              <a:rPr lang="pl-PL" dirty="0" smtClean="0"/>
              <a:t>- fslt12 - </a:t>
            </a:r>
            <a:r>
              <a:rPr lang="pl-PL" dirty="0" smtClean="0">
                <a:hlinkClick r:id="rId4"/>
              </a:rPr>
              <a:t>http://www.downes.ca/post/58175</a:t>
            </a:r>
            <a:r>
              <a:rPr lang="pl-PL" dirty="0" smtClean="0"/>
              <a:t> </a:t>
            </a:r>
          </a:p>
          <a:p>
            <a:pPr lvl="0"/>
            <a:endParaRPr lang="pl-PL" dirty="0" smtClean="0"/>
          </a:p>
          <a:p>
            <a:pPr lvl="0"/>
            <a:endParaRPr lang="pl-PL" dirty="0" smtClean="0"/>
          </a:p>
        </p:txBody>
      </p:sp>
      <p:pic>
        <p:nvPicPr>
          <p:cNvPr id="4" name="Picture 3" descr="Screen shot 2012-05-26 at 12.02.21 PM.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863218" y="2639864"/>
            <a:ext cx="4074062" cy="3255442"/>
          </a:xfrm>
          <a:prstGeom prst="rect">
            <a:avLst/>
          </a:prstGeom>
        </p:spPr>
      </p:pic>
    </p:spTree>
    <p:extLst>
      <p:ext uri="{BB962C8B-B14F-4D97-AF65-F5344CB8AC3E}">
        <p14:creationId xmlns:p14="http://schemas.microsoft.com/office/powerpoint/2010/main" val="250111940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qualified self</a:t>
            </a:r>
            <a:endParaRPr lang="en-US" dirty="0"/>
          </a:p>
        </p:txBody>
      </p:sp>
      <p:sp>
        <p:nvSpPr>
          <p:cNvPr id="3" name="Content Placeholder 2"/>
          <p:cNvSpPr>
            <a:spLocks noGrp="1"/>
          </p:cNvSpPr>
          <p:nvPr>
            <p:ph idx="1"/>
          </p:nvPr>
        </p:nvSpPr>
        <p:spPr/>
        <p:txBody>
          <a:bodyPr/>
          <a:lstStyle/>
          <a:p>
            <a:r>
              <a:rPr lang="pl-PL" dirty="0" smtClean="0">
                <a:hlinkClick r:id="rId2"/>
              </a:rPr>
              <a:t>http://www.downes.ca/post/58148</a:t>
            </a:r>
            <a:r>
              <a:rPr lang="pl-PL" dirty="0" smtClean="0"/>
              <a:t> </a:t>
            </a:r>
            <a:endParaRPr lang="en-US" dirty="0"/>
          </a:p>
        </p:txBody>
      </p:sp>
    </p:spTree>
    <p:extLst>
      <p:ext uri="{BB962C8B-B14F-4D97-AF65-F5344CB8AC3E}">
        <p14:creationId xmlns:p14="http://schemas.microsoft.com/office/powerpoint/2010/main" val="265217907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Perosnal</a:t>
            </a:r>
            <a:r>
              <a:rPr lang="en-US" dirty="0" smtClean="0"/>
              <a:t> learning</a:t>
            </a:r>
            <a:endParaRPr lang="en-US" dirty="0"/>
          </a:p>
        </p:txBody>
      </p:sp>
      <p:sp>
        <p:nvSpPr>
          <p:cNvPr id="3" name="Content Placeholder 2"/>
          <p:cNvSpPr>
            <a:spLocks noGrp="1"/>
          </p:cNvSpPr>
          <p:nvPr>
            <p:ph idx="1"/>
          </p:nvPr>
        </p:nvSpPr>
        <p:spPr/>
        <p:txBody>
          <a:bodyPr/>
          <a:lstStyle/>
          <a:p>
            <a:r>
              <a:rPr lang="en-US" dirty="0" smtClean="0"/>
              <a:t>personal learning plan - </a:t>
            </a:r>
            <a:r>
              <a:rPr lang="pl-PL" dirty="0" smtClean="0">
                <a:hlinkClick r:id="rId2"/>
              </a:rPr>
              <a:t>http://www.downes.ca/post/58150</a:t>
            </a:r>
            <a:r>
              <a:rPr lang="pl-PL" dirty="0" smtClean="0"/>
              <a:t> </a:t>
            </a:r>
            <a:endParaRPr lang="en-US" dirty="0"/>
          </a:p>
        </p:txBody>
      </p:sp>
    </p:spTree>
    <p:extLst>
      <p:ext uri="{BB962C8B-B14F-4D97-AF65-F5344CB8AC3E}">
        <p14:creationId xmlns:p14="http://schemas.microsoft.com/office/powerpoint/2010/main" val="265207807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Life portfolio</a:t>
            </a:r>
            <a:endParaRPr lang="en-US" dirty="0"/>
          </a:p>
        </p:txBody>
      </p:sp>
      <p:sp>
        <p:nvSpPr>
          <p:cNvPr id="3" name="Content Placeholder 2"/>
          <p:cNvSpPr>
            <a:spLocks noGrp="1"/>
          </p:cNvSpPr>
          <p:nvPr>
            <p:ph idx="1"/>
          </p:nvPr>
        </p:nvSpPr>
        <p:spPr/>
        <p:txBody>
          <a:bodyPr/>
          <a:lstStyle/>
          <a:p>
            <a:r>
              <a:rPr lang="pl-PL" dirty="0" smtClean="0">
                <a:hlinkClick r:id="rId2"/>
              </a:rPr>
              <a:t>http://www.downes.ca/post/58174</a:t>
            </a:r>
            <a:r>
              <a:rPr lang="pl-PL" dirty="0" smtClean="0"/>
              <a:t> </a:t>
            </a:r>
          </a:p>
          <a:p>
            <a:endParaRPr lang="pl-PL" dirty="0" smtClean="0"/>
          </a:p>
        </p:txBody>
      </p:sp>
    </p:spTree>
    <p:extLst>
      <p:ext uri="{BB962C8B-B14F-4D97-AF65-F5344CB8AC3E}">
        <p14:creationId xmlns:p14="http://schemas.microsoft.com/office/powerpoint/2010/main" val="155359541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Experts on tap, not on top</a:t>
            </a:r>
            <a:endParaRPr lang="en-US" dirty="0"/>
          </a:p>
        </p:txBody>
      </p:sp>
      <p:sp>
        <p:nvSpPr>
          <p:cNvPr id="3" name="Content Placeholder 2"/>
          <p:cNvSpPr>
            <a:spLocks noGrp="1"/>
          </p:cNvSpPr>
          <p:nvPr>
            <p:ph idx="1"/>
          </p:nvPr>
        </p:nvSpPr>
        <p:spPr/>
        <p:txBody>
          <a:bodyPr/>
          <a:lstStyle/>
          <a:p>
            <a:r>
              <a:rPr lang="pl-PL" dirty="0" smtClean="0">
                <a:hlinkClick r:id="rId2"/>
              </a:rPr>
              <a:t>http://www.downes.ca/post/58149</a:t>
            </a:r>
            <a:r>
              <a:rPr lang="pl-PL" dirty="0" smtClean="0"/>
              <a:t>  </a:t>
            </a:r>
          </a:p>
          <a:p>
            <a:endParaRPr lang="pl-PL" dirty="0" smtClean="0"/>
          </a:p>
        </p:txBody>
      </p:sp>
    </p:spTree>
    <p:extLst>
      <p:ext uri="{BB962C8B-B14F-4D97-AF65-F5344CB8AC3E}">
        <p14:creationId xmlns:p14="http://schemas.microsoft.com/office/powerpoint/2010/main" val="380120931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We’ll never turn back</a:t>
            </a:r>
            <a:endParaRPr lang="en-US" dirty="0"/>
          </a:p>
        </p:txBody>
      </p:sp>
      <p:sp>
        <p:nvSpPr>
          <p:cNvPr id="3" name="Content Placeholder 2"/>
          <p:cNvSpPr>
            <a:spLocks noGrp="1"/>
          </p:cNvSpPr>
          <p:nvPr>
            <p:ph idx="1"/>
          </p:nvPr>
        </p:nvSpPr>
        <p:spPr/>
        <p:txBody>
          <a:bodyPr/>
          <a:lstStyle/>
          <a:p>
            <a:r>
              <a:rPr lang="pl-PL" dirty="0" smtClean="0">
                <a:hlinkClick r:id="rId2"/>
              </a:rPr>
              <a:t>http://www.downes.ca/post/58137</a:t>
            </a:r>
            <a:r>
              <a:rPr lang="pl-PL" dirty="0" smtClean="0"/>
              <a:t> </a:t>
            </a:r>
            <a:endParaRPr lang="en-US" dirty="0"/>
          </a:p>
        </p:txBody>
      </p:sp>
    </p:spTree>
    <p:extLst>
      <p:ext uri="{BB962C8B-B14F-4D97-AF65-F5344CB8AC3E}">
        <p14:creationId xmlns:p14="http://schemas.microsoft.com/office/powerpoint/2010/main" val="1604193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lvl="0"/>
            <a:endParaRPr lang="en-US" sz="4400" b="1" kern="1200" dirty="0" smtClean="0">
              <a:solidFill>
                <a:schemeClr val="tx1"/>
              </a:solidFill>
              <a:effectLst/>
              <a:latin typeface="+mj-lt"/>
              <a:ea typeface="+mj-ea"/>
              <a:cs typeface="+mj-cs"/>
            </a:endParaRPr>
          </a:p>
        </p:txBody>
      </p:sp>
    </p:spTree>
    <p:extLst>
      <p:ext uri="{BB962C8B-B14F-4D97-AF65-F5344CB8AC3E}">
        <p14:creationId xmlns:p14="http://schemas.microsoft.com/office/powerpoint/2010/main" val="752196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sz="4400" b="1" kern="1200" dirty="0" smtClean="0">
                <a:solidFill>
                  <a:schemeClr val="tx1"/>
                </a:solidFill>
                <a:effectLst/>
                <a:latin typeface="+mj-lt"/>
                <a:ea typeface="+mj-ea"/>
                <a:cs typeface="+mj-cs"/>
              </a:rPr>
              <a:t>Love Letter to Plywood</a:t>
            </a:r>
            <a:endParaRPr lang="en-US" dirty="0"/>
          </a:p>
        </p:txBody>
      </p:sp>
      <p:sp>
        <p:nvSpPr>
          <p:cNvPr id="3" name="Content Placeholder 2"/>
          <p:cNvSpPr>
            <a:spLocks noGrp="1"/>
          </p:cNvSpPr>
          <p:nvPr>
            <p:ph idx="1"/>
          </p:nvPr>
        </p:nvSpPr>
        <p:spPr/>
        <p:txBody>
          <a:bodyPr/>
          <a:lstStyle/>
          <a:p>
            <a:pPr lvl="0"/>
            <a:r>
              <a:rPr lang="en-US" sz="4400" b="0" kern="1200" dirty="0" smtClean="0">
                <a:solidFill>
                  <a:schemeClr val="tx1"/>
                </a:solidFill>
                <a:effectLst/>
                <a:latin typeface="+mj-lt"/>
                <a:ea typeface="+mj-ea"/>
                <a:cs typeface="+mj-cs"/>
              </a:rPr>
              <a:t/>
            </a:r>
            <a:br>
              <a:rPr lang="en-US" sz="4400" b="0" kern="1200" dirty="0" smtClean="0">
                <a:solidFill>
                  <a:schemeClr val="tx1"/>
                </a:solidFill>
                <a:effectLst/>
                <a:latin typeface="+mj-lt"/>
                <a:ea typeface="+mj-ea"/>
                <a:cs typeface="+mj-cs"/>
              </a:rPr>
            </a:br>
            <a:r>
              <a:rPr lang="en-US" sz="4400" b="0" kern="1200" dirty="0" smtClean="0">
                <a:solidFill>
                  <a:schemeClr val="tx1"/>
                </a:solidFill>
                <a:effectLst/>
                <a:latin typeface="+mj-lt"/>
                <a:ea typeface="+mj-ea"/>
                <a:cs typeface="+mj-cs"/>
              </a:rPr>
              <a:t>Tom Sachs, YouTube, May 16, 2012.</a:t>
            </a:r>
          </a:p>
          <a:p>
            <a:pPr lvl="0"/>
            <a:r>
              <a:rPr lang="en-US" dirty="0" smtClean="0"/>
              <a:t>This short video, a tribute to plywood, is getting rave reviews. It's an educational video, but one that leaves one viewer "weeping in the building materials aisle at Home Depot." Me, I've spent a lot of time with plywood, and so I get that.</a:t>
            </a:r>
          </a:p>
          <a:p>
            <a:pPr lvl="0"/>
            <a:r>
              <a:rPr lang="pl-PL" dirty="0" smtClean="0">
                <a:hlinkClick r:id="rId2"/>
              </a:rPr>
              <a:t>http://www.downes.ca/post/58164</a:t>
            </a:r>
            <a:endParaRPr lang="pl-PL" dirty="0" smtClean="0"/>
          </a:p>
          <a:p>
            <a:pPr lvl="0"/>
            <a:endParaRPr lang="pl-PL" dirty="0" smtClean="0"/>
          </a:p>
          <a:p>
            <a:pPr lvl="0"/>
            <a:endParaRPr lang="pl-PL" dirty="0" smtClean="0"/>
          </a:p>
        </p:txBody>
      </p:sp>
    </p:spTree>
    <p:extLst>
      <p:ext uri="{BB962C8B-B14F-4D97-AF65-F5344CB8AC3E}">
        <p14:creationId xmlns:p14="http://schemas.microsoft.com/office/powerpoint/2010/main" val="7069568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133</TotalTime>
  <Words>2167</Words>
  <Application>Microsoft Macintosh PowerPoint</Application>
  <PresentationFormat>On-screen Show (4:3)</PresentationFormat>
  <Paragraphs>177</Paragraphs>
  <Slides>75</Slides>
  <Notes>7</Notes>
  <HiddenSlides>0</HiddenSlides>
  <MMClips>0</MMClips>
  <ScaleCrop>false</ScaleCrop>
  <HeadingPairs>
    <vt:vector size="4" baseType="variant">
      <vt:variant>
        <vt:lpstr>Theme</vt:lpstr>
      </vt:variant>
      <vt:variant>
        <vt:i4>1</vt:i4>
      </vt:variant>
      <vt:variant>
        <vt:lpstr>Slide Titles</vt:lpstr>
      </vt:variant>
      <vt:variant>
        <vt:i4>75</vt:i4>
      </vt:variant>
    </vt:vector>
  </HeadingPairs>
  <TitlesOfParts>
    <vt:vector size="76" baseType="lpstr">
      <vt:lpstr>Office Theme</vt:lpstr>
      <vt:lpstr>The Open Advantage What’s coming and why it’s coming</vt:lpstr>
      <vt:lpstr>What’s Coming?</vt:lpstr>
      <vt:lpstr>Trends</vt:lpstr>
      <vt:lpstr>PowerPoint Presentation</vt:lpstr>
      <vt:lpstr>When you die..</vt:lpstr>
      <vt:lpstr>‘And so it begins’ - </vt:lpstr>
      <vt:lpstr>CCK</vt:lpstr>
      <vt:lpstr>PowerPoint Presentation</vt:lpstr>
      <vt:lpstr>Love Letter to Plywood</vt:lpstr>
      <vt:lpstr>The university system won’t last</vt:lpstr>
      <vt:lpstr>PowerPoint Presentation</vt:lpstr>
      <vt:lpstr>Open</vt:lpstr>
      <vt:lpstr>PowerPoint Presentation</vt:lpstr>
      <vt:lpstr>The push toward open</vt:lpstr>
      <vt:lpstr>PowerPoint Presentation</vt:lpstr>
      <vt:lpstr>Costs</vt:lpstr>
      <vt:lpstr>Mandating</vt:lpstr>
      <vt:lpstr>PowerPoint Presentation</vt:lpstr>
      <vt:lpstr>The counterarguments</vt:lpstr>
      <vt:lpstr>PowerPoint Presentation</vt:lpstr>
      <vt:lpstr>Sustainability Models</vt:lpstr>
      <vt:lpstr>SHERPA</vt:lpstr>
      <vt:lpstr>Licensing</vt:lpstr>
      <vt:lpstr>Blending Learning and Publishing</vt:lpstr>
      <vt:lpstr>PowerPoint Presentation</vt:lpstr>
      <vt:lpstr>Beyond academic resources</vt:lpstr>
      <vt:lpstr>turnitin</vt:lpstr>
      <vt:lpstr>Authority vs open</vt:lpstr>
      <vt:lpstr>PowerPoint Presentation</vt:lpstr>
      <vt:lpstr>Digital</vt:lpstr>
      <vt:lpstr>Researchers develop 'smart' touch-responsive internet-enabled newspaper</vt:lpstr>
      <vt:lpstr>PowerPoint Presentation</vt:lpstr>
      <vt:lpstr>Why We Killed Our College Daily Paper for a More Digital Future Ryan Frank, Mediashift, May 25, 2012.</vt:lpstr>
      <vt:lpstr>The adaptive image for multiple devices</vt:lpstr>
      <vt:lpstr>The Moog Doodle</vt:lpstr>
      <vt:lpstr>PowerPoint Presentation</vt:lpstr>
      <vt:lpstr>How the AP's Overview Turns Documents Into Pictures - http://www.downes.ca/post/58254 </vt:lpstr>
      <vt:lpstr>Virtual exercises help Army, Air Force work together </vt:lpstr>
      <vt:lpstr>PowerPoint Presentation</vt:lpstr>
      <vt:lpstr>Edshelf: An Educational App Directory for Teachers</vt:lpstr>
      <vt:lpstr>Distributed</vt:lpstr>
      <vt:lpstr>PowerPoint Presentation</vt:lpstr>
      <vt:lpstr>PowerPoint Presentation</vt:lpstr>
      <vt:lpstr>Social Networks – so.cl</vt:lpstr>
      <vt:lpstr>PowerPoint Presentation</vt:lpstr>
      <vt:lpstr>Beware of amazon</vt:lpstr>
      <vt:lpstr>PowerPoint Presentation</vt:lpstr>
      <vt:lpstr>Fear of a YouTube Planet</vt:lpstr>
      <vt:lpstr>The danger of centralization - http://www.downes.ca/post/58187 </vt:lpstr>
      <vt:lpstr>The case of wikipedia &amp; reddit http://www.downes.ca/post/58159 </vt:lpstr>
      <vt:lpstr>Pan-Caadian network</vt:lpstr>
      <vt:lpstr>PowerPoint Presentation</vt:lpstr>
      <vt:lpstr>Learning Resource Metadata Initiative</vt:lpstr>
      <vt:lpstr>The research sidebar</vt:lpstr>
      <vt:lpstr>SPAWS</vt:lpstr>
      <vt:lpstr>PowerPoint Presentation</vt:lpstr>
      <vt:lpstr>Cloud storage - </vt:lpstr>
      <vt:lpstr>Oauth is your future</vt:lpstr>
      <vt:lpstr>PowerPoint Presentation</vt:lpstr>
      <vt:lpstr>PowerPoint Presentation</vt:lpstr>
      <vt:lpstr>the emergence of the Internet constituency (Geist) - </vt:lpstr>
      <vt:lpstr>Media Co-ops</vt:lpstr>
      <vt:lpstr>PowerPoint Presentation</vt:lpstr>
      <vt:lpstr>The Open Learning Phenomenon</vt:lpstr>
      <vt:lpstr>PowerPoint Presentation</vt:lpstr>
      <vt:lpstr> New model, same old story - http://www.downes.ca/post/58235 </vt:lpstr>
      <vt:lpstr>The big schools</vt:lpstr>
      <vt:lpstr>unbundling education</vt:lpstr>
      <vt:lpstr>DIY learning: Schoolers, Edupunks, and Makers challenge education as we know it</vt:lpstr>
      <vt:lpstr>Open Online learning – the MOOC </vt:lpstr>
      <vt:lpstr>The qualified self</vt:lpstr>
      <vt:lpstr>Perosnal learning</vt:lpstr>
      <vt:lpstr>Life portfolio</vt:lpstr>
      <vt:lpstr>Experts on tap, not on top</vt:lpstr>
      <vt:lpstr>We’ll never turn back</vt:lpstr>
    </vt:vector>
  </TitlesOfParts>
  <Company>National Research Council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Stephen  Downes</dc:creator>
  <cp:lastModifiedBy>Stephen  Downes</cp:lastModifiedBy>
  <cp:revision>11</cp:revision>
  <dcterms:created xsi:type="dcterms:W3CDTF">2012-05-26T14:15:34Z</dcterms:created>
  <dcterms:modified xsi:type="dcterms:W3CDTF">2012-05-26T16:29:33Z</dcterms:modified>
</cp:coreProperties>
</file>