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0" r:id="rId5"/>
    <p:sldId id="281" r:id="rId6"/>
    <p:sldId id="282" r:id="rId7"/>
    <p:sldId id="287" r:id="rId8"/>
    <p:sldId id="283" r:id="rId9"/>
    <p:sldId id="284" r:id="rId10"/>
    <p:sldId id="285" r:id="rId11"/>
    <p:sldId id="286"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5" r:id="rId28"/>
    <p:sldId id="303" r:id="rId29"/>
    <p:sldId id="304" r:id="rId30"/>
    <p:sldId id="306" r:id="rId31"/>
    <p:sldId id="307" r:id="rId32"/>
    <p:sldId id="308" r:id="rId33"/>
    <p:sldId id="268" r:id="rId34"/>
    <p:sldId id="269" r:id="rId35"/>
    <p:sldId id="271" r:id="rId36"/>
    <p:sldId id="275" r:id="rId37"/>
    <p:sldId id="276" r:id="rId38"/>
    <p:sldId id="277" r:id="rId39"/>
    <p:sldId id="309" r:id="rId40"/>
    <p:sldId id="257" r:id="rId41"/>
    <p:sldId id="259" r:id="rId42"/>
    <p:sldId id="258" r:id="rId43"/>
    <p:sldId id="260" r:id="rId44"/>
    <p:sldId id="273" r:id="rId45"/>
    <p:sldId id="261" r:id="rId46"/>
    <p:sldId id="274" r:id="rId47"/>
    <p:sldId id="266" r:id="rId48"/>
    <p:sldId id="265" r:id="rId49"/>
    <p:sldId id="310" r:id="rId50"/>
    <p:sldId id="263" r:id="rId51"/>
    <p:sldId id="27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1" y="-40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2A71D39-8889-47C7-8EFB-C5D8F05D57B3}" type="datetimeFigureOut">
              <a:rPr lang="en-CA" smtClean="0"/>
              <a:t>07/05/2012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381631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2A71D39-8889-47C7-8EFB-C5D8F05D57B3}" type="datetimeFigureOut">
              <a:rPr lang="en-CA" smtClean="0"/>
              <a:t>07/05/2012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57884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2A71D39-8889-47C7-8EFB-C5D8F05D57B3}" type="datetimeFigureOut">
              <a:rPr lang="en-CA" smtClean="0"/>
              <a:t>07/05/2012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398622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2A71D39-8889-47C7-8EFB-C5D8F05D57B3}" type="datetimeFigureOut">
              <a:rPr lang="en-CA" smtClean="0"/>
              <a:t>07/05/2012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237466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71D39-8889-47C7-8EFB-C5D8F05D57B3}" type="datetimeFigureOut">
              <a:rPr lang="en-CA" smtClean="0"/>
              <a:t>07/05/2012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128988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2A71D39-8889-47C7-8EFB-C5D8F05D57B3}" type="datetimeFigureOut">
              <a:rPr lang="en-CA" smtClean="0"/>
              <a:t>07/05/2012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366924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2A71D39-8889-47C7-8EFB-C5D8F05D57B3}" type="datetimeFigureOut">
              <a:rPr lang="en-CA" smtClean="0"/>
              <a:t>07/05/2012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23939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2A71D39-8889-47C7-8EFB-C5D8F05D57B3}" type="datetimeFigureOut">
              <a:rPr lang="en-CA" smtClean="0"/>
              <a:t>07/05/2012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337047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71D39-8889-47C7-8EFB-C5D8F05D57B3}" type="datetimeFigureOut">
              <a:rPr lang="en-CA" smtClean="0"/>
              <a:t>07/05/2012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325625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71D39-8889-47C7-8EFB-C5D8F05D57B3}" type="datetimeFigureOut">
              <a:rPr lang="en-CA" smtClean="0"/>
              <a:t>07/05/2012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334098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71D39-8889-47C7-8EFB-C5D8F05D57B3}" type="datetimeFigureOut">
              <a:rPr lang="en-CA" smtClean="0"/>
              <a:t>07/05/2012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303765-CE04-40CE-92FE-C02EFB4CC6D3}" type="slidenum">
              <a:rPr lang="en-CA" smtClean="0"/>
              <a:t>‹#›</a:t>
            </a:fld>
            <a:endParaRPr lang="en-CA"/>
          </a:p>
        </p:txBody>
      </p:sp>
    </p:spTree>
    <p:extLst>
      <p:ext uri="{BB962C8B-B14F-4D97-AF65-F5344CB8AC3E}">
        <p14:creationId xmlns:p14="http://schemas.microsoft.com/office/powerpoint/2010/main" val="8167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71D39-8889-47C7-8EFB-C5D8F05D57B3}" type="datetimeFigureOut">
              <a:rPr lang="en-CA" smtClean="0"/>
              <a:t>07/05/2012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03765-CE04-40CE-92FE-C02EFB4CC6D3}" type="slidenum">
              <a:rPr lang="en-CA" smtClean="0"/>
              <a:t>‹#›</a:t>
            </a:fld>
            <a:endParaRPr lang="en-CA"/>
          </a:p>
        </p:txBody>
      </p:sp>
    </p:spTree>
    <p:extLst>
      <p:ext uri="{BB962C8B-B14F-4D97-AF65-F5344CB8AC3E}">
        <p14:creationId xmlns:p14="http://schemas.microsoft.com/office/powerpoint/2010/main" val="400331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tmarys.ca/~evanderveen/wvdv/index.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Thomas_Kuhn" TargetMode="External"/><Relationship Id="rId2" Type="http://schemas.openxmlformats.org/officeDocument/2006/relationships/hyperlink" Target="http://en.wikipedia.org/wiki/Paradigm_shif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jnd.or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Patterns of Progress</a:t>
            </a:r>
            <a:endParaRPr lang="en-CA" dirty="0"/>
          </a:p>
        </p:txBody>
      </p:sp>
      <p:sp>
        <p:nvSpPr>
          <p:cNvPr id="3" name="Subtitle 2"/>
          <p:cNvSpPr>
            <a:spLocks noGrp="1"/>
          </p:cNvSpPr>
          <p:nvPr>
            <p:ph type="subTitle" idx="1"/>
          </p:nvPr>
        </p:nvSpPr>
        <p:spPr/>
        <p:txBody>
          <a:bodyPr/>
          <a:lstStyle/>
          <a:p>
            <a:r>
              <a:rPr lang="en-CA" dirty="0" smtClean="0"/>
              <a:t>Stephen Downes</a:t>
            </a:r>
          </a:p>
          <a:p>
            <a:r>
              <a:rPr lang="en-CA" dirty="0" smtClean="0"/>
              <a:t>May 7, 2012</a:t>
            </a:r>
            <a:endParaRPr lang="en-CA" dirty="0"/>
          </a:p>
        </p:txBody>
      </p:sp>
    </p:spTree>
    <p:extLst>
      <p:ext uri="{BB962C8B-B14F-4D97-AF65-F5344CB8AC3E}">
        <p14:creationId xmlns:p14="http://schemas.microsoft.com/office/powerpoint/2010/main" val="193209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Parabolic Change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6124922" cy="364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40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Arnold Toynbee describes the arc of civilization in this way. Civilizations rise and fall, he writes, in a constant and predictable way. They expand in (more or less) a circular fashion until they grow too large for their infrastructure to support. </a:t>
            </a:r>
          </a:p>
        </p:txBody>
      </p:sp>
    </p:spTree>
    <p:extLst>
      <p:ext uri="{BB962C8B-B14F-4D97-AF65-F5344CB8AC3E}">
        <p14:creationId xmlns:p14="http://schemas.microsoft.com/office/powerpoint/2010/main" val="3689226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Story Arc</a:t>
            </a:r>
            <a:endParaRPr lang="en-US" dirty="0"/>
          </a:p>
        </p:txBody>
      </p:sp>
      <p:pic>
        <p:nvPicPr>
          <p:cNvPr id="8194" name="Picture 2" descr="http://ple.elg.ca/course/wp-content/uploads/2010/06/buff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84984"/>
            <a:ext cx="608647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09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Hype Cycle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8880"/>
            <a:ext cx="4725144" cy="354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778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Cycles</a:t>
            </a:r>
            <a:endParaRPr lang="en-US" dirty="0"/>
          </a:p>
        </p:txBody>
      </p:sp>
      <p:pic>
        <p:nvPicPr>
          <p:cNvPr id="10242" name="Picture 2" descr="http://ple.elg.ca/course/wp-content/uploads/2010/06/s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348880"/>
            <a:ext cx="598170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727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as </a:t>
            </a:r>
            <a:r>
              <a:rPr lang="en-US" dirty="0"/>
              <a:t>humans are very sensitive to cycles. We create them, we repeat them, we have evolved an entire science of mathematics, electronics and music based on the manipulation of cycles. We are very prone to see them in the environment, and to expect to see the cycle repeat itself after a time.</a:t>
            </a:r>
          </a:p>
        </p:txBody>
      </p:sp>
    </p:spTree>
    <p:extLst>
      <p:ext uri="{BB962C8B-B14F-4D97-AF65-F5344CB8AC3E}">
        <p14:creationId xmlns:p14="http://schemas.microsoft.com/office/powerpoint/2010/main" val="2752016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Water Cycle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36912"/>
            <a:ext cx="4118967" cy="364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346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Dialectic</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41673"/>
            <a:ext cx="4923830" cy="338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343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a:t>
            </a:r>
            <a:r>
              <a:rPr lang="en-US" dirty="0"/>
              <a:t>dialectic “contains elements of both cyclical and linear change, and thus change is spiral; significant change takes place as an attempt to resolve the accumulation of intolerable contradictions, the </a:t>
            </a:r>
            <a:r>
              <a:rPr lang="en-US" dirty="0" err="1"/>
              <a:t>unravelling</a:t>
            </a:r>
            <a:r>
              <a:rPr lang="en-US" dirty="0"/>
              <a:t> of stresses that are inherent in social life; short term repetitive change but with long term cumulative directional change; processes of change persist but the contents of the processes are changing</a:t>
            </a:r>
            <a:r>
              <a:rPr lang="en-US" dirty="0" smtClean="0"/>
              <a:t>.” - </a:t>
            </a:r>
            <a:r>
              <a:rPr lang="en-US" dirty="0">
                <a:hlinkClick r:id="rId2"/>
              </a:rPr>
              <a:t>van der </a:t>
            </a:r>
            <a:r>
              <a:rPr lang="en-US" dirty="0" err="1">
                <a:hlinkClick r:id="rId2"/>
              </a:rPr>
              <a:t>Veen</a:t>
            </a:r>
            <a:endParaRPr lang="en-US" dirty="0"/>
          </a:p>
        </p:txBody>
      </p:sp>
    </p:spTree>
    <p:extLst>
      <p:ext uri="{BB962C8B-B14F-4D97-AF65-F5344CB8AC3E}">
        <p14:creationId xmlns:p14="http://schemas.microsoft.com/office/powerpoint/2010/main" val="352194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concept of the </a:t>
            </a:r>
            <a:r>
              <a:rPr lang="en-US" i="1" dirty="0">
                <a:hlinkClick r:id="rId2"/>
              </a:rPr>
              <a:t>paradigm shift</a:t>
            </a:r>
            <a:r>
              <a:rPr lang="en-US" dirty="0"/>
              <a:t>. According to </a:t>
            </a:r>
            <a:r>
              <a:rPr lang="en-US" dirty="0">
                <a:hlinkClick r:id="rId3"/>
              </a:rPr>
              <a:t>Thomas Kuhn</a:t>
            </a:r>
            <a:r>
              <a:rPr lang="en-US" dirty="0"/>
              <a:t>, science does not progress in a linear fashion, but rather progresses through a series of jumps, called paradigms. Within a paradigm we have what is called ‘normal science’, but eventually, contradictions, unexplained experimental results, and other problems and questions force the science into a crisis point. Through this crisis, our view of the world is revised, and we adopt new scientific theories, terms and concepts.</a:t>
            </a:r>
          </a:p>
        </p:txBody>
      </p:sp>
    </p:spTree>
    <p:extLst>
      <p:ext uri="{BB962C8B-B14F-4D97-AF65-F5344CB8AC3E}">
        <p14:creationId xmlns:p14="http://schemas.microsoft.com/office/powerpoint/2010/main" val="3470527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Patterns of Change</a:t>
            </a:r>
            <a:endParaRPr lang="en-US" dirty="0"/>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4"/>
            <a:ext cx="6127378" cy="404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9632" y="5877272"/>
            <a:ext cx="4572000" cy="261610"/>
          </a:xfrm>
          <a:prstGeom prst="rect">
            <a:avLst/>
          </a:prstGeom>
        </p:spPr>
        <p:txBody>
          <a:bodyPr>
            <a:spAutoFit/>
          </a:bodyPr>
          <a:lstStyle/>
          <a:p>
            <a:r>
              <a:rPr lang="en-US" sz="1100" dirty="0"/>
              <a:t>http://www.asrltd.com/expertise/climate-change-adaptation.php</a:t>
            </a:r>
          </a:p>
        </p:txBody>
      </p:sp>
    </p:spTree>
    <p:extLst>
      <p:ext uri="{BB962C8B-B14F-4D97-AF65-F5344CB8AC3E}">
        <p14:creationId xmlns:p14="http://schemas.microsoft.com/office/powerpoint/2010/main" val="2417167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Dialectic Cycles</a:t>
            </a:r>
            <a:endParaRPr lang="en-US" dirty="0"/>
          </a:p>
        </p:txBody>
      </p:sp>
      <p:pic>
        <p:nvPicPr>
          <p:cNvPr id="13314" name="Picture 2" descr="http://ple.elg.ca/course/wp-content/uploads/2010/06/DialecticCy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08920"/>
            <a:ext cx="5350396" cy="360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35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Viewed from a certain perspective, these aren’t cycles any more but </a:t>
            </a:r>
            <a:r>
              <a:rPr lang="en-US" i="1" dirty="0"/>
              <a:t>spirals</a:t>
            </a:r>
            <a:r>
              <a:rPr lang="en-US" dirty="0"/>
              <a:t>. </a:t>
            </a:r>
            <a:r>
              <a:rPr lang="en-US" dirty="0" smtClean="0"/>
              <a:t>The </a:t>
            </a:r>
            <a:r>
              <a:rPr lang="en-US" dirty="0"/>
              <a:t>cycle may be progressing upward, or it may be progressing downward.</a:t>
            </a:r>
          </a:p>
          <a:p>
            <a:r>
              <a:rPr lang="en-US" dirty="0"/>
              <a:t>Stock market analysts have created mathematical models on forms of the dialectic to predict swings in share values. </a:t>
            </a:r>
          </a:p>
        </p:txBody>
      </p:sp>
    </p:spTree>
    <p:extLst>
      <p:ext uri="{BB962C8B-B14F-4D97-AF65-F5344CB8AC3E}">
        <p14:creationId xmlns:p14="http://schemas.microsoft.com/office/powerpoint/2010/main" val="1022683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Here is an example called the Elliott Wave Principle:</a:t>
            </a:r>
          </a:p>
        </p:txBody>
      </p:sp>
      <p:pic>
        <p:nvPicPr>
          <p:cNvPr id="14338" name="Picture 2" descr="Elliott Wave Princi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0928"/>
            <a:ext cx="3528392" cy="295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Forming, Storming and Norming</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93069"/>
            <a:ext cx="5221213" cy="396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6381328"/>
            <a:ext cx="6462464" cy="369332"/>
          </a:xfrm>
          <a:prstGeom prst="rect">
            <a:avLst/>
          </a:prstGeom>
        </p:spPr>
        <p:txBody>
          <a:bodyPr wrap="square">
            <a:spAutoFit/>
          </a:bodyPr>
          <a:lstStyle/>
          <a:p>
            <a:r>
              <a:rPr lang="en-US" dirty="0"/>
              <a:t>Forming Norming - Source: McNamee and McNamee</a:t>
            </a:r>
          </a:p>
        </p:txBody>
      </p:sp>
    </p:spTree>
    <p:extLst>
      <p:ext uri="{BB962C8B-B14F-4D97-AF65-F5344CB8AC3E}">
        <p14:creationId xmlns:p14="http://schemas.microsoft.com/office/powerpoint/2010/main" val="2969509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Virtuous circles, vicious </a:t>
            </a:r>
            <a:r>
              <a:rPr lang="en-US" dirty="0" err="1" smtClean="0"/>
              <a:t>cyrcles</a:t>
            </a:r>
            <a:endParaRPr lang="en-US" dirty="0" smtClean="0"/>
          </a:p>
          <a:p>
            <a:r>
              <a:rPr lang="en-US" dirty="0"/>
              <a:t>Feedback loops - ne cycle feeds into the next cycle, accelerating its effects. </a:t>
            </a:r>
            <a:endParaRPr lang="en-US" dirty="0" smtClean="0"/>
          </a:p>
          <a:p>
            <a:r>
              <a:rPr lang="en-US" dirty="0" smtClean="0"/>
              <a:t>Network </a:t>
            </a:r>
            <a:r>
              <a:rPr lang="en-US" dirty="0"/>
              <a:t>effect or the first mover advantage. Vicious and virtual cycles occur in interconnected networks, where we have not only a circle much a much more interconnected web of entities. </a:t>
            </a:r>
          </a:p>
        </p:txBody>
      </p:sp>
    </p:spTree>
    <p:extLst>
      <p:ext uri="{BB962C8B-B14F-4D97-AF65-F5344CB8AC3E}">
        <p14:creationId xmlns:p14="http://schemas.microsoft.com/office/powerpoint/2010/main" val="1976116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Waves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92896"/>
            <a:ext cx="4464496" cy="340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1600" y="5949280"/>
            <a:ext cx="5814392" cy="369332"/>
          </a:xfrm>
          <a:prstGeom prst="rect">
            <a:avLst/>
          </a:prstGeom>
        </p:spPr>
        <p:txBody>
          <a:bodyPr wrap="square">
            <a:spAutoFit/>
          </a:bodyPr>
          <a:lstStyle/>
          <a:p>
            <a:r>
              <a:rPr lang="en-US" dirty="0"/>
              <a:t>Third Wave - Exponential View - Source: Harbinger</a:t>
            </a:r>
          </a:p>
        </p:txBody>
      </p:sp>
    </p:spTree>
    <p:extLst>
      <p:ext uri="{BB962C8B-B14F-4D97-AF65-F5344CB8AC3E}">
        <p14:creationId xmlns:p14="http://schemas.microsoft.com/office/powerpoint/2010/main" val="167696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Waves and Eras</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81875"/>
            <a:ext cx="3456384" cy="323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15616" y="5949280"/>
            <a:ext cx="4079771" cy="369332"/>
          </a:xfrm>
          <a:prstGeom prst="rect">
            <a:avLst/>
          </a:prstGeom>
        </p:spPr>
        <p:txBody>
          <a:bodyPr wrap="none">
            <a:spAutoFit/>
          </a:bodyPr>
          <a:lstStyle/>
          <a:p>
            <a:r>
              <a:rPr lang="en-US" dirty="0"/>
              <a:t>Toffler's Waves - Dialectic - Source: </a:t>
            </a:r>
            <a:r>
              <a:rPr lang="en-US" dirty="0" err="1"/>
              <a:t>Maaw</a:t>
            </a:r>
            <a:endParaRPr lang="en-US" dirty="0"/>
          </a:p>
        </p:txBody>
      </p:sp>
    </p:spTree>
    <p:extLst>
      <p:ext uri="{BB962C8B-B14F-4D97-AF65-F5344CB8AC3E}">
        <p14:creationId xmlns:p14="http://schemas.microsoft.com/office/powerpoint/2010/main" val="2392914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Drivers</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365" y="2348880"/>
            <a:ext cx="545017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47664" y="5805264"/>
            <a:ext cx="3376245" cy="369332"/>
          </a:xfrm>
          <a:prstGeom prst="rect">
            <a:avLst/>
          </a:prstGeom>
        </p:spPr>
        <p:txBody>
          <a:bodyPr wrap="none">
            <a:spAutoFit/>
          </a:bodyPr>
          <a:lstStyle/>
          <a:p>
            <a:r>
              <a:rPr lang="en-US" dirty="0"/>
              <a:t>Driver Flow Chart - Source: </a:t>
            </a:r>
            <a:r>
              <a:rPr lang="en-US" dirty="0" err="1"/>
              <a:t>Gecafs</a:t>
            </a:r>
            <a:endParaRPr lang="en-US" dirty="0"/>
          </a:p>
        </p:txBody>
      </p:sp>
    </p:spTree>
    <p:extLst>
      <p:ext uri="{BB962C8B-B14F-4D97-AF65-F5344CB8AC3E}">
        <p14:creationId xmlns:p14="http://schemas.microsoft.com/office/powerpoint/2010/main" val="2395637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34956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12542" y="6021288"/>
            <a:ext cx="3383940" cy="369332"/>
          </a:xfrm>
          <a:prstGeom prst="rect">
            <a:avLst/>
          </a:prstGeom>
        </p:spPr>
        <p:txBody>
          <a:bodyPr wrap="none">
            <a:spAutoFit/>
          </a:bodyPr>
          <a:lstStyle/>
          <a:p>
            <a:r>
              <a:rPr lang="en-US" dirty="0"/>
              <a:t>Drivers of Change - Source: </a:t>
            </a:r>
            <a:r>
              <a:rPr lang="en-US" dirty="0" err="1"/>
              <a:t>Alagse</a:t>
            </a:r>
            <a:endParaRPr lang="en-US" dirty="0"/>
          </a:p>
        </p:txBody>
      </p:sp>
      <p:sp>
        <p:nvSpPr>
          <p:cNvPr id="7" name="Content Placeholder 2"/>
          <p:cNvSpPr txBox="1">
            <a:spLocks/>
          </p:cNvSpPr>
          <p:nvPr/>
        </p:nvSpPr>
        <p:spPr>
          <a:xfrm>
            <a:off x="4604512" y="2472680"/>
            <a:ext cx="4114800" cy="35486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Drivers tend to be forces of nature – </a:t>
            </a:r>
            <a:r>
              <a:rPr lang="en-US" sz="2400" dirty="0" err="1" smtClean="0"/>
              <a:t>eg</a:t>
            </a:r>
            <a:r>
              <a:rPr lang="en-US" sz="2400" dirty="0" smtClean="0"/>
              <a:t>. three major drivers depicted: ICTs, globalization, and climate change. We see that these drivers are pushing us toward operational; efficiency, size and competitiveness, and sustainability.</a:t>
            </a:r>
            <a:endParaRPr lang="en-US" sz="2400" dirty="0"/>
          </a:p>
        </p:txBody>
      </p:sp>
    </p:spTree>
    <p:extLst>
      <p:ext uri="{BB962C8B-B14F-4D97-AF65-F5344CB8AC3E}">
        <p14:creationId xmlns:p14="http://schemas.microsoft.com/office/powerpoint/2010/main" val="1126020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t>Attractors</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20888"/>
            <a:ext cx="42672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15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Linear Change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92896"/>
            <a:ext cx="5603528" cy="364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286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32194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3568" y="4293096"/>
            <a:ext cx="7776864" cy="1569660"/>
          </a:xfrm>
          <a:prstGeom prst="rect">
            <a:avLst/>
          </a:prstGeom>
        </p:spPr>
        <p:txBody>
          <a:bodyPr wrap="square">
            <a:spAutoFit/>
          </a:bodyPr>
          <a:lstStyle/>
          <a:p>
            <a:r>
              <a:rPr lang="en-US" sz="2400" dirty="0"/>
              <a:t>An attractor need not be physical, like gravity. It can also be an objective or goal. While such attractors can motivate change, they can’t really be said to cause change – they require human agency for that.</a:t>
            </a:r>
          </a:p>
        </p:txBody>
      </p:sp>
    </p:spTree>
    <p:extLst>
      <p:ext uri="{BB962C8B-B14F-4D97-AF65-F5344CB8AC3E}">
        <p14:creationId xmlns:p14="http://schemas.microsoft.com/office/powerpoint/2010/main" val="2642432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Design and Selection</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08920"/>
            <a:ext cx="208597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23928" y="2636912"/>
            <a:ext cx="2286000" cy="2246769"/>
          </a:xfrm>
          <a:prstGeom prst="rect">
            <a:avLst/>
          </a:prstGeom>
        </p:spPr>
        <p:txBody>
          <a:bodyPr wrap="square">
            <a:spAutoFit/>
          </a:bodyPr>
          <a:lstStyle/>
          <a:p>
            <a:r>
              <a:rPr lang="en-US" sz="2800" dirty="0"/>
              <a:t>This is reflective of the impact </a:t>
            </a:r>
            <a:r>
              <a:rPr lang="en-US" sz="2800" i="1" dirty="0"/>
              <a:t>choice</a:t>
            </a:r>
            <a:r>
              <a:rPr lang="en-US" sz="2800" dirty="0"/>
              <a:t> has on change. </a:t>
            </a:r>
          </a:p>
        </p:txBody>
      </p:sp>
    </p:spTree>
    <p:extLst>
      <p:ext uri="{BB962C8B-B14F-4D97-AF65-F5344CB8AC3E}">
        <p14:creationId xmlns:p14="http://schemas.microsoft.com/office/powerpoint/2010/main" val="1162538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The Problem of Progress</a:t>
            </a:r>
            <a:endParaRPr lang="en-US" dirty="0"/>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5901085" cy="442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4284" y="6237312"/>
            <a:ext cx="4572000" cy="430887"/>
          </a:xfrm>
          <a:prstGeom prst="rect">
            <a:avLst/>
          </a:prstGeom>
        </p:spPr>
        <p:txBody>
          <a:bodyPr>
            <a:spAutoFit/>
          </a:bodyPr>
          <a:lstStyle/>
          <a:p>
            <a:r>
              <a:rPr lang="en-US" sz="1100" dirty="0"/>
              <a:t>http://www.citycentrerichmond.ca/progress-at-the-city-centre-community-centre-site</a:t>
            </a:r>
          </a:p>
        </p:txBody>
      </p:sp>
    </p:spTree>
    <p:extLst>
      <p:ext uri="{BB962C8B-B14F-4D97-AF65-F5344CB8AC3E}">
        <p14:creationId xmlns:p14="http://schemas.microsoft.com/office/powerpoint/2010/main" val="386196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The book – ‘the progress trap’</a:t>
            </a:r>
          </a:p>
          <a:p>
            <a:r>
              <a:rPr lang="en-CA" dirty="0" smtClean="0"/>
              <a:t>Sumer, R</a:t>
            </a:r>
            <a:r>
              <a:rPr lang="en-CA" dirty="0" smtClean="0"/>
              <a:t>ome</a:t>
            </a:r>
            <a:r>
              <a:rPr lang="en-CA" dirty="0" smtClean="0"/>
              <a:t>, </a:t>
            </a:r>
            <a:r>
              <a:rPr lang="en-CA" dirty="0"/>
              <a:t>M</a:t>
            </a:r>
            <a:r>
              <a:rPr lang="en-CA" dirty="0" smtClean="0"/>
              <a:t>aya</a:t>
            </a:r>
            <a:r>
              <a:rPr lang="en-CA" dirty="0" smtClean="0"/>
              <a:t>, </a:t>
            </a:r>
            <a:r>
              <a:rPr lang="en-CA" dirty="0"/>
              <a:t>E</a:t>
            </a:r>
            <a:r>
              <a:rPr lang="en-CA" dirty="0" smtClean="0"/>
              <a:t>aster </a:t>
            </a:r>
            <a:r>
              <a:rPr lang="en-CA" dirty="0" smtClean="0"/>
              <a:t>island (also </a:t>
            </a:r>
            <a:r>
              <a:rPr lang="en-CA" dirty="0"/>
              <a:t>E</a:t>
            </a:r>
            <a:r>
              <a:rPr lang="en-CA" dirty="0" smtClean="0"/>
              <a:t>gypt </a:t>
            </a:r>
            <a:r>
              <a:rPr lang="en-CA" dirty="0" smtClean="0"/>
              <a:t>and </a:t>
            </a:r>
            <a:r>
              <a:rPr lang="en-CA" dirty="0" smtClean="0"/>
              <a:t>China)</a:t>
            </a:r>
            <a:endParaRPr lang="en-CA" dirty="0" smtClean="0"/>
          </a:p>
          <a:p>
            <a:r>
              <a:rPr lang="en-CA" dirty="0" err="1" smtClean="0"/>
              <a:t>Tainter</a:t>
            </a:r>
            <a:r>
              <a:rPr lang="en-CA" dirty="0" smtClean="0"/>
              <a:t>: Runaway train, dinosaur, house of cards</a:t>
            </a:r>
            <a:endParaRPr lang="en-CA" dirty="0"/>
          </a:p>
        </p:txBody>
      </p:sp>
    </p:spTree>
    <p:extLst>
      <p:ext uri="{BB962C8B-B14F-4D97-AF65-F5344CB8AC3E}">
        <p14:creationId xmlns:p14="http://schemas.microsoft.com/office/powerpoint/2010/main" val="3223034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Is ’doing it better’ a trap? Is ‘getting hunting right’ or ‘getting </a:t>
            </a:r>
            <a:r>
              <a:rPr lang="en-CA" dirty="0" smtClean="0"/>
              <a:t>agriculture </a:t>
            </a:r>
            <a:r>
              <a:rPr lang="en-CA" dirty="0" smtClean="0"/>
              <a:t>right’ wrong?</a:t>
            </a:r>
            <a:endParaRPr lang="en-CA"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24944"/>
            <a:ext cx="3810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6165304"/>
            <a:ext cx="5454352" cy="461665"/>
          </a:xfrm>
          <a:prstGeom prst="rect">
            <a:avLst/>
          </a:prstGeom>
        </p:spPr>
        <p:txBody>
          <a:bodyPr wrap="square">
            <a:spAutoFit/>
          </a:bodyPr>
          <a:lstStyle/>
          <a:p>
            <a:r>
              <a:rPr lang="en-US" sz="1200" dirty="0"/>
              <a:t>http://www.thecanadianencyclopedia.com/media/buffalo-hunt-over-the-jump-767.jpg</a:t>
            </a:r>
          </a:p>
        </p:txBody>
      </p:sp>
    </p:spTree>
    <p:extLst>
      <p:ext uri="{BB962C8B-B14F-4D97-AF65-F5344CB8AC3E}">
        <p14:creationId xmlns:p14="http://schemas.microsoft.com/office/powerpoint/2010/main" val="2399480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What </a:t>
            </a:r>
            <a:r>
              <a:rPr lang="en-CA" dirty="0" smtClean="0"/>
              <a:t>is progress? – survival, material </a:t>
            </a:r>
            <a:r>
              <a:rPr lang="en-CA" dirty="0" smtClean="0"/>
              <a:t>comfort? How </a:t>
            </a:r>
            <a:r>
              <a:rPr lang="en-CA" dirty="0" smtClean="0"/>
              <a:t>does it change?</a:t>
            </a:r>
            <a:endParaRPr lang="en-CA" dirty="0"/>
          </a:p>
        </p:txBody>
      </p:sp>
      <p:pic>
        <p:nvPicPr>
          <p:cNvPr id="26626" name="Picture 2" descr="http://traderjoes.org/wp-content/uploads/2012/01/Wilderness-Surviv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924944"/>
            <a:ext cx="4367808" cy="32758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7704" y="6381328"/>
            <a:ext cx="4035144" cy="369332"/>
          </a:xfrm>
          <a:prstGeom prst="rect">
            <a:avLst/>
          </a:prstGeom>
        </p:spPr>
        <p:txBody>
          <a:bodyPr wrap="none">
            <a:spAutoFit/>
          </a:bodyPr>
          <a:lstStyle/>
          <a:p>
            <a:r>
              <a:rPr lang="en-US" dirty="0"/>
              <a:t>http://traderjoes.org/wilderness-survival</a:t>
            </a:r>
          </a:p>
        </p:txBody>
      </p:sp>
    </p:spTree>
    <p:extLst>
      <p:ext uri="{BB962C8B-B14F-4D97-AF65-F5344CB8AC3E}">
        <p14:creationId xmlns:p14="http://schemas.microsoft.com/office/powerpoint/2010/main" val="3119833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At a certain level of complexity, leadership breaks down, and becomes little better than shamanism – see </a:t>
            </a:r>
            <a:r>
              <a:rPr lang="en-CA" dirty="0" err="1" smtClean="0"/>
              <a:t>Tainter</a:t>
            </a:r>
            <a:r>
              <a:rPr lang="en-CA" dirty="0" smtClean="0"/>
              <a:t> 1996 - http://dieoff.org/page134.htm</a:t>
            </a:r>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17032"/>
            <a:ext cx="52197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484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24382"/>
            <a:ext cx="439102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24275" y="1556792"/>
            <a:ext cx="4572000" cy="2031325"/>
          </a:xfrm>
          <a:prstGeom prst="rect">
            <a:avLst/>
          </a:prstGeom>
        </p:spPr>
        <p:txBody>
          <a:bodyPr>
            <a:spAutoFit/>
          </a:bodyPr>
          <a:lstStyle/>
          <a:p>
            <a:r>
              <a:rPr lang="en-CA" dirty="0" smtClean="0"/>
              <a:t>Debasement of the Roman silver currency, 0-269 A.D. (after </a:t>
            </a:r>
            <a:r>
              <a:rPr lang="en-CA" dirty="0" err="1" smtClean="0"/>
              <a:t>Tainter</a:t>
            </a:r>
            <a:r>
              <a:rPr lang="en-CA" dirty="0" smtClean="0"/>
              <a:t> 1994b with modifications). The chart shows grams of silver per denarius (the basic silver coin) from 0 to 237 A.D., and per 1/2 denarius from 238-269 A.D. (when the denarius was replaced by a larger coin tariffed at two denarii).</a:t>
            </a:r>
            <a:endParaRPr lang="en-CA" dirty="0"/>
          </a:p>
        </p:txBody>
      </p:sp>
    </p:spTree>
    <p:extLst>
      <p:ext uri="{BB962C8B-B14F-4D97-AF65-F5344CB8AC3E}">
        <p14:creationId xmlns:p14="http://schemas.microsoft.com/office/powerpoint/2010/main" val="2489133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Rectangle 3"/>
          <p:cNvSpPr/>
          <p:nvPr/>
        </p:nvSpPr>
        <p:spPr>
          <a:xfrm>
            <a:off x="827584" y="1844824"/>
            <a:ext cx="6534472" cy="2308324"/>
          </a:xfrm>
          <a:prstGeom prst="rect">
            <a:avLst/>
          </a:prstGeom>
        </p:spPr>
        <p:txBody>
          <a:bodyPr wrap="square">
            <a:spAutoFit/>
          </a:bodyPr>
          <a:lstStyle/>
          <a:p>
            <a:r>
              <a:rPr lang="en-CA" sz="2400" dirty="0" err="1" smtClean="0"/>
              <a:t>Tainter’s</a:t>
            </a:r>
            <a:r>
              <a:rPr lang="en-CA" sz="2400" dirty="0" smtClean="0"/>
              <a:t> thesis is that when society’s elite members add one layer of bureaucracy or demand one tribute too many, they end up extracting all the value from their environment it is possible to extract and then some. The ‘and them some’ is what causes the trouble. </a:t>
            </a:r>
            <a:endParaRPr lang="en-CA" sz="2400" dirty="0"/>
          </a:p>
        </p:txBody>
      </p:sp>
      <p:sp>
        <p:nvSpPr>
          <p:cNvPr id="5" name="Rectangle 4"/>
          <p:cNvSpPr/>
          <p:nvPr/>
        </p:nvSpPr>
        <p:spPr>
          <a:xfrm>
            <a:off x="1475656" y="4653136"/>
            <a:ext cx="4572000" cy="646331"/>
          </a:xfrm>
          <a:prstGeom prst="rect">
            <a:avLst/>
          </a:prstGeom>
        </p:spPr>
        <p:txBody>
          <a:bodyPr>
            <a:spAutoFit/>
          </a:bodyPr>
          <a:lstStyle/>
          <a:p>
            <a:r>
              <a:rPr lang="en-CA" dirty="0" smtClean="0"/>
              <a:t>http://www.shirky.com/weblog/2010/04/the-collapse-of-complex-business-models/</a:t>
            </a:r>
            <a:endParaRPr lang="en-CA" dirty="0"/>
          </a:p>
        </p:txBody>
      </p:sp>
    </p:spTree>
    <p:extLst>
      <p:ext uri="{BB962C8B-B14F-4D97-AF65-F5344CB8AC3E}">
        <p14:creationId xmlns:p14="http://schemas.microsoft.com/office/powerpoint/2010/main" val="1374803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Progress as Material Conform, Economic Growth, Prosperity, Wealth</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47578"/>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9632" y="6596390"/>
            <a:ext cx="6030416" cy="261610"/>
          </a:xfrm>
          <a:prstGeom prst="rect">
            <a:avLst/>
          </a:prstGeom>
        </p:spPr>
        <p:txBody>
          <a:bodyPr wrap="square">
            <a:spAutoFit/>
          </a:bodyPr>
          <a:lstStyle/>
          <a:p>
            <a:r>
              <a:rPr lang="en-US" sz="1100" dirty="0"/>
              <a:t>http://www.mindmapart.com/wealth-management-mind-map-adam-sicinski/</a:t>
            </a:r>
          </a:p>
        </p:txBody>
      </p:sp>
    </p:spTree>
    <p:extLst>
      <p:ext uri="{BB962C8B-B14F-4D97-AF65-F5344CB8AC3E}">
        <p14:creationId xmlns:p14="http://schemas.microsoft.com/office/powerpoint/2010/main" val="2163552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Changes to Linear Change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2896"/>
            <a:ext cx="5425083" cy="344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4630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dirty="0" smtClean="0"/>
              <a:t>The Forbes article -0 web 1.0, web 2.0, mobile</a:t>
            </a:r>
          </a:p>
          <a:p>
            <a:r>
              <a:rPr lang="en-CA" dirty="0" smtClean="0"/>
              <a:t>with each new paradigm shift (first to social, now to mobile, and next to whatever else), the older generations get increasingly out of touch and likely closer to their significant decline. </a:t>
            </a:r>
          </a:p>
          <a:p>
            <a:r>
              <a:rPr lang="en-CA" sz="2000" dirty="0" smtClean="0"/>
              <a:t>http://www.forbes.com/sites/ericjackson/2012/04/30/heres-why-google-and-facebook-might-completely-disappear-in-the-next-5-years/2/</a:t>
            </a:r>
            <a:endParaRPr lang="en-CA" sz="2000" dirty="0"/>
          </a:p>
        </p:txBody>
      </p:sp>
    </p:spTree>
    <p:extLst>
      <p:ext uri="{BB962C8B-B14F-4D97-AF65-F5344CB8AC3E}">
        <p14:creationId xmlns:p14="http://schemas.microsoft.com/office/powerpoint/2010/main" val="3314074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4752528" cy="376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560" y="5589240"/>
            <a:ext cx="7920880" cy="369332"/>
          </a:xfrm>
          <a:prstGeom prst="rect">
            <a:avLst/>
          </a:prstGeom>
        </p:spPr>
        <p:txBody>
          <a:bodyPr wrap="square">
            <a:spAutoFit/>
          </a:bodyPr>
          <a:lstStyle/>
          <a:p>
            <a:r>
              <a:rPr lang="en-CA" dirty="0" smtClean="0"/>
              <a:t>http://webredesignmiami.com/website_redesign_professionalism.php</a:t>
            </a:r>
            <a:endParaRPr lang="en-CA" dirty="0"/>
          </a:p>
        </p:txBody>
      </p:sp>
    </p:spTree>
    <p:extLst>
      <p:ext uri="{BB962C8B-B14F-4D97-AF65-F5344CB8AC3E}">
        <p14:creationId xmlns:p14="http://schemas.microsoft.com/office/powerpoint/2010/main" val="3532057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8"/>
            <a:ext cx="7200800" cy="459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9552" y="6165304"/>
            <a:ext cx="3130152" cy="369332"/>
          </a:xfrm>
          <a:prstGeom prst="rect">
            <a:avLst/>
          </a:prstGeom>
        </p:spPr>
        <p:txBody>
          <a:bodyPr wrap="none">
            <a:spAutoFit/>
          </a:bodyPr>
          <a:lstStyle/>
          <a:p>
            <a:r>
              <a:rPr lang="en-CA" dirty="0" smtClean="0"/>
              <a:t>http://lifeboat.com/ex/web.3.0</a:t>
            </a:r>
            <a:endParaRPr lang="en-CA" dirty="0"/>
          </a:p>
        </p:txBody>
      </p:sp>
    </p:spTree>
    <p:extLst>
      <p:ext uri="{BB962C8B-B14F-4D97-AF65-F5344CB8AC3E}">
        <p14:creationId xmlns:p14="http://schemas.microsoft.com/office/powerpoint/2010/main" val="211032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41458"/>
            <a:ext cx="6426374" cy="431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27584" y="5661248"/>
            <a:ext cx="4520853" cy="369332"/>
          </a:xfrm>
          <a:prstGeom prst="rect">
            <a:avLst/>
          </a:prstGeom>
        </p:spPr>
        <p:txBody>
          <a:bodyPr wrap="none">
            <a:spAutoFit/>
          </a:bodyPr>
          <a:lstStyle/>
          <a:p>
            <a:r>
              <a:rPr lang="en-CA" dirty="0" smtClean="0"/>
              <a:t>http://chemlinks.beloit.edu/edetc/SlideShow/</a:t>
            </a:r>
            <a:endParaRPr lang="en-CA" dirty="0"/>
          </a:p>
        </p:txBody>
      </p:sp>
    </p:spTree>
    <p:extLst>
      <p:ext uri="{BB962C8B-B14F-4D97-AF65-F5344CB8AC3E}">
        <p14:creationId xmlns:p14="http://schemas.microsoft.com/office/powerpoint/2010/main" val="3621028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895475"/>
            <a:ext cx="47625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1600" y="5445224"/>
            <a:ext cx="7272808" cy="369332"/>
          </a:xfrm>
          <a:prstGeom prst="rect">
            <a:avLst/>
          </a:prstGeom>
        </p:spPr>
        <p:txBody>
          <a:bodyPr wrap="square">
            <a:spAutoFit/>
          </a:bodyPr>
          <a:lstStyle/>
          <a:p>
            <a:r>
              <a:rPr lang="en-CA" dirty="0" smtClean="0"/>
              <a:t>http://darmano.typepad.com/logic_emotion/2012/05/social_biz.html</a:t>
            </a:r>
            <a:endParaRPr lang="en-CA" dirty="0"/>
          </a:p>
        </p:txBody>
      </p:sp>
    </p:spTree>
    <p:extLst>
      <p:ext uri="{BB962C8B-B14F-4D97-AF65-F5344CB8AC3E}">
        <p14:creationId xmlns:p14="http://schemas.microsoft.com/office/powerpoint/2010/main" val="1218765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700088"/>
            <a:ext cx="6962775"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1560" y="6330079"/>
            <a:ext cx="7992888" cy="369332"/>
          </a:xfrm>
          <a:prstGeom prst="rect">
            <a:avLst/>
          </a:prstGeom>
        </p:spPr>
        <p:txBody>
          <a:bodyPr wrap="square">
            <a:spAutoFit/>
          </a:bodyPr>
          <a:lstStyle/>
          <a:p>
            <a:r>
              <a:rPr lang="en-CA" dirty="0" smtClean="0"/>
              <a:t>http://stephenslighthouse.com/2008/08/19/gartner-web-2-0-hype-cycle/</a:t>
            </a:r>
            <a:endParaRPr lang="en-CA" dirty="0"/>
          </a:p>
        </p:txBody>
      </p:sp>
    </p:spTree>
    <p:extLst>
      <p:ext uri="{BB962C8B-B14F-4D97-AF65-F5344CB8AC3E}">
        <p14:creationId xmlns:p14="http://schemas.microsoft.com/office/powerpoint/2010/main" val="3571380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2923301"/>
              </p:ext>
            </p:extLst>
          </p:nvPr>
        </p:nvGraphicFramePr>
        <p:xfrm>
          <a:off x="526951" y="1258084"/>
          <a:ext cx="8229600" cy="586740"/>
        </p:xfrm>
        <a:graphic>
          <a:graphicData uri="http://schemas.openxmlformats.org/drawingml/2006/table">
            <a:tbl>
              <a:tblPr/>
              <a:tblGrid>
                <a:gridCol w="8229600"/>
              </a:tblGrid>
              <a:tr h="0">
                <a:tc>
                  <a:txBody>
                    <a:bodyPr/>
                    <a:lstStyle/>
                    <a:p>
                      <a:r>
                        <a:rPr lang="en-CA" b="1" dirty="0"/>
                        <a:t>The life cycle of a technology: </a:t>
                      </a:r>
                      <a:br>
                        <a:rPr lang="en-CA" b="1" dirty="0"/>
                      </a:br>
                      <a:r>
                        <a:rPr lang="en-CA" b="1" dirty="0">
                          <a:effectLst/>
                        </a:rPr>
                        <a:t>Why it is so difficult for large companies to innovate</a:t>
                      </a:r>
                      <a:endParaRPr lang="en-CA" b="1" dirty="0"/>
                    </a:p>
                  </a:txBody>
                  <a:tcPr marL="19050" marR="19050" marT="19050" marB="19050">
                    <a:lnL>
                      <a:noFill/>
                    </a:lnL>
                    <a:lnR>
                      <a:noFill/>
                    </a:lnR>
                    <a:lnT>
                      <a:noFill/>
                    </a:lnT>
                    <a:lnB>
                      <a:noFill/>
                    </a:lnB>
                  </a:tcPr>
                </a:tc>
              </a:tr>
            </a:tbl>
          </a:graphicData>
        </a:graphic>
      </p:graphicFrame>
      <p:pic>
        <p:nvPicPr>
          <p:cNvPr id="6146" name="Picture 2" descr="http://www.nngroup.com/reports/FigsFromIC/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844824"/>
            <a:ext cx="4171950" cy="2371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7664" y="4797152"/>
            <a:ext cx="5670376" cy="369332"/>
          </a:xfrm>
          <a:prstGeom prst="rect">
            <a:avLst/>
          </a:prstGeom>
        </p:spPr>
        <p:txBody>
          <a:bodyPr wrap="square">
            <a:spAutoFit/>
          </a:bodyPr>
          <a:lstStyle/>
          <a:p>
            <a:r>
              <a:rPr lang="en-CA" dirty="0" smtClean="0"/>
              <a:t>http://www.nngroup.com/reports/life_cycle_of_tech.html</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3384372928"/>
              </p:ext>
            </p:extLst>
          </p:nvPr>
        </p:nvGraphicFramePr>
        <p:xfrm>
          <a:off x="395536" y="5373216"/>
          <a:ext cx="8230370" cy="1089891"/>
        </p:xfrm>
        <a:graphic>
          <a:graphicData uri="http://schemas.openxmlformats.org/drawingml/2006/table">
            <a:tbl>
              <a:tblPr/>
              <a:tblGrid>
                <a:gridCol w="62920"/>
                <a:gridCol w="62920"/>
                <a:gridCol w="8104530"/>
              </a:tblGrid>
              <a:tr h="1089891">
                <a:tc>
                  <a:txBody>
                    <a:bodyPr/>
                    <a:lstStyle/>
                    <a:p>
                      <a:r>
                        <a:rPr lang="en-CA" sz="1800" dirty="0"/>
                        <a:t> </a:t>
                      </a:r>
                    </a:p>
                  </a:txBody>
                  <a:tcPr marL="18760" marR="18760" marT="18760" marB="18760">
                    <a:lnL>
                      <a:noFill/>
                    </a:lnL>
                    <a:lnR>
                      <a:noFill/>
                    </a:lnR>
                    <a:lnT>
                      <a:noFill/>
                    </a:lnT>
                    <a:lnB>
                      <a:noFill/>
                    </a:lnB>
                  </a:tcPr>
                </a:tc>
                <a:tc>
                  <a:txBody>
                    <a:bodyPr/>
                    <a:lstStyle/>
                    <a:p>
                      <a:endParaRPr lang="en-CA" sz="1800"/>
                    </a:p>
                  </a:txBody>
                  <a:tcPr marL="18760" marR="18760" marT="18760" marB="18760">
                    <a:lnL>
                      <a:noFill/>
                    </a:lnL>
                    <a:lnR>
                      <a:noFill/>
                    </a:lnR>
                    <a:lnT>
                      <a:noFill/>
                    </a:lnT>
                    <a:lnB>
                      <a:noFill/>
                    </a:lnB>
                  </a:tcPr>
                </a:tc>
                <a:tc>
                  <a:txBody>
                    <a:bodyPr/>
                    <a:lstStyle/>
                    <a:p>
                      <a:r>
                        <a:rPr lang="en-CA" sz="1800" dirty="0">
                          <a:hlinkClick r:id="rId3"/>
                        </a:rPr>
                        <a:t>Donald A. Norman</a:t>
                      </a:r>
                      <a:endParaRPr lang="en-CA" sz="1800" dirty="0"/>
                    </a:p>
                  </a:txBody>
                  <a:tcPr marL="18760" marR="18760" marT="18760" marB="18760">
                    <a:lnL>
                      <a:noFill/>
                    </a:lnL>
                    <a:lnR>
                      <a:noFill/>
                    </a:lnR>
                    <a:lnT>
                      <a:noFill/>
                    </a:lnT>
                    <a:lnB>
                      <a:noFill/>
                    </a:lnB>
                  </a:tcPr>
                </a:tc>
              </a:tr>
            </a:tbl>
          </a:graphicData>
        </a:graphic>
      </p:graphicFrame>
    </p:spTree>
    <p:extLst>
      <p:ext uri="{BB962C8B-B14F-4D97-AF65-F5344CB8AC3E}">
        <p14:creationId xmlns:p14="http://schemas.microsoft.com/office/powerpoint/2010/main" val="2888470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err="1" smtClean="0"/>
              <a:t>Kakadu</a:t>
            </a:r>
            <a:r>
              <a:rPr lang="en-CA" dirty="0" smtClean="0"/>
              <a:t> slide</a:t>
            </a:r>
            <a:endParaRPr lang="en-CA" dirty="0"/>
          </a:p>
        </p:txBody>
      </p:sp>
      <p:pic>
        <p:nvPicPr>
          <p:cNvPr id="28674" name="Picture 2" descr="http://4.bp.blogspot.com/-mHCrDQvO5Rc/TjfVcsOJWLI/AAAAAAAAA6M/uyBB6qQ2808/s1600/02CREA_SPAN-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57150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810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We are surrounded by a sea of possibility</a:t>
            </a:r>
            <a:endParaRPr lang="en-CA" dirty="0"/>
          </a:p>
        </p:txBody>
      </p:sp>
      <p:cxnSp>
        <p:nvCxnSpPr>
          <p:cNvPr id="5" name="Straight Arrow Connector 4"/>
          <p:cNvCxnSpPr/>
          <p:nvPr/>
        </p:nvCxnSpPr>
        <p:spPr>
          <a:xfrm>
            <a:off x="1331640" y="6093296"/>
            <a:ext cx="66247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331640" y="2636912"/>
            <a:ext cx="0"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3528" y="2343408"/>
            <a:ext cx="1512168" cy="369332"/>
          </a:xfrm>
          <a:prstGeom prst="rect">
            <a:avLst/>
          </a:prstGeom>
          <a:noFill/>
        </p:spPr>
        <p:txBody>
          <a:bodyPr wrap="square" rtlCol="0">
            <a:spAutoFit/>
          </a:bodyPr>
          <a:lstStyle/>
          <a:p>
            <a:r>
              <a:rPr lang="en-US" dirty="0" smtClean="0"/>
              <a:t>Certainty</a:t>
            </a:r>
            <a:endParaRPr lang="en-US" dirty="0"/>
          </a:p>
        </p:txBody>
      </p:sp>
      <p:sp>
        <p:nvSpPr>
          <p:cNvPr id="9" name="TextBox 8"/>
          <p:cNvSpPr txBox="1"/>
          <p:nvPr/>
        </p:nvSpPr>
        <p:spPr>
          <a:xfrm>
            <a:off x="6732240" y="6268670"/>
            <a:ext cx="1440160" cy="369332"/>
          </a:xfrm>
          <a:prstGeom prst="rect">
            <a:avLst/>
          </a:prstGeom>
          <a:noFill/>
        </p:spPr>
        <p:txBody>
          <a:bodyPr wrap="square" rtlCol="0">
            <a:spAutoFit/>
          </a:bodyPr>
          <a:lstStyle/>
          <a:p>
            <a:r>
              <a:rPr lang="en-US" dirty="0" smtClean="0"/>
              <a:t>Time</a:t>
            </a:r>
            <a:endParaRPr lang="en-US" dirty="0"/>
          </a:p>
        </p:txBody>
      </p:sp>
      <p:sp>
        <p:nvSpPr>
          <p:cNvPr id="11" name="Oval 10"/>
          <p:cNvSpPr/>
          <p:nvPr/>
        </p:nvSpPr>
        <p:spPr>
          <a:xfrm>
            <a:off x="2195736" y="2712740"/>
            <a:ext cx="5112568" cy="2804492"/>
          </a:xfrm>
          <a:prstGeom prst="ellipse">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Oval 11"/>
          <p:cNvSpPr/>
          <p:nvPr/>
        </p:nvSpPr>
        <p:spPr>
          <a:xfrm>
            <a:off x="3667708" y="3786758"/>
            <a:ext cx="2168624" cy="656456"/>
          </a:xfrm>
          <a:prstGeom prst="ellipse">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4427984" y="3930320"/>
            <a:ext cx="1008112" cy="369332"/>
          </a:xfrm>
          <a:prstGeom prst="rect">
            <a:avLst/>
          </a:prstGeom>
          <a:noFill/>
        </p:spPr>
        <p:txBody>
          <a:bodyPr wrap="square" rtlCol="0">
            <a:spAutoFit/>
          </a:bodyPr>
          <a:lstStyle/>
          <a:p>
            <a:r>
              <a:rPr lang="en-US" dirty="0" smtClean="0"/>
              <a:t>I am</a:t>
            </a:r>
            <a:endParaRPr lang="en-US" dirty="0"/>
          </a:p>
        </p:txBody>
      </p:sp>
      <p:sp>
        <p:nvSpPr>
          <p:cNvPr id="14" name="TextBox 13"/>
          <p:cNvSpPr txBox="1"/>
          <p:nvPr/>
        </p:nvSpPr>
        <p:spPr>
          <a:xfrm>
            <a:off x="6156176" y="4005064"/>
            <a:ext cx="1008112" cy="369332"/>
          </a:xfrm>
          <a:prstGeom prst="rect">
            <a:avLst/>
          </a:prstGeom>
          <a:noFill/>
        </p:spPr>
        <p:txBody>
          <a:bodyPr wrap="square" rtlCol="0">
            <a:spAutoFit/>
          </a:bodyPr>
          <a:lstStyle/>
          <a:p>
            <a:r>
              <a:rPr lang="en-US" dirty="0" smtClean="0"/>
              <a:t>I will be</a:t>
            </a:r>
            <a:endParaRPr lang="en-US" dirty="0"/>
          </a:p>
        </p:txBody>
      </p:sp>
      <p:sp>
        <p:nvSpPr>
          <p:cNvPr id="15" name="TextBox 14"/>
          <p:cNvSpPr txBox="1"/>
          <p:nvPr/>
        </p:nvSpPr>
        <p:spPr>
          <a:xfrm>
            <a:off x="2483768" y="3930320"/>
            <a:ext cx="1008112" cy="369332"/>
          </a:xfrm>
          <a:prstGeom prst="rect">
            <a:avLst/>
          </a:prstGeom>
          <a:noFill/>
        </p:spPr>
        <p:txBody>
          <a:bodyPr wrap="square" rtlCol="0">
            <a:spAutoFit/>
          </a:bodyPr>
          <a:lstStyle/>
          <a:p>
            <a:r>
              <a:rPr lang="en-US" dirty="0" smtClean="0"/>
              <a:t>I was</a:t>
            </a:r>
            <a:endParaRPr lang="en-US" dirty="0"/>
          </a:p>
        </p:txBody>
      </p:sp>
      <p:sp>
        <p:nvSpPr>
          <p:cNvPr id="16" name="TextBox 15"/>
          <p:cNvSpPr txBox="1"/>
          <p:nvPr/>
        </p:nvSpPr>
        <p:spPr>
          <a:xfrm>
            <a:off x="1475656" y="5194066"/>
            <a:ext cx="1584176" cy="646331"/>
          </a:xfrm>
          <a:prstGeom prst="rect">
            <a:avLst/>
          </a:prstGeom>
          <a:noFill/>
        </p:spPr>
        <p:txBody>
          <a:bodyPr wrap="square" rtlCol="0">
            <a:spAutoFit/>
          </a:bodyPr>
          <a:lstStyle/>
          <a:p>
            <a:r>
              <a:rPr lang="en-US" dirty="0" smtClean="0"/>
              <a:t>I could have been</a:t>
            </a:r>
            <a:endParaRPr lang="en-US" dirty="0"/>
          </a:p>
        </p:txBody>
      </p:sp>
      <p:sp>
        <p:nvSpPr>
          <p:cNvPr id="17" name="TextBox 16"/>
          <p:cNvSpPr txBox="1"/>
          <p:nvPr/>
        </p:nvSpPr>
        <p:spPr>
          <a:xfrm>
            <a:off x="4211960" y="2528074"/>
            <a:ext cx="1368152" cy="369332"/>
          </a:xfrm>
          <a:prstGeom prst="rect">
            <a:avLst/>
          </a:prstGeom>
          <a:noFill/>
        </p:spPr>
        <p:txBody>
          <a:bodyPr wrap="square" rtlCol="0">
            <a:spAutoFit/>
          </a:bodyPr>
          <a:lstStyle/>
          <a:p>
            <a:r>
              <a:rPr lang="en-US" dirty="0" smtClean="0"/>
              <a:t>I must be</a:t>
            </a:r>
            <a:endParaRPr lang="en-US" dirty="0"/>
          </a:p>
        </p:txBody>
      </p:sp>
      <p:sp>
        <p:nvSpPr>
          <p:cNvPr id="18" name="TextBox 17"/>
          <p:cNvSpPr txBox="1"/>
          <p:nvPr/>
        </p:nvSpPr>
        <p:spPr>
          <a:xfrm>
            <a:off x="4067944" y="5372148"/>
            <a:ext cx="1368152" cy="369332"/>
          </a:xfrm>
          <a:prstGeom prst="rect">
            <a:avLst/>
          </a:prstGeom>
          <a:noFill/>
        </p:spPr>
        <p:txBody>
          <a:bodyPr wrap="square" rtlCol="0">
            <a:spAutoFit/>
          </a:bodyPr>
          <a:lstStyle/>
          <a:p>
            <a:r>
              <a:rPr lang="en-US" dirty="0" smtClean="0"/>
              <a:t>I might be</a:t>
            </a:r>
            <a:endParaRPr lang="en-US" dirty="0"/>
          </a:p>
        </p:txBody>
      </p:sp>
      <p:sp>
        <p:nvSpPr>
          <p:cNvPr id="19" name="TextBox 18"/>
          <p:cNvSpPr txBox="1"/>
          <p:nvPr/>
        </p:nvSpPr>
        <p:spPr>
          <a:xfrm>
            <a:off x="5292080" y="3284984"/>
            <a:ext cx="1872208" cy="369332"/>
          </a:xfrm>
          <a:prstGeom prst="rect">
            <a:avLst/>
          </a:prstGeom>
          <a:noFill/>
        </p:spPr>
        <p:txBody>
          <a:bodyPr wrap="square" rtlCol="0">
            <a:spAutoFit/>
          </a:bodyPr>
          <a:lstStyle/>
          <a:p>
            <a:r>
              <a:rPr lang="en-US" dirty="0" smtClean="0"/>
              <a:t>I am becoming</a:t>
            </a:r>
            <a:endParaRPr lang="en-US" dirty="0"/>
          </a:p>
        </p:txBody>
      </p:sp>
      <p:sp>
        <p:nvSpPr>
          <p:cNvPr id="20" name="TextBox 19"/>
          <p:cNvSpPr txBox="1"/>
          <p:nvPr/>
        </p:nvSpPr>
        <p:spPr>
          <a:xfrm>
            <a:off x="6732240" y="2712740"/>
            <a:ext cx="1296144" cy="369332"/>
          </a:xfrm>
          <a:prstGeom prst="rect">
            <a:avLst/>
          </a:prstGeom>
          <a:noFill/>
        </p:spPr>
        <p:txBody>
          <a:bodyPr wrap="square" rtlCol="0">
            <a:spAutoFit/>
          </a:bodyPr>
          <a:lstStyle/>
          <a:p>
            <a:r>
              <a:rPr lang="en-US" dirty="0" smtClean="0"/>
              <a:t>I must</a:t>
            </a:r>
            <a:endParaRPr lang="en-US" dirty="0"/>
          </a:p>
        </p:txBody>
      </p:sp>
      <p:sp>
        <p:nvSpPr>
          <p:cNvPr id="21" name="TextBox 20"/>
          <p:cNvSpPr txBox="1"/>
          <p:nvPr/>
        </p:nvSpPr>
        <p:spPr>
          <a:xfrm>
            <a:off x="1835696" y="3284984"/>
            <a:ext cx="1832012" cy="369332"/>
          </a:xfrm>
          <a:prstGeom prst="rect">
            <a:avLst/>
          </a:prstGeom>
          <a:noFill/>
        </p:spPr>
        <p:txBody>
          <a:bodyPr wrap="square" rtlCol="0">
            <a:spAutoFit/>
          </a:bodyPr>
          <a:lstStyle/>
          <a:p>
            <a:r>
              <a:rPr lang="en-US" dirty="0" smtClean="0"/>
              <a:t>I thought I was</a:t>
            </a:r>
            <a:endParaRPr lang="en-US" dirty="0"/>
          </a:p>
        </p:txBody>
      </p:sp>
    </p:spTree>
    <p:extLst>
      <p:ext uri="{BB962C8B-B14F-4D97-AF65-F5344CB8AC3E}">
        <p14:creationId xmlns:p14="http://schemas.microsoft.com/office/powerpoint/2010/main" val="35749463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Wenger – Community as self-definition</a:t>
            </a:r>
          </a:p>
          <a:p>
            <a:r>
              <a:rPr lang="en-US" dirty="0" smtClean="0"/>
              <a:t>The transformation of the self from a consuming being to a knowing being</a:t>
            </a:r>
            <a:endParaRPr lang="en-US" dirty="0"/>
          </a:p>
        </p:txBody>
      </p:sp>
    </p:spTree>
    <p:extLst>
      <p:ext uri="{BB962C8B-B14F-4D97-AF65-F5344CB8AC3E}">
        <p14:creationId xmlns:p14="http://schemas.microsoft.com/office/powerpoint/2010/main" val="413882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Exponential Change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92896"/>
            <a:ext cx="6101110" cy="394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816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Self interest &amp; self-government – different kinds of progress </a:t>
            </a:r>
          </a:p>
          <a:p>
            <a:r>
              <a:rPr lang="en-CA" dirty="0" smtClean="0"/>
              <a:t>– from life to property to liberty</a:t>
            </a:r>
          </a:p>
          <a:p>
            <a:r>
              <a:rPr lang="en-CA" dirty="0" smtClean="0"/>
              <a:t>- from self-interest as defined by nature to self-interest defined by value</a:t>
            </a:r>
          </a:p>
          <a:p>
            <a:r>
              <a:rPr lang="en-CA" dirty="0" smtClean="0"/>
              <a:t>From sovereign to self-government </a:t>
            </a:r>
            <a:endParaRPr lang="en-CA" dirty="0"/>
          </a:p>
        </p:txBody>
      </p:sp>
    </p:spTree>
    <p:extLst>
      <p:ext uri="{BB962C8B-B14F-4D97-AF65-F5344CB8AC3E}">
        <p14:creationId xmlns:p14="http://schemas.microsoft.com/office/powerpoint/2010/main" val="20534105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The way out of the progress trap is to remove the imperative for </a:t>
            </a:r>
            <a:r>
              <a:rPr lang="en-CA" dirty="0" smtClean="0"/>
              <a:t>survival</a:t>
            </a:r>
          </a:p>
          <a:p>
            <a:r>
              <a:rPr lang="en-CA" dirty="0" smtClean="0"/>
              <a:t>As long as there is wealth, people will desire wealth</a:t>
            </a:r>
            <a:endParaRPr lang="en-CA" dirty="0"/>
          </a:p>
        </p:txBody>
      </p:sp>
    </p:spTree>
    <p:extLst>
      <p:ext uri="{BB962C8B-B14F-4D97-AF65-F5344CB8AC3E}">
        <p14:creationId xmlns:p14="http://schemas.microsoft.com/office/powerpoint/2010/main" val="3855138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Logarithmic Representation</a:t>
            </a:r>
            <a:endParaRPr lang="en-US" dirty="0"/>
          </a:p>
        </p:txBody>
      </p:sp>
      <p:pic>
        <p:nvPicPr>
          <p:cNvPr id="4098" name="Picture 2" descr="http://ple.elg.ca/course/wp-content/uploads/2010/06/MooresL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348880"/>
            <a:ext cx="4272186" cy="377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52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t>Models of progression</a:t>
            </a:r>
            <a:r>
              <a:rPr lang="en-US" dirty="0"/>
              <a:t> typically invoke either linear change or exponential change. </a:t>
            </a:r>
            <a:endParaRPr lang="en-US" dirty="0" smtClean="0"/>
          </a:p>
          <a:p>
            <a:r>
              <a:rPr lang="en-US" dirty="0" smtClean="0"/>
              <a:t>The </a:t>
            </a:r>
            <a:r>
              <a:rPr lang="en-US" dirty="0"/>
              <a:t>very concept of </a:t>
            </a:r>
            <a:r>
              <a:rPr lang="en-US" i="1" dirty="0"/>
              <a:t>progress</a:t>
            </a:r>
            <a:r>
              <a:rPr lang="en-US" dirty="0"/>
              <a:t> has, embedded in it, some notion of constant linear change, whether at a steady rate or an ever-increasing rate.</a:t>
            </a:r>
          </a:p>
        </p:txBody>
      </p:sp>
    </p:spTree>
    <p:extLst>
      <p:ext uri="{BB962C8B-B14F-4D97-AF65-F5344CB8AC3E}">
        <p14:creationId xmlns:p14="http://schemas.microsoft.com/office/powerpoint/2010/main" val="541567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Progress</a:t>
            </a:r>
            <a:endParaRPr lang="en-US" dirty="0"/>
          </a:p>
        </p:txBody>
      </p:sp>
      <p:pic>
        <p:nvPicPr>
          <p:cNvPr id="5122" name="Picture 2" descr="http://ple.elg.ca/course/wp-content/uploads/2010/06/stocks2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57073"/>
            <a:ext cx="6213748" cy="343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6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Progress Interrupted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4"/>
            <a:ext cx="6611888" cy="355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655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1019</Words>
  <Application>Microsoft Office PowerPoint</Application>
  <PresentationFormat>On-screen Show (4:3)</PresentationFormat>
  <Paragraphs>92</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Patterns of Progress</vt:lpstr>
      <vt:lpstr>A. Patterns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The Problem of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of Progress</dc:title>
  <dc:creator>Downes3</dc:creator>
  <cp:lastModifiedBy>Stephen Downes</cp:lastModifiedBy>
  <cp:revision>16</cp:revision>
  <dcterms:created xsi:type="dcterms:W3CDTF">2012-05-06T21:01:04Z</dcterms:created>
  <dcterms:modified xsi:type="dcterms:W3CDTF">2012-05-07T16:07:43Z</dcterms:modified>
</cp:coreProperties>
</file>