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77" r:id="rId26"/>
    <p:sldId id="278" r:id="rId27"/>
    <p:sldId id="279" r:id="rId28"/>
    <p:sldId id="280" r:id="rId29"/>
    <p:sldId id="281" r:id="rId30"/>
    <p:sldId id="282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ED86-0AFC-4403-80DA-14188E39C98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7B99-CDEE-4CF8-BD63-EBD3A8C6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rianclegg.blogspot.com/2010/02/maths-is-so-abitrar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atentsonline.com/6604094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bblogva.wordpress.com/2009/06/05/technology-for-language-learning-mini-workshop/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tdaylin.wordpress.com/2008/10/23/ive-fallen-and-i-cant-get-u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tomble/syntax-diagra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balt.chem.ucalgary.ca/ziegler/educmat/chm386/rudiment/mathbas/probab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rkbland.com/proces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orshearer.net/Bible%20Studies/Calvinism%20studies/twoteleologie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gia3e.wordpress.com/2007/12/21/whats-my-scene-user-roles-and-needs-in-social-compu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hane.wordpress.com/2007/01/30/ims-learning-desig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alitative-research.net/index.php/fqs/article/view/124/2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ds.ac.uk/educol/documents/00001840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b.umn.edu/levin031/transportationist/2011/08/a-portfolio-theory-of-route-ch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.edu.au/staff/teaching-in-the-online-environment/starting/course-design/course-design-model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c.ic.ac.uk/~nd/surprise_96/journal/vol4/cs11/report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gas-times.com/litf/wikis/connectivis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s.totalise.co.uk/~kbroom/Lectures/gibson.ht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ers.totalise.co.uk/~kbroom/Lectures/autism_files/frame.htm" TargetMode="Externa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slikeus.com/the-constructive-aspect-of-visual-perceptio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i/journal/v6/n1/fig_tab/nri1745_F1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gonablog.wordpress.com/2007/08/05/this-is-what-im-not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dokosart.blogspot.com/2008/06/elements-of-languag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nslationdirectory.com/articles/article2147.php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2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rsations.marketing-partners.com/tag/george-lakoff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design.org/ojs/index.php/IJDesign/article/view/276/27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djelirium.wordpress.com/2011/02/19/abstraction-by-shintaro-kag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lant.com/ny/articles/show/1549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1030372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Limits of Learning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February 22,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The World as Mathematical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world is fundamentally a mathematical entity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60375"/>
            <a:ext cx="2971800" cy="422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66" y="4688486"/>
            <a:ext cx="2743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Image: </a:t>
            </a:r>
            <a:r>
              <a:rPr lang="en-US" sz="1100" dirty="0" smtClean="0">
                <a:hlinkClick r:id="rId3"/>
              </a:rPr>
              <a:t>http://brianclegg.blogspot.com/2010/02/maths-is-so-abitrary.html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254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30" y="3048000"/>
            <a:ext cx="727607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</a:t>
            </a:r>
            <a:r>
              <a:rPr lang="en-US" sz="1800" dirty="0" smtClean="0"/>
              <a:t>atural language               process -- rules – objects                     binary code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2130" y="13372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4680" y="108087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Abstraction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13326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>
            <a:off x="2477530" y="1521941"/>
            <a:ext cx="140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3"/>
          </p:cNvCxnSpPr>
          <p:nvPr/>
        </p:nvCxnSpPr>
        <p:spPr>
          <a:xfrm flipH="1">
            <a:off x="5181600" y="1517307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1337275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interpretation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1332641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interpretation</a:t>
            </a:r>
            <a:endParaRPr lang="en-US" sz="1050" dirty="0">
              <a:solidFill>
                <a:srgbClr val="0070C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812800" cy="66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475899" cy="6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5600" y="205283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This crow is black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6300" y="207167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All crows are black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95400" y="1828800"/>
            <a:ext cx="678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33500" y="2971800"/>
            <a:ext cx="678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8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The Reusability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Reusability paradox - theory &amp; practice</a:t>
            </a:r>
          </a:p>
          <a:p>
            <a:pPr lvl="1"/>
            <a:r>
              <a:rPr lang="en-US" dirty="0" smtClean="0"/>
              <a:t>can we bridge this with a language?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9200" y="3886200"/>
            <a:ext cx="678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43000" y="4038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practise</a:t>
            </a:r>
            <a:r>
              <a:rPr lang="en-US" dirty="0" smtClean="0"/>
              <a:t> ---- interpretation ---- language ------ interpretation ---- theory</a:t>
            </a:r>
          </a:p>
        </p:txBody>
      </p:sp>
    </p:spTree>
    <p:extLst>
      <p:ext uri="{BB962C8B-B14F-4D97-AF65-F5344CB8AC3E}">
        <p14:creationId xmlns:p14="http://schemas.microsoft.com/office/powerpoint/2010/main" val="392003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Key Questions for Learning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functionally useful language that describes (teaching, learning,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1172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590800"/>
            <a:ext cx="259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http://www.freepatentsonline.com/6604094.html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444461" cy="183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8768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Image: </a:t>
            </a:r>
            <a:r>
              <a:rPr lang="en-US" sz="600" dirty="0" smtClean="0">
                <a:hlinkClick r:id="rId5"/>
              </a:rPr>
              <a:t>http://robblogva.wordpress.com/2009/06/05/technology-for-language-learning-mini-workshop/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4884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The Dilemma of Learning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there is such a language, then we can use computers to teach</a:t>
            </a:r>
          </a:p>
          <a:p>
            <a:r>
              <a:rPr lang="en-US" dirty="0" smtClean="0"/>
              <a:t>If there is not, then we need teachers, but at a certain point, LDs become meaningless</a:t>
            </a:r>
          </a:p>
          <a:p>
            <a:r>
              <a:rPr lang="en-US" dirty="0" smtClean="0"/>
              <a:t>(and one wonders, </a:t>
            </a:r>
            <a:r>
              <a:rPr lang="en-US" i="1" dirty="0" smtClean="0"/>
              <a:t>what</a:t>
            </a:r>
            <a:r>
              <a:rPr lang="en-US" dirty="0" smtClean="0"/>
              <a:t> is this that teachers do?)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4724400"/>
            <a:ext cx="2286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Image: </a:t>
            </a:r>
            <a:r>
              <a:rPr lang="en-US" sz="900" dirty="0" smtClean="0">
                <a:hlinkClick r:id="rId3"/>
              </a:rPr>
              <a:t>http://robertdaylin.wordpress.com/2008/10/23/ive-fallen-and-i-cant-get-up/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4552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Analyzing a Learning Design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What are the elements and syntax of that language?</a:t>
            </a:r>
          </a:p>
          <a:p>
            <a:r>
              <a:rPr lang="en-US" dirty="0" smtClean="0"/>
              <a:t>What will ground or give meaning to those elements (i.e., what is the interpretation)?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91870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778" y="4876800"/>
            <a:ext cx="23855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https://github.com/atomble/syntax-diagram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753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Primitives &amp; Their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876800" cy="45259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these</a:t>
            </a:r>
            <a:r>
              <a:rPr lang="en-US" dirty="0" smtClean="0"/>
              <a:t> are your primitives </a:t>
            </a:r>
          </a:p>
          <a:p>
            <a:pPr lvl="1">
              <a:buFontTx/>
              <a:buChar char="-"/>
            </a:pPr>
            <a:r>
              <a:rPr lang="en-US" dirty="0" smtClean="0"/>
              <a:t>what are these primitives? </a:t>
            </a:r>
          </a:p>
          <a:p>
            <a:pPr lvl="1">
              <a:buFontTx/>
              <a:buChar char="-"/>
            </a:pPr>
            <a:r>
              <a:rPr lang="en-US" dirty="0" smtClean="0"/>
              <a:t>what is their role?</a:t>
            </a:r>
          </a:p>
          <a:p>
            <a:r>
              <a:rPr lang="en-US" dirty="0" smtClean="0"/>
              <a:t>Interpretation: the logical foundations for...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probability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222891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152650" cy="20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457" y="4648200"/>
            <a:ext cx="2438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4"/>
              </a:rPr>
              <a:t>http://www.cobalt.chem.ucalgary.ca/ziegler/educmat/chm386/rudiment/mathbas/probab.htm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6395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Locked into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3 models: flowchart, rule-based, object-event based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1"/>
            <a:ext cx="30936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724400"/>
            <a:ext cx="25971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Image: </a:t>
            </a:r>
            <a:r>
              <a:rPr lang="en-US" sz="1050" dirty="0" smtClean="0">
                <a:hlinkClick r:id="rId3"/>
              </a:rPr>
              <a:t>http://markbland.com/process.html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1444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Locked into Directionality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directionality in the process?</a:t>
            </a:r>
          </a:p>
          <a:p>
            <a:r>
              <a:rPr lang="en-US" dirty="0" smtClean="0"/>
              <a:t>Locked into objectives (?)</a:t>
            </a:r>
          </a:p>
          <a:p>
            <a:pPr lvl="1"/>
            <a:r>
              <a:rPr lang="en-US" dirty="0" smtClean="0"/>
              <a:t>problem solving, discovery ... others? </a:t>
            </a:r>
          </a:p>
          <a:p>
            <a:pPr lvl="1"/>
            <a:r>
              <a:rPr lang="en-US" dirty="0" smtClean="0"/>
              <a:t>development of capacities </a:t>
            </a:r>
            <a:r>
              <a:rPr lang="en-US" dirty="0" err="1" smtClean="0"/>
              <a:t>vs</a:t>
            </a:r>
            <a:r>
              <a:rPr lang="en-US" dirty="0" smtClean="0"/>
              <a:t> development of knowledge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2971800" cy="30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657600"/>
            <a:ext cx="2514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http://www.pastorshearer.net/Bible%20Studies/Calvinism%20studies/twoteleologies.html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9149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Locked into Roles /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primitive objects? What are their properties?</a:t>
            </a:r>
          </a:p>
          <a:p>
            <a:r>
              <a:rPr lang="en-US" dirty="0" smtClean="0"/>
              <a:t>Locked into roles</a:t>
            </a:r>
          </a:p>
          <a:p>
            <a:pPr lvl="1"/>
            <a:r>
              <a:rPr lang="en-US" dirty="0" smtClean="0"/>
              <a:t>e.g. conversational framework - teacher - student - other student</a:t>
            </a:r>
          </a:p>
          <a:p>
            <a:pPr lvl="1"/>
            <a:r>
              <a:rPr lang="en-US" dirty="0" smtClean="0"/>
              <a:t>want to look at the substructure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980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250989" cy="22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330" y="4999817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4"/>
              </a:rPr>
              <a:t>http://magia3e.wordpress.com/2007/12/21/whats-my-scene-user-roles-and-needs-in-social-computing/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768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What is Learning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Learning design - topic - types of LD</a:t>
            </a:r>
          </a:p>
          <a:p>
            <a:endParaRPr lang="en-US" dirty="0" smtClean="0"/>
          </a:p>
          <a:p>
            <a:r>
              <a:rPr lang="en-US" dirty="0" smtClean="0"/>
              <a:t>The concept of patterns (designs / models / rules / principles) in general: an abstract representation of something concrete.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381000"/>
            <a:ext cx="3200400" cy="200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2743200"/>
            <a:ext cx="3281922" cy="184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9299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Images: </a:t>
            </a:r>
            <a:r>
              <a:rPr lang="en-US" sz="900" dirty="0" smtClean="0">
                <a:hlinkClick r:id="rId4"/>
              </a:rPr>
              <a:t>http://tihane.wordpress.com/2007/01/30/ims-learning-design/</a:t>
            </a:r>
            <a:r>
              <a:rPr lang="en-US" sz="1050" dirty="0" smtClean="0"/>
              <a:t>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3716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Meaning and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Epistemology - what grounds your theories</a:t>
            </a:r>
          </a:p>
          <a:p>
            <a:r>
              <a:rPr lang="en-US" dirty="0" smtClean="0"/>
              <a:t>Theories of truth and reference</a:t>
            </a:r>
          </a:p>
          <a:p>
            <a:r>
              <a:rPr lang="en-US" dirty="0" smtClean="0"/>
              <a:t>other approaches:</a:t>
            </a:r>
          </a:p>
          <a:p>
            <a:pPr lvl="1"/>
            <a:r>
              <a:rPr lang="en-US" dirty="0" smtClean="0"/>
              <a:t>coherence 'webs of belief‘</a:t>
            </a:r>
          </a:p>
          <a:p>
            <a:pPr lvl="1"/>
            <a:r>
              <a:rPr lang="en-US" dirty="0" smtClean="0"/>
              <a:t>world as 'will and representation'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705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4" y="2209800"/>
            <a:ext cx="3009900" cy="252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105400"/>
            <a:ext cx="2286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Image: </a:t>
            </a:r>
            <a:r>
              <a:rPr lang="en-US" sz="500" dirty="0" smtClean="0">
                <a:hlinkClick r:id="rId4"/>
              </a:rPr>
              <a:t>http://www.qualitative-research.net/index.php/fqs/article/view/124/261</a:t>
            </a:r>
            <a:r>
              <a:rPr lang="en-US" sz="500" dirty="0" smtClean="0"/>
              <a:t> 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15731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Hidden Positivism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Positivism: saying there is some set of facts - even e.g. the 'existing theories' </a:t>
            </a:r>
          </a:p>
          <a:p>
            <a:r>
              <a:rPr lang="en-US" dirty="0" smtClean="0"/>
              <a:t>(Most people are positivists - it takes real guts to be a </a:t>
            </a:r>
            <a:r>
              <a:rPr lang="en-US" dirty="0" err="1" smtClean="0"/>
              <a:t>coherentist</a:t>
            </a:r>
            <a:r>
              <a:rPr lang="en-US" dirty="0" smtClean="0"/>
              <a:t>, or a relativist)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486150" cy="22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105835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http://www.leeds.ac.uk/educol/documents/00001840.htm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2339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Theory-Neutrality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general principle is - you don't want to build the interpretation into the language - keep the language 'stupid' - put semantics at the edges</a:t>
            </a:r>
          </a:p>
          <a:p>
            <a:r>
              <a:rPr lang="en-US" dirty="0" smtClean="0"/>
              <a:t>That's why e.g. LD wanted to be 'theory-neutral'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2935309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382833"/>
            <a:ext cx="2362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http://blog.lib.umn.edu/levin031/transportationist/2011/08/a-portfolio-theory-of-route-ch.html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5976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The Nature of the Purely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but your primitives don't </a:t>
            </a:r>
            <a:r>
              <a:rPr lang="en-US" i="1" dirty="0" smtClean="0"/>
              <a:t>have</a:t>
            </a:r>
            <a:r>
              <a:rPr lang="en-US" dirty="0" smtClean="0"/>
              <a:t> to be pure basic abstracts...</a:t>
            </a:r>
          </a:p>
          <a:p>
            <a:r>
              <a:rPr lang="en-US" dirty="0" smtClean="0"/>
              <a:t>We can ‘reach out’ from pure abstraction (via computability &amp; decidability)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038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purely abstract</a:t>
            </a:r>
          </a:p>
          <a:p>
            <a:r>
              <a:rPr lang="en-US" dirty="0" smtClean="0"/>
              <a:t>1011010101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7981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Theory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676400"/>
            <a:ext cx="147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465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Predicate Calculus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Language?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6095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Design?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3429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flipH="1" flipV="1">
            <a:off x="1028700" y="3526141"/>
            <a:ext cx="419100" cy="360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2045732"/>
            <a:ext cx="190500" cy="834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5800" y="2322731"/>
            <a:ext cx="114300" cy="55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9600" y="1066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05100" y="1066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9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Cognitivism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Cognitivist theories - where the pure abstraction is based in the pure elements of thought </a:t>
            </a:r>
            <a:endParaRPr lang="en-US" dirty="0"/>
          </a:p>
          <a:p>
            <a:r>
              <a:rPr lang="en-US" dirty="0" smtClean="0"/>
              <a:t>These elements are mapped to a ‘language of thought’ which is used to express abstractions</a:t>
            </a:r>
          </a:p>
          <a:p>
            <a:r>
              <a:rPr lang="en-US" dirty="0" smtClean="0"/>
              <a:t>The theory-theory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886075" cy="25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49530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Image: </a:t>
            </a:r>
            <a:r>
              <a:rPr lang="en-US" sz="600" dirty="0" smtClean="0">
                <a:hlinkClick r:id="rId3"/>
              </a:rPr>
              <a:t>http://www.newcastle.edu.au/staff/teaching-in-the-online-environment/starting/course-design/course-design-models.html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643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Human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Another version of the same framework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9200" y="3886200"/>
            <a:ext cx="678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6800" y="4038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real world ---- interpretation ---- language ------ interpretation ---- HUMAN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5" y="2819400"/>
            <a:ext cx="812800" cy="66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4" y="2640679"/>
            <a:ext cx="122872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283337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This crow is black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83910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All crows are black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719" y="2133600"/>
            <a:ext cx="1828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4"/>
              </a:rPr>
              <a:t>http://www.doc.ic.ac.uk/~nd/surprise_96/journal/vol4/cs11/report.html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65268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Non-Theory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Non-theory-based theory</a:t>
            </a:r>
          </a:p>
          <a:p>
            <a:pPr lvl="1"/>
            <a:r>
              <a:rPr lang="en-US" dirty="0" smtClean="0"/>
              <a:t>What do we believe are elements of the world? connections</a:t>
            </a:r>
          </a:p>
          <a:p>
            <a:pPr lvl="1"/>
            <a:r>
              <a:rPr lang="en-US" dirty="0" smtClean="0"/>
              <a:t>What do we believe are the fundamentals of human thought? connections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umans are fundamentally connective entities (and </a:t>
            </a:r>
            <a:r>
              <a:rPr lang="en-US" i="1" dirty="0" smtClean="0"/>
              <a:t>not</a:t>
            </a:r>
            <a:r>
              <a:rPr lang="en-US" dirty="0" smtClean="0"/>
              <a:t> cognitive entities)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843" y="4648200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http://www.vegas-times.com/litf/wikis/connectivism/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795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Direct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LEARNING no </a:t>
            </a:r>
            <a:r>
              <a:rPr lang="en-US" dirty="0" err="1" smtClean="0"/>
              <a:t>langauge</a:t>
            </a:r>
            <a:r>
              <a:rPr lang="en-US" dirty="0" smtClean="0"/>
              <a:t> per se in between them </a:t>
            </a:r>
          </a:p>
          <a:p>
            <a:pPr lvl="1"/>
            <a:r>
              <a:rPr lang="en-US" dirty="0" smtClean="0"/>
              <a:t>It is a process of direct recognition (JJ Gibson)</a:t>
            </a:r>
          </a:p>
          <a:p>
            <a:endParaRPr lang="en-US" dirty="0" smtClean="0"/>
          </a:p>
          <a:p>
            <a:r>
              <a:rPr lang="en-US" dirty="0" smtClean="0"/>
              <a:t>real world ---- pattern recognition ---- HUMAN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1"/>
            <a:ext cx="2895600" cy="205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590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http://www.users.totalise.co.uk/~kbroom/Lectures/gibson.htm</a:t>
            </a:r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59211"/>
            <a:ext cx="118963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500" y="4953000"/>
            <a:ext cx="2362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5"/>
              </a:rPr>
              <a:t>http://www.users.totalise.co.uk/~kbroom/Lectures/autism_files/frame.htm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7792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Language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use language to talk about this, but we should not confuse the language with the learning process</a:t>
            </a:r>
          </a:p>
          <a:p>
            <a:pPr lvl="1"/>
            <a:r>
              <a:rPr lang="en-US" dirty="0" smtClean="0"/>
              <a:t>How do people learn then? </a:t>
            </a:r>
          </a:p>
          <a:p>
            <a:pPr lvl="1"/>
            <a:r>
              <a:rPr lang="en-US" dirty="0" smtClean="0"/>
              <a:t>How do you get a person to know 'x‘?</a:t>
            </a:r>
          </a:p>
          <a:p>
            <a:r>
              <a:rPr lang="en-US" dirty="0" smtClean="0"/>
              <a:t>I said it takes courage to not be a positivist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2194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2766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http://machineslikeus.com/the-constructive-aspect-of-visual-perception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5297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learn: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to remember a set of facts (and/or theories)</a:t>
            </a:r>
          </a:p>
          <a:p>
            <a:pPr lvl="1"/>
            <a:r>
              <a:rPr lang="en-US" dirty="0" smtClean="0"/>
              <a:t>Becoming a good recognizer, a good pattern creator</a:t>
            </a:r>
          </a:p>
          <a:p>
            <a:r>
              <a:rPr lang="en-US" dirty="0" smtClean="0"/>
              <a:t>These are based in the principles of effective networks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2781300" cy="25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0"/>
            <a:ext cx="2590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Image: </a:t>
            </a:r>
            <a:r>
              <a:rPr lang="en-US" sz="600" dirty="0" smtClean="0">
                <a:hlinkClick r:id="rId3"/>
              </a:rPr>
              <a:t>http://www.nature.com/nri/journal/v6/n1/fig_tab/nri1745_F1.html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789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Creating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Were thought to be created by extrapolation or generalization (1,2,3, ... infinity) </a:t>
            </a:r>
          </a:p>
          <a:p>
            <a:r>
              <a:rPr lang="en-US" dirty="0" smtClean="0"/>
              <a:t>But are in fact created through a process of subtraction. "An </a:t>
            </a:r>
            <a:r>
              <a:rPr lang="en-US" u="sng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is </a:t>
            </a:r>
            <a:r>
              <a:rPr lang="en-US" u="sng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".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language abstracts in this way.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2104"/>
            <a:ext cx="812800" cy="66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9700"/>
            <a:ext cx="72792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52" y="3054350"/>
            <a:ext cx="72792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787400" cy="6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600200" y="4495800"/>
            <a:ext cx="76200" cy="14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81200" y="3651250"/>
            <a:ext cx="762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62200" y="2667000"/>
            <a:ext cx="76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2209800"/>
            <a:ext cx="66279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28900" y="1676400"/>
            <a:ext cx="381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643" y="438049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This crow is black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36880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This crow is black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5252" y="277615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This crow is black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67000" y="1483868"/>
            <a:ext cx="0" cy="116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4043" y="5765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All crows are black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Direct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Teaser argument to conclude:</a:t>
            </a:r>
          </a:p>
          <a:p>
            <a:r>
              <a:rPr lang="en-US" dirty="0" smtClean="0"/>
              <a:t>How do we learn languages?</a:t>
            </a:r>
          </a:p>
          <a:p>
            <a:pPr lvl="1"/>
            <a:r>
              <a:rPr lang="en-US" dirty="0" smtClean="0"/>
              <a:t>we don't create a language to learn a language </a:t>
            </a:r>
          </a:p>
          <a:p>
            <a:pPr lvl="1"/>
            <a:r>
              <a:rPr lang="en-US" dirty="0" smtClean="0"/>
              <a:t>a language is learned via the direct recognition of the language</a:t>
            </a:r>
          </a:p>
          <a:p>
            <a:r>
              <a:rPr lang="en-US" dirty="0" smtClean="0"/>
              <a:t>aka 'thinking in French' -- </a:t>
            </a:r>
            <a:r>
              <a:rPr lang="en-US" dirty="0" err="1" smtClean="0"/>
              <a:t>vs</a:t>
            </a:r>
            <a:r>
              <a:rPr lang="en-US" dirty="0" smtClean="0"/>
              <a:t> 'thinking in physics', etc.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00396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267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http://dogonablog.wordpress.com/2007/08/05/this-is-what-im-not/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9607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Stephen Downes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http://www.downes.ca</a:t>
            </a:r>
          </a:p>
          <a:p>
            <a:r>
              <a:rPr lang="en-US" dirty="0" smtClean="0"/>
              <a:t>stephen@downes.ca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9" y="990600"/>
            <a:ext cx="3092449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Elements of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The elements of a language are whatever is left over after the subtraction </a:t>
            </a:r>
          </a:p>
          <a:p>
            <a:r>
              <a:rPr lang="en-US" dirty="0" smtClean="0"/>
              <a:t>The grammar or syntax of the language is the set of rules for manipulating those elements.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2514600" cy="20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900" y="4648200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http://kdokosart.blogspot.com/2008/06/elements-of-language.html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11723"/>
            <a:ext cx="24765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5524" y="1981200"/>
            <a:ext cx="2514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Image: </a:t>
            </a:r>
            <a:r>
              <a:rPr lang="en-US" sz="600" dirty="0" smtClean="0">
                <a:hlinkClick r:id="rId5"/>
              </a:rPr>
              <a:t>http://www.translationdirectory.com/articles/article2147.php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0547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Purpose of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Purposes of a language:</a:t>
            </a:r>
          </a:p>
          <a:p>
            <a:pPr lvl="1"/>
            <a:r>
              <a:rPr lang="en-US" dirty="0" smtClean="0"/>
              <a:t> to describe / communicate</a:t>
            </a:r>
          </a:p>
          <a:p>
            <a:pPr lvl="1"/>
            <a:r>
              <a:rPr lang="en-US" dirty="0" smtClean="0"/>
              <a:t> to explain</a:t>
            </a:r>
          </a:p>
          <a:p>
            <a:pPr lvl="1"/>
            <a:r>
              <a:rPr lang="en-US" dirty="0" smtClean="0"/>
              <a:t> to reason</a:t>
            </a:r>
          </a:p>
          <a:p>
            <a:pPr lvl="1"/>
            <a:r>
              <a:rPr lang="en-US" dirty="0" smtClean="0"/>
              <a:t> to define</a:t>
            </a:r>
          </a:p>
          <a:p>
            <a:r>
              <a:rPr lang="en-US" dirty="0" smtClean="0"/>
              <a:t>All languages perform all of these functions (and more!)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481387" cy="23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938463" cy="2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168" y="4761544"/>
            <a:ext cx="2610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Speaking in </a:t>
            </a:r>
            <a:r>
              <a:rPr lang="en-US" sz="1100" dirty="0" err="1" smtClean="0"/>
              <a:t>LOLcats</a:t>
            </a:r>
            <a:endParaRPr lang="en-US" sz="1100" dirty="0" smtClean="0"/>
          </a:p>
          <a:p>
            <a:r>
              <a:rPr lang="en-US" sz="1100" dirty="0" smtClean="0">
                <a:hlinkClick r:id="rId4"/>
              </a:rPr>
              <a:t>http://www.downes.ca/presentation/233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330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 can't create a language and say 'this is just to communicate'; the very act of creating a language invokes all four elements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Lakoff</a:t>
            </a:r>
            <a:r>
              <a:rPr lang="en-US" dirty="0" smtClean="0"/>
              <a:t>: 'Frame'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28186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993" y="3290501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Image: </a:t>
            </a:r>
            <a:r>
              <a:rPr lang="en-US" sz="900" dirty="0" smtClean="0">
                <a:hlinkClick r:id="rId3"/>
              </a:rPr>
              <a:t>http://conversations.marketing-partners.com/tag/george-lakoff/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3499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Learning Design as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Also, you can't talk about LD by talking as though the language isn't there</a:t>
            </a:r>
          </a:p>
          <a:p>
            <a:r>
              <a:rPr lang="en-US" dirty="0" smtClean="0"/>
              <a:t>LD </a:t>
            </a:r>
            <a:r>
              <a:rPr lang="en-US" i="1" dirty="0" smtClean="0">
                <a:solidFill>
                  <a:srgbClr val="C00000"/>
                </a:solidFill>
              </a:rPr>
              <a:t>is</a:t>
            </a:r>
            <a:r>
              <a:rPr lang="en-US" dirty="0" smtClean="0"/>
              <a:t> the language</a:t>
            </a:r>
          </a:p>
          <a:p>
            <a:r>
              <a:rPr lang="en-US" dirty="0" smtClean="0"/>
              <a:t>Various pseudo-languages:</a:t>
            </a:r>
          </a:p>
          <a:p>
            <a:pPr lvl="1"/>
            <a:r>
              <a:rPr lang="en-US" dirty="0" smtClean="0"/>
              <a:t>Pseudo-code</a:t>
            </a:r>
          </a:p>
          <a:p>
            <a:pPr lvl="1"/>
            <a:r>
              <a:rPr lang="en-US" dirty="0" err="1" smtClean="0"/>
              <a:t>Globish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124200" cy="23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895600"/>
            <a:ext cx="2743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Image: </a:t>
            </a:r>
            <a:r>
              <a:rPr lang="en-US" sz="1050" dirty="0" smtClean="0">
                <a:hlinkClick r:id="rId3"/>
              </a:rPr>
              <a:t>http://www.ijdesign.org/ojs/index.php/IJDesign/article/view/276/273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8364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/>
          <a:lstStyle/>
          <a:p>
            <a:r>
              <a:rPr lang="en-US" dirty="0" smtClean="0"/>
              <a:t>Languages are more or less abstract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greater or smaller set of elements</a:t>
            </a:r>
          </a:p>
          <a:p>
            <a:pPr lvl="1"/>
            <a:r>
              <a:rPr lang="en-US" dirty="0" smtClean="0"/>
              <a:t>Greater or smaller set of rules / rule-base</a:t>
            </a:r>
          </a:p>
          <a:p>
            <a:pPr lvl="1"/>
            <a:r>
              <a:rPr lang="en-US" dirty="0" smtClean="0"/>
              <a:t>Greater or Smaller expressivity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53063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7244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http://didjelirium.wordpress.com/2011/02/19/abstraction-by-shintaro-kago/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010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Formalism &amp; Pure Abstraction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science, there is a methodological principle to prefer pure abstraction - fewer elements, fewer principles:</a:t>
            </a:r>
          </a:p>
          <a:p>
            <a:pPr lvl="1"/>
            <a:r>
              <a:rPr lang="en-US" dirty="0" smtClean="0"/>
              <a:t>numbers - math - counting</a:t>
            </a:r>
          </a:p>
          <a:p>
            <a:pPr lvl="1"/>
            <a:r>
              <a:rPr lang="en-US" dirty="0" smtClean="0"/>
              <a:t>properties - sets - grouping</a:t>
            </a:r>
          </a:p>
          <a:p>
            <a:pPr lvl="1"/>
            <a:r>
              <a:rPr lang="en-US" dirty="0" smtClean="0"/>
              <a:t>computability - </a:t>
            </a:r>
            <a:r>
              <a:rPr lang="en-US" dirty="0" err="1" smtClean="0"/>
              <a:t>boolean</a:t>
            </a:r>
            <a:r>
              <a:rPr lang="en-US" dirty="0" smtClean="0"/>
              <a:t> - inferring/moving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956034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659833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Image: </a:t>
            </a:r>
            <a:r>
              <a:rPr lang="en-US" sz="1000" dirty="0" smtClean="0">
                <a:hlinkClick r:id="rId3"/>
              </a:rPr>
              <a:t>http://www.artslant.com/ny/articles/show/15496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910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1140</Words>
  <Application>Microsoft Office PowerPoint</Application>
  <PresentationFormat>On-screen Show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Limits of Learning Design</vt:lpstr>
      <vt:lpstr>What is Learning Design?</vt:lpstr>
      <vt:lpstr>Creating Abstractions</vt:lpstr>
      <vt:lpstr>Elements of a Language</vt:lpstr>
      <vt:lpstr>Purpose of a Language</vt:lpstr>
      <vt:lpstr>Frames</vt:lpstr>
      <vt:lpstr>Learning Design as a Language</vt:lpstr>
      <vt:lpstr>Levels of Abstraction</vt:lpstr>
      <vt:lpstr>Formalism &amp; Pure Abstraction </vt:lpstr>
      <vt:lpstr>The World as Mathematical Entity</vt:lpstr>
      <vt:lpstr>Interpretation</vt:lpstr>
      <vt:lpstr>The Reusability Paradox</vt:lpstr>
      <vt:lpstr>Key Questions for Learning Design?</vt:lpstr>
      <vt:lpstr>The Dilemma of Learning Design?</vt:lpstr>
      <vt:lpstr>Analyzing a Learning Design Language</vt:lpstr>
      <vt:lpstr>Primitives &amp; Their Interpretation</vt:lpstr>
      <vt:lpstr>Locked into Processes</vt:lpstr>
      <vt:lpstr>Locked into Directionality</vt:lpstr>
      <vt:lpstr>Locked into Roles / Entities</vt:lpstr>
      <vt:lpstr>Meaning and Reference</vt:lpstr>
      <vt:lpstr>Hidden Positivism</vt:lpstr>
      <vt:lpstr>Theory-Neutrality</vt:lpstr>
      <vt:lpstr>The Nature of the Purely Abstract</vt:lpstr>
      <vt:lpstr>Cognitivism</vt:lpstr>
      <vt:lpstr>The Human Equation</vt:lpstr>
      <vt:lpstr>The Non-Theory Theory</vt:lpstr>
      <vt:lpstr>Direct Representation</vt:lpstr>
      <vt:lpstr>Language and Learning</vt:lpstr>
      <vt:lpstr>Pattern Recognition</vt:lpstr>
      <vt:lpstr>Direct Perception</vt:lpstr>
      <vt:lpstr>Stephen Downes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Limits of Learning Design</dc:title>
  <dc:creator>Stephen Downes</dc:creator>
  <cp:lastModifiedBy>Downes3</cp:lastModifiedBy>
  <cp:revision>15</cp:revision>
  <dcterms:created xsi:type="dcterms:W3CDTF">2012-02-22T14:21:39Z</dcterms:created>
  <dcterms:modified xsi:type="dcterms:W3CDTF">2012-02-23T22:40:12Z</dcterms:modified>
</cp:coreProperties>
</file>