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4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187FA-AEC5-3C42-8AAE-5E33C38FE30A}" type="datetimeFigureOut">
              <a:rPr lang="en-US" smtClean="0"/>
              <a:t>11-09-05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F4D97-E77F-904E-9759-5ED8455BC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48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4D97-E77F-904E-9759-5ED8455BC55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11-09-04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pencontent.org/wiki/index.php?title=Intro_Open_Ed_Syllabu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ci831.wikispaces.com/Session+List" TargetMode="External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ltc.umanitoba.ca/wiki/Connectivism_2008" TargetMode="Externa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://grsshopper.downes.c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ltc.umanitoba.ca/wiki/Connectivism" TargetMode="External"/><Relationship Id="rId4" Type="http://schemas.openxmlformats.org/officeDocument/2006/relationships/image" Target="../media/image42.png"/><Relationship Id="rId5" Type="http://schemas.openxmlformats.org/officeDocument/2006/relationships/hyperlink" Target="http://plnlab.pbworks.com/w/page/17277257/FrontPag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http://www.youtube.com/watch?v=mghGV37TeK8" TargetMode="External"/><Relationship Id="rId5" Type="http://schemas.openxmlformats.org/officeDocument/2006/relationships/hyperlink" Target="http://davidwarlick.com/wiki/pmwiki.php" TargetMode="External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hyperlink" Target="http://connect.downes.ca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rrodl.org/index.php/irrodl/article/view/882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hyperlink" Target="http://www.downes.ca/presentation/23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hyperlink" Target="http://www.youtube.com/watch?v=eW3gMGqcZQc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8avYQ5ZqM0" TargetMode="External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cope.bccampus.ca/course/view.php?id=365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mobimooc.wikispaces.com/" TargetMode="Externa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hyperlink" Target="http://ds106.u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google.com/site/edumooc/" TargetMode="External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hyperlink" Target="http://www.livestream.com/jefflebow/" TargetMode="External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-class.com/" TargetMode="External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hange.mooc.ca" TargetMode="External"/><Relationship Id="rId4" Type="http://schemas.openxmlformats.org/officeDocument/2006/relationships/image" Target="../media/image68.png"/><Relationship Id="rId5" Type="http://schemas.openxmlformats.org/officeDocument/2006/relationships/hyperlink" Target="http://steve-wheeler.blogspot.com/2011/04/running-mooc.html" TargetMode="External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shot 2011-09-04 at 9.20.5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" b="5185"/>
          <a:stretch>
            <a:fillRect/>
          </a:stretch>
        </p:blipFill>
        <p:spPr>
          <a:xfrm>
            <a:off x="-2000249" y="0"/>
            <a:ext cx="1260933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42875" y="147126"/>
            <a:ext cx="644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2"/>
                </a:solidFill>
                <a:latin typeface="Chalkduster"/>
                <a:cs typeface="Chalkduster"/>
              </a:rPr>
              <a:t>MOOC 2011</a:t>
            </a:r>
            <a:endParaRPr lang="en-US" sz="7200" dirty="0">
              <a:solidFill>
                <a:schemeClr val="bg2"/>
              </a:solidFill>
              <a:latin typeface="Chalkduster"/>
              <a:cs typeface="Chalkdust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5699125"/>
            <a:ext cx="793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Cochin"/>
                <a:cs typeface="Cochin"/>
              </a:rPr>
              <a:t>The Massive Open Online Course in Theory and in Practice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Cochin"/>
                <a:cs typeface="Cochin"/>
              </a:rPr>
              <a:t>Stephen Downes, Guadalajara, 05 September 2011</a:t>
            </a:r>
            <a:endParaRPr lang="en-US" sz="2400" dirty="0">
              <a:solidFill>
                <a:schemeClr val="bg2"/>
              </a:solidFill>
              <a:latin typeface="Cochin"/>
              <a:cs typeface="Cochin"/>
            </a:endParaRPr>
          </a:p>
        </p:txBody>
      </p:sp>
    </p:spTree>
    <p:extLst>
      <p:ext uri="{BB962C8B-B14F-4D97-AF65-F5344CB8AC3E}">
        <p14:creationId xmlns:p14="http://schemas.microsoft.com/office/powerpoint/2010/main" val="205208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22" y="675856"/>
            <a:ext cx="3995442" cy="1288475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These are good objectives</a:t>
            </a:r>
            <a:b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</a:b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722" y="1964331"/>
            <a:ext cx="3499812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  <a:latin typeface="Chalkboard"/>
                <a:cs typeface="Chalkboard"/>
              </a:rPr>
              <a:t>Where are they in the </a:t>
            </a:r>
            <a:r>
              <a:rPr lang="en-US" sz="3200" dirty="0" smtClean="0">
                <a:solidFill>
                  <a:srgbClr val="800000"/>
                </a:solidFill>
                <a:latin typeface="Chalkboard"/>
                <a:cs typeface="Chalkboard"/>
              </a:rPr>
              <a:t>schools or in the traditional curriculum?</a:t>
            </a:r>
          </a:p>
          <a:p>
            <a:endParaRPr lang="en-US" sz="3200" dirty="0" smtClean="0">
              <a:solidFill>
                <a:srgbClr val="800000"/>
              </a:solidFill>
              <a:latin typeface="Chalkboard"/>
              <a:cs typeface="Chalkboard"/>
            </a:endParaRPr>
          </a:p>
          <a:p>
            <a:r>
              <a:rPr lang="en-US" sz="3200" dirty="0" smtClean="0">
                <a:solidFill>
                  <a:srgbClr val="800000"/>
                </a:solidFill>
                <a:latin typeface="Chalkboard"/>
                <a:cs typeface="Chalkboard"/>
              </a:rPr>
              <a:t>To ‘transcend’ is to embody these objectives in new curricula.</a:t>
            </a:r>
          </a:p>
          <a:p>
            <a:endParaRPr lang="en-US" sz="240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r>
              <a:rPr lang="en-US" sz="2400" dirty="0">
                <a:solidFill>
                  <a:srgbClr val="800000"/>
                </a:solidFill>
                <a:latin typeface="Chalkboard"/>
                <a:cs typeface="Chalkboard"/>
              </a:rPr>
              <a:t/>
            </a:r>
            <a:br>
              <a:rPr lang="en-US" sz="2400" dirty="0">
                <a:solidFill>
                  <a:srgbClr val="800000"/>
                </a:solidFill>
                <a:latin typeface="Chalkboard"/>
                <a:cs typeface="Chalkboard"/>
              </a:rPr>
            </a:br>
            <a:r>
              <a:rPr lang="en-US" sz="2400" dirty="0">
                <a:solidFill>
                  <a:srgbClr val="800000"/>
                </a:solidFill>
                <a:latin typeface="Chalkboard"/>
                <a:cs typeface="Chalkboard"/>
              </a:rPr>
              <a:t/>
            </a:r>
            <a:br>
              <a:rPr lang="en-US" sz="2400" dirty="0">
                <a:solidFill>
                  <a:srgbClr val="800000"/>
                </a:solidFill>
                <a:latin typeface="Chalkboard"/>
                <a:cs typeface="Chalkboard"/>
              </a:rPr>
            </a:br>
            <a:endParaRPr lang="en-US" sz="24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Screen shot 2011-09-04 at 10.32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54" y="675856"/>
            <a:ext cx="3680292" cy="55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164" y="675856"/>
            <a:ext cx="3995442" cy="364573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To teach, in other words, our students in the same way we would teach ourselves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 descr="Screen shot 2011-09-04 at 10.3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2" y="1128608"/>
            <a:ext cx="3316735" cy="498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4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422" y="4631378"/>
            <a:ext cx="5157658" cy="60409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So here we are…</a:t>
            </a:r>
            <a:b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</a:b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4422" y="5065084"/>
            <a:ext cx="6768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How could we meet these symposium objectives in the days and weeks ahead?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4" name="Picture 3" descr="Screen shot 2011-09-04 at 10.3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5" y="508874"/>
            <a:ext cx="5498403" cy="373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61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984" y="5529771"/>
            <a:ext cx="5157658" cy="449196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The Theory…</a:t>
            </a:r>
            <a:b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</a:b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 descr="Screen shot 2011-09-04 at 10.41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84" y="1122074"/>
            <a:ext cx="6185704" cy="3939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2984" y="5947988"/>
            <a:ext cx="7465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Learning and cognition happen in a network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821712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984" y="5529771"/>
            <a:ext cx="5157658" cy="449196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The Practice…</a:t>
            </a:r>
            <a:b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</a:b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2984" y="5947988"/>
            <a:ext cx="7465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The Massive Open Online Course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Screen shot 2011-09-04 at 10.45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04" y="843486"/>
            <a:ext cx="6061796" cy="4205693"/>
          </a:xfrm>
          <a:prstGeom prst="rect">
            <a:avLst/>
          </a:prstGeom>
          <a:ln>
            <a:solidFill>
              <a:srgbClr val="860908"/>
            </a:solidFill>
          </a:ln>
        </p:spPr>
      </p:pic>
    </p:spTree>
    <p:extLst>
      <p:ext uri="{BB962C8B-B14F-4D97-AF65-F5344CB8AC3E}">
        <p14:creationId xmlns:p14="http://schemas.microsoft.com/office/powerpoint/2010/main" val="1625070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654" y="851925"/>
            <a:ext cx="4042488" cy="133210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As we watch, the world is changing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1654" y="2664203"/>
            <a:ext cx="4042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Education is changing, learning is changing, curriculum is changing</a:t>
            </a:r>
          </a:p>
          <a:p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We don’t just post traditional courses online any more</a:t>
            </a:r>
          </a:p>
          <a:p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Here’s a short history…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4" name="Picture 3" descr="Screen shot 2011-09-04 at 10.4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00" y="851924"/>
            <a:ext cx="3229499" cy="49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59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981" y="511153"/>
            <a:ext cx="4042488" cy="99133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2007: </a:t>
            </a:r>
            <a:b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</a:b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The Wiley Wiki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981" y="58784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hlinkClick r:id="rId2"/>
              </a:rPr>
              <a:t>http://www.opencontent.org/wiki/index.php?title=</a:t>
            </a:r>
            <a:r>
              <a:rPr lang="pl-PL" dirty="0" smtClean="0">
                <a:hlinkClick r:id="rId2"/>
              </a:rPr>
              <a:t>Intro_Open_Ed_Syllabus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5" name="Picture 4" descr="Screen shot 2011-09-04 at 10.56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9" y="697028"/>
            <a:ext cx="3834905" cy="4877999"/>
          </a:xfrm>
          <a:prstGeom prst="rect">
            <a:avLst/>
          </a:prstGeom>
          <a:ln>
            <a:solidFill>
              <a:srgbClr val="860908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23981" y="2000481"/>
            <a:ext cx="41663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latin typeface="Chalkboard"/>
                <a:cs typeface="Chalkboard"/>
              </a:rPr>
              <a:t>An Open Course based in a wiki</a:t>
            </a:r>
          </a:p>
          <a:p>
            <a:endParaRPr lang="en-US" sz="320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r>
              <a:rPr lang="en-US" sz="3200" dirty="0" smtClean="0">
                <a:solidFill>
                  <a:srgbClr val="800000"/>
                </a:solidFill>
                <a:latin typeface="Chalkboard"/>
                <a:cs typeface="Chalkboard"/>
              </a:rPr>
              <a:t>Participants from around the world  contributed to the </a:t>
            </a:r>
            <a:r>
              <a:rPr lang="en-US" sz="3200" i="1" dirty="0" smtClean="0">
                <a:solidFill>
                  <a:srgbClr val="800000"/>
                </a:solidFill>
                <a:latin typeface="Chalkboard"/>
                <a:cs typeface="Chalkboard"/>
              </a:rPr>
              <a:t>creation</a:t>
            </a:r>
            <a:r>
              <a:rPr lang="en-US" sz="3200" dirty="0" smtClean="0">
                <a:solidFill>
                  <a:srgbClr val="800000"/>
                </a:solidFill>
                <a:latin typeface="Chalkboard"/>
                <a:cs typeface="Chalkboard"/>
              </a:rPr>
              <a:t> of the course</a:t>
            </a:r>
            <a:endParaRPr lang="en-US" sz="32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25" y="3698875"/>
            <a:ext cx="1689100" cy="2032000"/>
          </a:xfrm>
          <a:prstGeom prst="rect">
            <a:avLst/>
          </a:prstGeom>
          <a:ln>
            <a:solidFill>
              <a:srgbClr val="860908"/>
            </a:solidFill>
          </a:ln>
        </p:spPr>
      </p:pic>
    </p:spTree>
    <p:extLst>
      <p:ext uri="{BB962C8B-B14F-4D97-AF65-F5344CB8AC3E}">
        <p14:creationId xmlns:p14="http://schemas.microsoft.com/office/powerpoint/2010/main" val="3427053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119" y="4476478"/>
            <a:ext cx="8317304" cy="99133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2007: Alec </a:t>
            </a:r>
            <a:r>
              <a:rPr lang="en-US" sz="3200" dirty="0" err="1" smtClean="0">
                <a:solidFill>
                  <a:srgbClr val="800000"/>
                </a:solidFill>
                <a:latin typeface="Chalkduster"/>
                <a:cs typeface="Chalkduster"/>
              </a:rPr>
              <a:t>Couros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/>
            </a:r>
            <a:b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</a:b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Social Media and Open Education</a:t>
            </a:r>
          </a:p>
        </p:txBody>
      </p:sp>
      <p:pic>
        <p:nvPicPr>
          <p:cNvPr id="4" name="Picture 3" descr="Screen shot 2011-09-04 at 11.03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9" y="618557"/>
            <a:ext cx="6613573" cy="3721894"/>
          </a:xfrm>
          <a:prstGeom prst="rect">
            <a:avLst/>
          </a:prstGeom>
          <a:ln>
            <a:solidFill>
              <a:srgbClr val="860908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1119" y="5498787"/>
            <a:ext cx="7945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Open online course sessions with guest experts from around the world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119" y="6452894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http://eci831.wikispaces.com/Session+</a:t>
            </a:r>
            <a:r>
              <a:rPr lang="en-US" dirty="0" smtClean="0">
                <a:hlinkClick r:id="rId3"/>
              </a:rPr>
              <a:t>List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886" y="2962275"/>
            <a:ext cx="1962363" cy="1701800"/>
          </a:xfrm>
          <a:prstGeom prst="rect">
            <a:avLst/>
          </a:prstGeom>
          <a:ln>
            <a:solidFill>
              <a:srgbClr val="860908"/>
            </a:solidFill>
          </a:ln>
        </p:spPr>
      </p:pic>
    </p:spTree>
    <p:extLst>
      <p:ext uri="{BB962C8B-B14F-4D97-AF65-F5344CB8AC3E}">
        <p14:creationId xmlns:p14="http://schemas.microsoft.com/office/powerpoint/2010/main" val="2234888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119" y="4476478"/>
            <a:ext cx="8317304" cy="99133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2008: CCK08</a:t>
            </a:r>
            <a:b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</a:b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Stephen Downes, George Siemens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119" y="5518504"/>
            <a:ext cx="7945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The First Massive Open Online Course (MOOC)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Screen shot 2011-09-04 at 11.0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9" y="445928"/>
            <a:ext cx="6731000" cy="3874310"/>
          </a:xfrm>
          <a:prstGeom prst="rect">
            <a:avLst/>
          </a:prstGeom>
          <a:ln>
            <a:solidFill>
              <a:srgbClr val="860908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11119" y="6164045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3"/>
              </a:rPr>
              <a:t>http://ltc.umanitoba.ca/wiki/</a:t>
            </a:r>
            <a:r>
              <a:rPr lang="pl-PL" dirty="0" smtClean="0">
                <a:hlinkClick r:id="rId3"/>
              </a:rPr>
              <a:t>Connectivism_2008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9" y="2779796"/>
            <a:ext cx="2511369" cy="1881103"/>
          </a:xfrm>
          <a:prstGeom prst="rect">
            <a:avLst/>
          </a:prstGeom>
          <a:ln>
            <a:solidFill>
              <a:srgbClr val="860908"/>
            </a:solidFill>
          </a:ln>
        </p:spPr>
      </p:pic>
    </p:spTree>
    <p:extLst>
      <p:ext uri="{BB962C8B-B14F-4D97-AF65-F5344CB8AC3E}">
        <p14:creationId xmlns:p14="http://schemas.microsoft.com/office/powerpoint/2010/main" val="396620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99133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Why is CCK08 the First MOOC?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6250" y="1635125"/>
            <a:ext cx="6826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latin typeface="Chalkboard"/>
                <a:cs typeface="Chalkboard"/>
              </a:rPr>
              <a:t>It combines </a:t>
            </a:r>
            <a:r>
              <a:rPr lang="en-US" sz="3200" i="1" dirty="0" smtClean="0">
                <a:solidFill>
                  <a:srgbClr val="800000"/>
                </a:solidFill>
                <a:latin typeface="Chalkboard"/>
                <a:cs typeface="Chalkboard"/>
              </a:rPr>
              <a:t>open content</a:t>
            </a:r>
            <a:r>
              <a:rPr lang="en-US" sz="3200" dirty="0" smtClean="0">
                <a:solidFill>
                  <a:srgbClr val="800000"/>
                </a:solidFill>
                <a:latin typeface="Chalkboard"/>
                <a:cs typeface="Chalkboard"/>
              </a:rPr>
              <a:t> (Wiley) and </a:t>
            </a:r>
            <a:r>
              <a:rPr lang="en-US" sz="3200" i="1" dirty="0" smtClean="0">
                <a:solidFill>
                  <a:srgbClr val="800000"/>
                </a:solidFill>
                <a:latin typeface="Chalkboard"/>
                <a:cs typeface="Chalkboard"/>
              </a:rPr>
              <a:t>open teaching</a:t>
            </a:r>
            <a:r>
              <a:rPr lang="en-US" sz="3200" dirty="0" smtClean="0">
                <a:solidFill>
                  <a:srgbClr val="800000"/>
                </a:solidFill>
                <a:latin typeface="Chalkboard"/>
                <a:cs typeface="Chalkboard"/>
              </a:rPr>
              <a:t> (</a:t>
            </a:r>
            <a:r>
              <a:rPr lang="en-US" sz="3200" dirty="0" err="1" smtClean="0">
                <a:solidFill>
                  <a:srgbClr val="800000"/>
                </a:solidFill>
                <a:latin typeface="Chalkboard"/>
                <a:cs typeface="Chalkboard"/>
              </a:rPr>
              <a:t>Couros</a:t>
            </a:r>
            <a:r>
              <a:rPr lang="en-US" sz="3200" dirty="0" smtClean="0">
                <a:solidFill>
                  <a:srgbClr val="800000"/>
                </a:solidFill>
                <a:latin typeface="Chalkboard"/>
                <a:cs typeface="Chalkboard"/>
              </a:rPr>
              <a:t>)</a:t>
            </a:r>
          </a:p>
        </p:txBody>
      </p:sp>
      <p:pic>
        <p:nvPicPr>
          <p:cNvPr id="8" name="Picture 7" descr="Screen shot 2011-09-04 at 11.16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2712265"/>
            <a:ext cx="5588000" cy="29297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250" y="5677584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00000"/>
                </a:solidFill>
                <a:latin typeface="Chalkboard"/>
                <a:cs typeface="Chalkboard"/>
              </a:rPr>
              <a:t>But also…</a:t>
            </a:r>
            <a:endParaRPr lang="en-US" sz="36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989836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38" y="4922838"/>
            <a:ext cx="7313613" cy="868362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2"/>
                </a:solidFill>
                <a:latin typeface="Chalkduster"/>
                <a:cs typeface="Chalkduster"/>
              </a:rPr>
              <a:t>Innovate to Transcend</a:t>
            </a:r>
            <a:endParaRPr lang="en-US" sz="4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2778" r="12778"/>
          <a:stretch>
            <a:fillRect/>
          </a:stretch>
        </p:blipFill>
        <p:spPr>
          <a:xfrm>
            <a:off x="744538" y="619125"/>
            <a:ext cx="7622872" cy="4227576"/>
          </a:xfrm>
        </p:spPr>
      </p:pic>
      <p:sp>
        <p:nvSpPr>
          <p:cNvPr id="5" name="TextBox 4"/>
          <p:cNvSpPr txBox="1"/>
          <p:nvPr/>
        </p:nvSpPr>
        <p:spPr>
          <a:xfrm>
            <a:off x="2617040" y="5806689"/>
            <a:ext cx="5750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Transcend what? How? Why?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4538" y="619125"/>
            <a:ext cx="25390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800000"/>
                </a:solidFill>
              </a:rPr>
              <a:t>El IV Simposio </a:t>
            </a:r>
            <a:endParaRPr lang="es-ES_tradnl" sz="2400" dirty="0" smtClean="0">
              <a:solidFill>
                <a:srgbClr val="800000"/>
              </a:solidFill>
            </a:endParaRPr>
          </a:p>
          <a:p>
            <a:r>
              <a:rPr lang="es-ES_tradnl" sz="2400" dirty="0" smtClean="0">
                <a:solidFill>
                  <a:srgbClr val="800000"/>
                </a:solidFill>
              </a:rPr>
              <a:t>de </a:t>
            </a:r>
            <a:r>
              <a:rPr lang="es-ES_tradnl" sz="2400" dirty="0">
                <a:solidFill>
                  <a:srgbClr val="800000"/>
                </a:solidFill>
              </a:rPr>
              <a:t>la Comisión </a:t>
            </a:r>
            <a:r>
              <a:rPr lang="es-ES_tradnl" sz="2400" dirty="0" smtClean="0">
                <a:solidFill>
                  <a:srgbClr val="800000"/>
                </a:solidFill>
              </a:rPr>
              <a:t>Nacional para la Innovación Curricular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9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99133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It supports Massive Participation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3125" y="1698625"/>
            <a:ext cx="7397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latin typeface="Chalkboard"/>
                <a:cs typeface="Chalkboard"/>
              </a:rPr>
              <a:t>It does this by adopting a </a:t>
            </a:r>
            <a:r>
              <a:rPr lang="en-US" sz="3200" i="1" dirty="0" smtClean="0">
                <a:solidFill>
                  <a:srgbClr val="800000"/>
                </a:solidFill>
                <a:latin typeface="Chalkboard"/>
                <a:cs typeface="Chalkboard"/>
              </a:rPr>
              <a:t>Connectivist</a:t>
            </a:r>
            <a:r>
              <a:rPr lang="en-US" sz="3200" dirty="0" smtClean="0">
                <a:solidFill>
                  <a:srgbClr val="800000"/>
                </a:solidFill>
                <a:latin typeface="Chalkboard"/>
                <a:cs typeface="Chalkboard"/>
              </a:rPr>
              <a:t> pedagogy and structure</a:t>
            </a:r>
          </a:p>
          <a:p>
            <a:endParaRPr lang="en-US" sz="32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0" y="3000375"/>
            <a:ext cx="50165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5108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99133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It is a Learning Network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475" y="1483185"/>
            <a:ext cx="81470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0101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99133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2006: The Personal Learning Environment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2550" y="1692276"/>
            <a:ext cx="5441950" cy="399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52550" y="5688340"/>
            <a:ext cx="6711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The Scott Wilson Diagram displaying a distributed learning architecture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Screen shot 2011-09-04 at 11.3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3295651"/>
            <a:ext cx="1430200" cy="19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75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99133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The Connectivist Architecture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483185"/>
            <a:ext cx="74168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39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991332"/>
          </a:xfrm>
        </p:spPr>
        <p:txBody>
          <a:bodyPr/>
          <a:lstStyle/>
          <a:p>
            <a:pPr algn="l"/>
            <a:r>
              <a:rPr lang="en-US" sz="3200" dirty="0" err="1" smtClean="0">
                <a:solidFill>
                  <a:srgbClr val="800000"/>
                </a:solidFill>
                <a:latin typeface="Chalkduster"/>
                <a:cs typeface="Chalkduster"/>
              </a:rPr>
              <a:t>gRSShopper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 RSS Feed Harvesting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0175" y="1612900"/>
            <a:ext cx="574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shot 2011-09-04 at 11.39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19" y="2371725"/>
            <a:ext cx="3035300" cy="1943100"/>
          </a:xfrm>
          <a:prstGeom prst="rect">
            <a:avLst/>
          </a:prstGeom>
          <a:ln>
            <a:solidFill>
              <a:srgbClr val="860908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36431" y="6117709"/>
            <a:ext cx="2918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4"/>
              </a:rPr>
              <a:t>http://grsshopper.downes.ca</a:t>
            </a:r>
            <a:r>
              <a:rPr lang="pl-PL" dirty="0" smtClean="0">
                <a:hlinkClick r:id="rId4"/>
              </a:rPr>
              <a:t>/</a:t>
            </a:r>
            <a:r>
              <a:rPr lang="pl-P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12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99133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2009: CCK09, Connect Your PLN </a:t>
            </a:r>
          </a:p>
        </p:txBody>
      </p:sp>
      <p:pic>
        <p:nvPicPr>
          <p:cNvPr id="6" name="Picture 5" descr="Screen shot 2011-09-04 at 11.42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1483185"/>
            <a:ext cx="5603874" cy="18988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57375" y="3493205"/>
            <a:ext cx="422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3"/>
              </a:rPr>
              <a:t>http://ltc.umanitoba.ca/wiki/</a:t>
            </a:r>
            <a:r>
              <a:rPr lang="pl-PL" dirty="0" smtClean="0">
                <a:hlinkClick r:id="rId3"/>
              </a:rPr>
              <a:t>Connectivism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9" name="Picture 8" descr="Screen shot 2011-09-04 at 11.46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4067175"/>
            <a:ext cx="5168900" cy="1892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57375" y="6185585"/>
            <a:ext cx="622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http://plnlab.pbworks.com/w/page/17277257/</a:t>
            </a:r>
            <a:r>
              <a:rPr lang="en-US" dirty="0" smtClean="0">
                <a:hlinkClick r:id="rId5"/>
              </a:rPr>
              <a:t>FrontPage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78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99133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Personal Learning Networks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1483185"/>
            <a:ext cx="5244116" cy="4082362"/>
          </a:xfrm>
          <a:prstGeom prst="rect">
            <a:avLst/>
          </a:prstGeom>
        </p:spPr>
      </p:pic>
      <p:pic>
        <p:nvPicPr>
          <p:cNvPr id="7" name="Picture 6" descr="Screen shot 2011-09-04 at 11.53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1895476"/>
            <a:ext cx="2159000" cy="13162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6244" y="3223898"/>
            <a:ext cx="226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Chalkboard"/>
                <a:cs typeface="Chalkboard"/>
              </a:rPr>
              <a:t>Will Richardson</a:t>
            </a:r>
            <a:endParaRPr lang="en-US" sz="20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8244" y="5899835"/>
            <a:ext cx="6969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4"/>
              </a:rPr>
              <a:t>http://www.youtube.com/watch?v=</a:t>
            </a:r>
            <a:r>
              <a:rPr lang="pl-PL" dirty="0" smtClean="0">
                <a:hlinkClick r:id="rId4"/>
              </a:rPr>
              <a:t>mghGV37TeK8</a:t>
            </a:r>
            <a:r>
              <a:rPr lang="pl-PL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8244" y="6290876"/>
            <a:ext cx="4121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5"/>
              </a:rPr>
              <a:t>http://davidwarlick.com/wiki/</a:t>
            </a:r>
            <a:r>
              <a:rPr lang="de-DE" dirty="0" smtClean="0">
                <a:hlinkClick r:id="rId5"/>
              </a:rPr>
              <a:t>pmwiki.php</a:t>
            </a:r>
            <a:r>
              <a:rPr lang="de-DE" dirty="0" smtClean="0"/>
              <a:t>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500" y="3793639"/>
            <a:ext cx="1016000" cy="121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2625" y="5070445"/>
            <a:ext cx="1793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Chalkboard"/>
                <a:cs typeface="Chalkboard"/>
              </a:rPr>
              <a:t>Dave Warlick</a:t>
            </a:r>
            <a:endParaRPr lang="en-US" sz="20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297022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2010: Stephen Downes, Rita Kop</a:t>
            </a:r>
            <a:b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</a:b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Critical Literacies &amp; PLENK 2010</a:t>
            </a:r>
          </a:p>
        </p:txBody>
      </p:sp>
      <p:pic>
        <p:nvPicPr>
          <p:cNvPr id="5" name="Picture 4" descr="Screen shot 2011-09-04 at 11.5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74" y="1730375"/>
            <a:ext cx="6746875" cy="3909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2874" y="5751133"/>
            <a:ext cx="711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halkboard"/>
                <a:cs typeface="Chalkboard"/>
              </a:rPr>
              <a:t>PLENK 2010 involved a significant research effort</a:t>
            </a:r>
            <a:endParaRPr lang="en-US" sz="24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2874" y="6234507"/>
            <a:ext cx="2659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3"/>
              </a:rPr>
              <a:t>http://connect.downes.ca</a:t>
            </a:r>
            <a:r>
              <a:rPr lang="is-IS" dirty="0" smtClean="0">
                <a:hlinkClick r:id="rId3"/>
              </a:rPr>
              <a:t>/</a:t>
            </a:r>
            <a:r>
              <a:rPr lang="is-I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01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PLENK Analytics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2874" y="5751133"/>
            <a:ext cx="711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halkboard"/>
                <a:cs typeface="Chalkboard"/>
              </a:rPr>
              <a:t>Supporting ongoing MOOC participation</a:t>
            </a:r>
            <a:endParaRPr lang="en-US" sz="24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2874" y="6234507"/>
            <a:ext cx="5484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2"/>
              </a:rPr>
              <a:t>http://www.irrodl.org/index.php/irrodl/article/view/</a:t>
            </a:r>
            <a:r>
              <a:rPr lang="pl-PL" dirty="0" smtClean="0">
                <a:hlinkClick r:id="rId2"/>
              </a:rPr>
              <a:t>882</a:t>
            </a:r>
            <a:r>
              <a:rPr lang="pl-PL" dirty="0" smtClean="0"/>
              <a:t> </a:t>
            </a:r>
            <a:r>
              <a:rPr lang="is-I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199" y="1803399"/>
            <a:ext cx="6732693" cy="3832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88" y="3200400"/>
            <a:ext cx="1355724" cy="1634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888" y="4838796"/>
            <a:ext cx="135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halkboard"/>
                <a:cs typeface="Chalkboard"/>
              </a:rPr>
              <a:t>Rita Kop</a:t>
            </a:r>
            <a:endParaRPr lang="en-US" sz="24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64315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2453386"/>
            <a:ext cx="4572000" cy="3712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The Anatomy of a MOOC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200" y="1524000"/>
            <a:ext cx="4279348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2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22838"/>
            <a:ext cx="7313613" cy="868362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Objectives of this Symposium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pic>
        <p:nvPicPr>
          <p:cNvPr id="4" name="Content Placeholder 3" descr="Screen shot 2011-09-04 at 9.59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1" b="11411"/>
          <a:stretch>
            <a:fillRect/>
          </a:stretch>
        </p:blipFill>
        <p:spPr>
          <a:xfrm>
            <a:off x="914400" y="619125"/>
            <a:ext cx="7313613" cy="4056063"/>
          </a:xfrm>
        </p:spPr>
      </p:pic>
    </p:spTree>
    <p:extLst>
      <p:ext uri="{BB962C8B-B14F-4D97-AF65-F5344CB8AC3E}">
        <p14:creationId xmlns:p14="http://schemas.microsoft.com/office/powerpoint/2010/main" val="3395363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Critical Literacies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123" y="5254625"/>
            <a:ext cx="71755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Understanding how we use artifacts to </a:t>
            </a:r>
            <a:r>
              <a:rPr lang="en-US" sz="2800" i="1" dirty="0" smtClean="0">
                <a:solidFill>
                  <a:srgbClr val="800000"/>
                </a:solidFill>
                <a:latin typeface="Chalkboard"/>
                <a:cs typeface="Chalkboard"/>
              </a:rPr>
              <a:t>communicate</a:t>
            </a:r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 in online and other learning networks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Screen shot 2011-09-05 at 12.17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75" y="1537372"/>
            <a:ext cx="5873750" cy="3574378"/>
          </a:xfrm>
          <a:prstGeom prst="rect">
            <a:avLst/>
          </a:prstGeom>
        </p:spPr>
      </p:pic>
      <p:pic>
        <p:nvPicPr>
          <p:cNvPr id="7" name="Picture 6" descr="Screen shot 2011-09-05 at 12.18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3" y="2635250"/>
            <a:ext cx="3175000" cy="21197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22805" y="6270288"/>
            <a:ext cx="396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5"/>
              </a:rPr>
              <a:t>http://www.downes.ca/presentation/</a:t>
            </a:r>
            <a:r>
              <a:rPr lang="pl-PL" dirty="0" smtClean="0">
                <a:hlinkClick r:id="rId5"/>
              </a:rPr>
              <a:t>232</a:t>
            </a:r>
            <a:r>
              <a:rPr lang="pl-P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09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2011: Year of the MOOC</a:t>
            </a:r>
          </a:p>
        </p:txBody>
      </p:sp>
      <p:pic>
        <p:nvPicPr>
          <p:cNvPr id="5" name="Picture 4" descr="Screen shot 2011-09-05 at 12.22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5" y="1609804"/>
            <a:ext cx="7112000" cy="406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43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380728"/>
            <a:ext cx="8317304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Connectivism &amp; Connective Knowledge</a:t>
            </a:r>
          </a:p>
        </p:txBody>
      </p:sp>
      <p:pic>
        <p:nvPicPr>
          <p:cNvPr id="6" name="Picture 5" descr="Screen shot 2011-09-05 at 12.28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1619250"/>
            <a:ext cx="7277100" cy="408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33475" y="6396167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4"/>
              </a:rPr>
              <a:t>http://www.youtube.com/watch?v=</a:t>
            </a:r>
            <a:r>
              <a:rPr lang="pl-PL" dirty="0" smtClean="0">
                <a:hlinkClick r:id="rId4"/>
              </a:rPr>
              <a:t>eW3gMGqcZQc</a:t>
            </a:r>
            <a:r>
              <a:rPr lang="pl-PL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2350" y="5831959"/>
            <a:ext cx="661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CCK11: How to Learn in a MOOC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315762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How to be Successful in a MOOC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2350" y="5842169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3"/>
              </a:rPr>
              <a:t>http://www.youtube.com/watch?v=</a:t>
            </a:r>
            <a:r>
              <a:rPr lang="pl-PL" dirty="0" smtClean="0">
                <a:hlinkClick r:id="rId3"/>
              </a:rPr>
              <a:t>r8avYQ5ZqM0</a:t>
            </a:r>
            <a:r>
              <a:rPr lang="pl-PL" dirty="0" smtClean="0"/>
              <a:t>  </a:t>
            </a:r>
            <a:endParaRPr lang="en-US" dirty="0"/>
          </a:p>
        </p:txBody>
      </p:sp>
      <p:pic>
        <p:nvPicPr>
          <p:cNvPr id="3" name="Picture 2" descr="Screen shot 2011-09-05 at 12.39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" y="1554298"/>
            <a:ext cx="6750050" cy="3728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076575"/>
            <a:ext cx="1625600" cy="162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7850" y="4737099"/>
            <a:ext cx="212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halkboard"/>
                <a:cs typeface="Chalkboard"/>
              </a:rPr>
              <a:t>Dave Cormier</a:t>
            </a:r>
            <a:endParaRPr lang="en-US" sz="24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633436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Learning Analytics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2350" y="6211501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http://scope.bccampus.ca/course/view.php?id=</a:t>
            </a:r>
            <a:r>
              <a:rPr lang="en-US" dirty="0" smtClean="0">
                <a:hlinkClick r:id="rId3"/>
              </a:rPr>
              <a:t>365</a:t>
            </a:r>
            <a:r>
              <a:rPr lang="en-US" dirty="0" smtClean="0"/>
              <a:t> </a:t>
            </a:r>
            <a:r>
              <a:rPr lang="pl-PL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2350" y="5570349"/>
            <a:ext cx="766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LAK11: How to measure success in a MOOC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225" y="1557149"/>
            <a:ext cx="63500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80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1238522"/>
          </a:xfrm>
        </p:spPr>
        <p:txBody>
          <a:bodyPr/>
          <a:lstStyle/>
          <a:p>
            <a:pPr algn="l"/>
            <a:r>
              <a:rPr lang="en-US" sz="3200" dirty="0" err="1" smtClean="0">
                <a:solidFill>
                  <a:srgbClr val="800000"/>
                </a:solidFill>
                <a:latin typeface="Chalkduster"/>
                <a:cs typeface="Chalkduster"/>
              </a:rPr>
              <a:t>MobiMOOC</a:t>
            </a:r>
            <a:endParaRPr lang="en-US" sz="3200" dirty="0" smtClean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3134" y="586242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http://mobimooc.wikispaces.com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r>
              <a:rPr lang="pl-PL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5000" y="5308739"/>
            <a:ext cx="766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Supporting Mobile Learning Technology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1730375"/>
            <a:ext cx="6966134" cy="3259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807" y="1730375"/>
            <a:ext cx="1270000" cy="184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8147" y="3492500"/>
            <a:ext cx="1407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800000"/>
                </a:solidFill>
                <a:latin typeface="Chalkboard"/>
                <a:cs typeface="Chalkboard"/>
              </a:rPr>
              <a:t>Inge</a:t>
            </a:r>
            <a:r>
              <a:rPr lang="en-US" sz="2400" dirty="0" smtClean="0">
                <a:solidFill>
                  <a:srgbClr val="800000"/>
                </a:solidFill>
                <a:latin typeface="Chalkboard"/>
                <a:cs typeface="Chalkboard"/>
              </a:rPr>
              <a:t> de </a:t>
            </a:r>
            <a:r>
              <a:rPr lang="en-US" sz="2400" dirty="0" err="1" smtClean="0">
                <a:solidFill>
                  <a:srgbClr val="800000"/>
                </a:solidFill>
                <a:latin typeface="Chalkboard"/>
                <a:cs typeface="Chalkboard"/>
              </a:rPr>
              <a:t>Waard</a:t>
            </a:r>
            <a:endParaRPr lang="en-US" sz="24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663773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44" y="491853"/>
            <a:ext cx="8317304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The madness and mayhem of DS106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244" y="4914802"/>
            <a:ext cx="7663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DS = Digital Storytelling</a:t>
            </a:r>
          </a:p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DS106 redefined activities and participation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206500"/>
            <a:ext cx="4944402" cy="3708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94" y="1730375"/>
            <a:ext cx="1482725" cy="1482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94" y="3213100"/>
            <a:ext cx="1816145" cy="1603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341" y="1641475"/>
            <a:ext cx="2147207" cy="285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24028" y="4554865"/>
            <a:ext cx="2119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Jim Groom</a:t>
            </a:r>
            <a:endParaRPr lang="en-US" sz="28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8244" y="5874743"/>
            <a:ext cx="174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http://ds106.us</a:t>
            </a:r>
            <a:r>
              <a:rPr lang="en-US" dirty="0" smtClean="0">
                <a:hlinkClick r:id="rId7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444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4" y="0"/>
            <a:ext cx="7825179" cy="1238522"/>
          </a:xfrm>
        </p:spPr>
        <p:txBody>
          <a:bodyPr/>
          <a:lstStyle/>
          <a:p>
            <a:pPr algn="l"/>
            <a:r>
              <a:rPr lang="en-US" sz="3200" dirty="0" err="1" smtClean="0">
                <a:solidFill>
                  <a:srgbClr val="800000"/>
                </a:solidFill>
                <a:latin typeface="Chalkduster"/>
                <a:cs typeface="Chalkduster"/>
              </a:rPr>
              <a:t>eduMOOC</a:t>
            </a:r>
            <a:endParaRPr lang="en-US" sz="3200" dirty="0" smtClean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9025" y="5176412"/>
            <a:ext cx="794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Large, well publicized, but not very interactive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8244" y="5874743"/>
            <a:ext cx="379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3"/>
              </a:rPr>
              <a:t>http://sites.google.com/site/edumooc</a:t>
            </a:r>
            <a:r>
              <a:rPr lang="nl-NL" dirty="0" smtClean="0">
                <a:hlinkClick r:id="rId3"/>
              </a:rPr>
              <a:t>/</a:t>
            </a:r>
            <a:r>
              <a:rPr lang="nl-NL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 shot 2011-09-05 at 1.00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4" y="1214686"/>
            <a:ext cx="7905750" cy="37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00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4" y="0"/>
            <a:ext cx="7825179" cy="1238522"/>
          </a:xfrm>
        </p:spPr>
        <p:txBody>
          <a:bodyPr/>
          <a:lstStyle/>
          <a:p>
            <a:pPr algn="l"/>
            <a:r>
              <a:rPr lang="en-US" sz="3200" dirty="0" err="1" smtClean="0">
                <a:solidFill>
                  <a:srgbClr val="800000"/>
                </a:solidFill>
                <a:latin typeface="Chalkduster"/>
                <a:cs typeface="Chalkduster"/>
              </a:rPr>
              <a:t>eduMOOC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 underground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7119" y="5304215"/>
            <a:ext cx="7949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Jeff </a:t>
            </a:r>
            <a:r>
              <a:rPr lang="en-US" sz="2800" dirty="0" err="1" smtClean="0">
                <a:solidFill>
                  <a:srgbClr val="800000"/>
                </a:solidFill>
                <a:latin typeface="Chalkboard"/>
                <a:cs typeface="Chalkboard"/>
              </a:rPr>
              <a:t>Lebow</a:t>
            </a:r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, Google+ hangout, and </a:t>
            </a:r>
            <a:r>
              <a:rPr lang="en-US" sz="2800" dirty="0" err="1" smtClean="0">
                <a:solidFill>
                  <a:srgbClr val="800000"/>
                </a:solidFill>
                <a:latin typeface="Chalkboard"/>
                <a:cs typeface="Chalkboard"/>
              </a:rPr>
              <a:t>Livestream</a:t>
            </a:r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:</a:t>
            </a:r>
          </a:p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Taking something ordinary, and making it something special – YOU make the MOOC</a:t>
            </a:r>
          </a:p>
        </p:txBody>
      </p:sp>
      <p:pic>
        <p:nvPicPr>
          <p:cNvPr id="3" name="Picture 2" descr="Screen shot 2011-09-05 at 1.04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5" y="1070036"/>
            <a:ext cx="6851650" cy="4106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9025" y="6504544"/>
            <a:ext cx="3740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4"/>
              </a:rPr>
              <a:t>http://www.livestream.com/jefflebow</a:t>
            </a:r>
            <a:r>
              <a:rPr lang="pl-PL" dirty="0" smtClean="0">
                <a:hlinkClick r:id="rId4"/>
              </a:rPr>
              <a:t>/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703" y="2057400"/>
            <a:ext cx="1727200" cy="172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53703" y="3816350"/>
            <a:ext cx="132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halkboard"/>
                <a:cs typeface="Chalkboard"/>
              </a:rPr>
              <a:t>Jeff </a:t>
            </a:r>
            <a:r>
              <a:rPr lang="en-US" sz="2400" dirty="0" err="1" smtClean="0">
                <a:solidFill>
                  <a:srgbClr val="800000"/>
                </a:solidFill>
                <a:latin typeface="Chalkboard"/>
                <a:cs typeface="Chalkboard"/>
              </a:rPr>
              <a:t>Lebow</a:t>
            </a:r>
            <a:endParaRPr lang="en-US" sz="24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253369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4" y="0"/>
            <a:ext cx="7825179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AI-Class: Redefining Massive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7119" y="5304215"/>
            <a:ext cx="7949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board"/>
                <a:cs typeface="Chalkboard"/>
              </a:rPr>
              <a:t>More than 100,000 people signed up for pre-registration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57119" y="6319878"/>
            <a:ext cx="2493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3"/>
              </a:rPr>
              <a:t>http://www.ai-class.com</a:t>
            </a:r>
            <a:r>
              <a:rPr lang="pl-PL" dirty="0" smtClean="0">
                <a:hlinkClick r:id="rId3"/>
              </a:rPr>
              <a:t>/</a:t>
            </a:r>
            <a:r>
              <a:rPr lang="pl-PL" dirty="0" smtClean="0"/>
              <a:t>  </a:t>
            </a:r>
            <a:endParaRPr lang="en-US" dirty="0"/>
          </a:p>
        </p:txBody>
      </p:sp>
      <p:pic>
        <p:nvPicPr>
          <p:cNvPr id="8" name="Picture 7" descr="Screen shot 2011-09-05 at 1.08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984"/>
            <a:ext cx="9144000" cy="41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9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53816"/>
            <a:ext cx="7313613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1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. Establish a forum for dialogue and reflection on topics and experiences</a:t>
            </a:r>
          </a:p>
        </p:txBody>
      </p:sp>
      <p:pic>
        <p:nvPicPr>
          <p:cNvPr id="5" name="Content Placeholder 4" descr="Screen shot 2011-09-04 at 10.04.3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6" b="6936"/>
          <a:stretch>
            <a:fillRect/>
          </a:stretch>
        </p:blipFill>
        <p:spPr>
          <a:xfrm>
            <a:off x="1362984" y="976817"/>
            <a:ext cx="6586236" cy="3652665"/>
          </a:xfrm>
        </p:spPr>
      </p:pic>
    </p:spTree>
    <p:extLst>
      <p:ext uri="{BB962C8B-B14F-4D97-AF65-F5344CB8AC3E}">
        <p14:creationId xmlns:p14="http://schemas.microsoft.com/office/powerpoint/2010/main" val="198163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618" y="0"/>
            <a:ext cx="5856678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Change 2011</a:t>
            </a:r>
          </a:p>
        </p:txBody>
      </p:sp>
      <p:sp>
        <p:nvSpPr>
          <p:cNvPr id="4" name="Rectangle 3"/>
          <p:cNvSpPr/>
          <p:nvPr/>
        </p:nvSpPr>
        <p:spPr>
          <a:xfrm>
            <a:off x="606369" y="6319878"/>
            <a:ext cx="2284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hlinkClick r:id="rId3"/>
              </a:rPr>
              <a:t>http://change.mooc.ca</a:t>
            </a:r>
            <a:r>
              <a:rPr lang="pl-PL" dirty="0" smtClean="0"/>
              <a:t>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589" y="1095647"/>
            <a:ext cx="6089786" cy="4056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1589" y="5214292"/>
            <a:ext cx="608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halkboard"/>
                <a:cs typeface="Chalkboard"/>
              </a:rPr>
              <a:t>Downes, Cormier and Siemens try again</a:t>
            </a:r>
            <a:endParaRPr lang="en-US" sz="24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369" y="5950546"/>
            <a:ext cx="749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://steve-wheeler.blogspot.com/2011/04/running-</a:t>
            </a:r>
            <a:r>
              <a:rPr lang="en-US" dirty="0" smtClean="0">
                <a:hlinkClick r:id="rId5"/>
              </a:rPr>
              <a:t>mooc.html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Screen shot 2011-09-05 at 1.14.2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4" y="372417"/>
            <a:ext cx="2438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5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5191125"/>
            <a:ext cx="7112171" cy="123852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So what is a MOOC? What does a MOOC do?</a:t>
            </a:r>
          </a:p>
        </p:txBody>
      </p:sp>
      <p:pic>
        <p:nvPicPr>
          <p:cNvPr id="8" name="Picture 7" descr="Screen shot 2011-09-05 at 1.16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080243"/>
            <a:ext cx="6238875" cy="393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798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53816"/>
            <a:ext cx="7313613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It is 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a forum for dialogue and reflection on topics and 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experiences…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pic>
        <p:nvPicPr>
          <p:cNvPr id="4" name="Content Placeholder 3" descr="Screen shot 2011-09-05 at 1.19.1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6" b="8406"/>
          <a:stretch>
            <a:fillRect/>
          </a:stretch>
        </p:blipFill>
        <p:spPr>
          <a:xfrm>
            <a:off x="1041400" y="608013"/>
            <a:ext cx="7313613" cy="4056062"/>
          </a:xfrm>
        </p:spPr>
      </p:pic>
    </p:spTree>
    <p:extLst>
      <p:ext uri="{BB962C8B-B14F-4D97-AF65-F5344CB8AC3E}">
        <p14:creationId xmlns:p14="http://schemas.microsoft.com/office/powerpoint/2010/main" val="71630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53816"/>
            <a:ext cx="7313613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… where we can discuss with 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international 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experts in 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the 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field…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pic>
        <p:nvPicPr>
          <p:cNvPr id="5" name="Picture 4" descr="Screen shot 2011-09-05 at 1.21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68" y="266700"/>
            <a:ext cx="6708082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72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61" y="4922836"/>
            <a:ext cx="7313613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… and train and update ourselves in 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trends 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worldwide…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pic>
        <p:nvPicPr>
          <p:cNvPr id="3" name="Picture 2" descr="Screen shot 2011-09-05 at 1.22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07" y="876300"/>
            <a:ext cx="5810117" cy="380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81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61" y="4922836"/>
            <a:ext cx="7884989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… and develop 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of 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reflective and research 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working 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groups…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pic>
        <p:nvPicPr>
          <p:cNvPr id="4" name="Picture 3" descr="Screen shot 2011-09-05 at 1.25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9" y="877275"/>
            <a:ext cx="6111875" cy="40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64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61" y="4922836"/>
            <a:ext cx="7313613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… promoting 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inter-agency 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cooperation…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pic>
        <p:nvPicPr>
          <p:cNvPr id="3" name="Picture 2" descr="Screen shot 2011-09-05 at 1.2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49" y="923923"/>
            <a:ext cx="6111875" cy="39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45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61" y="4922836"/>
            <a:ext cx="7313613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and 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strengthening and 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developing the organization 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pic>
        <p:nvPicPr>
          <p:cNvPr id="4" name="Picture 3" descr="Screen shot 2011-09-05 at 1.31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35" y="523876"/>
            <a:ext cx="6957490" cy="45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45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61" y="5488375"/>
            <a:ext cx="7313613" cy="1017236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Stephen Downes</a:t>
            </a:r>
            <a:b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</a:b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http://</a:t>
            </a:r>
            <a:r>
              <a:rPr lang="en-US" sz="3200" dirty="0" err="1" smtClean="0">
                <a:solidFill>
                  <a:srgbClr val="800000"/>
                </a:solidFill>
                <a:latin typeface="Chalkduster"/>
                <a:cs typeface="Chalkduster"/>
              </a:rPr>
              <a:t>www.downes.ca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pic>
        <p:nvPicPr>
          <p:cNvPr id="3" name="Picture 2" descr="Screen shot 2011-09-05 at 1.3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25"/>
            <a:ext cx="9144000" cy="517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6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53816"/>
            <a:ext cx="7313613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2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. Discuss, with international experts, innovative proposals in the field</a:t>
            </a:r>
          </a:p>
        </p:txBody>
      </p:sp>
      <p:pic>
        <p:nvPicPr>
          <p:cNvPr id="4" name="Content Placeholder 3" descr="Screen shot 2011-09-04 at 10.06.3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9" b="6629"/>
          <a:stretch>
            <a:fillRect/>
          </a:stretch>
        </p:blipFill>
        <p:spPr>
          <a:xfrm>
            <a:off x="1165856" y="759296"/>
            <a:ext cx="6922761" cy="3839299"/>
          </a:xfrm>
        </p:spPr>
      </p:pic>
    </p:spTree>
    <p:extLst>
      <p:ext uri="{BB962C8B-B14F-4D97-AF65-F5344CB8AC3E}">
        <p14:creationId xmlns:p14="http://schemas.microsoft.com/office/powerpoint/2010/main" val="219692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61" y="4922836"/>
            <a:ext cx="7313613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3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. Promote training and updating of the participants 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in 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trends worldwide</a:t>
            </a:r>
          </a:p>
        </p:txBody>
      </p:sp>
      <p:pic>
        <p:nvPicPr>
          <p:cNvPr id="5" name="Picture 4" descr="Screen shot 2011-09-04 at 10.08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62" y="567976"/>
            <a:ext cx="6257338" cy="41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63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61" y="4922836"/>
            <a:ext cx="7313613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4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. Encourage the development of reflective working groups and research </a:t>
            </a:r>
          </a:p>
        </p:txBody>
      </p:sp>
      <p:pic>
        <p:nvPicPr>
          <p:cNvPr id="3" name="Picture 2" descr="Screen shot 2011-09-04 at 10.11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30" y="531505"/>
            <a:ext cx="6411642" cy="42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2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61" y="4922836"/>
            <a:ext cx="7313613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5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. Promote inter-agency 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work 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to develop proposals and projects </a:t>
            </a:r>
          </a:p>
        </p:txBody>
      </p:sp>
      <p:pic>
        <p:nvPicPr>
          <p:cNvPr id="5" name="Picture 4" descr="Screen shot 2011-09-04 at 10.15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800028"/>
            <a:ext cx="65659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33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61" y="4922836"/>
            <a:ext cx="7313613" cy="1582775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6</a:t>
            </a:r>
            <a:r>
              <a:rPr lang="en-US" sz="3200" dirty="0">
                <a:solidFill>
                  <a:srgbClr val="800000"/>
                </a:solidFill>
                <a:latin typeface="Chalkduster"/>
                <a:cs typeface="Chalkduster"/>
              </a:rPr>
              <a:t>. Promote the strengthening and development of </a:t>
            </a:r>
            <a:r>
              <a:rPr lang="en-US" sz="3200" dirty="0" smtClean="0">
                <a:solidFill>
                  <a:srgbClr val="800000"/>
                </a:solidFill>
                <a:latin typeface="Chalkduster"/>
                <a:cs typeface="Chalkduster"/>
              </a:rPr>
              <a:t>the organization </a:t>
            </a:r>
            <a:endParaRPr lang="en-US" sz="32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pic>
        <p:nvPicPr>
          <p:cNvPr id="3" name="Picture 2" descr="Screen shot 2011-09-04 at 10.19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11" y="759677"/>
            <a:ext cx="6102454" cy="403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288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283</TotalTime>
  <Words>818</Words>
  <Application>Microsoft Macintosh PowerPoint</Application>
  <PresentationFormat>On-screen Show (4:3)</PresentationFormat>
  <Paragraphs>128</Paragraphs>
  <Slides>48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Inkwell</vt:lpstr>
      <vt:lpstr>PowerPoint Presentation</vt:lpstr>
      <vt:lpstr>Innovate to Transcend</vt:lpstr>
      <vt:lpstr>Objectives of this Symposium</vt:lpstr>
      <vt:lpstr>1. Establish a forum for dialogue and reflection on topics and experiences</vt:lpstr>
      <vt:lpstr>2. Discuss, with international experts, innovative proposals in the field</vt:lpstr>
      <vt:lpstr>3. Promote training and updating of the participants in trends worldwide</vt:lpstr>
      <vt:lpstr>4. Encourage the development of reflective working groups and research </vt:lpstr>
      <vt:lpstr>5. Promote inter-agency work to develop proposals and projects </vt:lpstr>
      <vt:lpstr>6. Promote the strengthening and development of the organization </vt:lpstr>
      <vt:lpstr>These are good objectives </vt:lpstr>
      <vt:lpstr>To teach, in other words, our students in the same way we would teach ourselves</vt:lpstr>
      <vt:lpstr>So here we are… </vt:lpstr>
      <vt:lpstr>The Theory… </vt:lpstr>
      <vt:lpstr>The Practice… </vt:lpstr>
      <vt:lpstr>As we watch, the world is changing</vt:lpstr>
      <vt:lpstr>2007:  The Wiley Wiki</vt:lpstr>
      <vt:lpstr>2007: Alec Couros Social Media and Open Education</vt:lpstr>
      <vt:lpstr>2008: CCK08 Stephen Downes, George Siemens</vt:lpstr>
      <vt:lpstr>Why is CCK08 the First MOOC?</vt:lpstr>
      <vt:lpstr>It supports Massive Participation</vt:lpstr>
      <vt:lpstr>It is a Learning Network</vt:lpstr>
      <vt:lpstr>2006: The Personal Learning Environment</vt:lpstr>
      <vt:lpstr>The Connectivist Architecture</vt:lpstr>
      <vt:lpstr>gRSShopper RSS Feed Harvesting</vt:lpstr>
      <vt:lpstr>2009: CCK09, Connect Your PLN </vt:lpstr>
      <vt:lpstr>Personal Learning Networks</vt:lpstr>
      <vt:lpstr>2010: Stephen Downes, Rita Kop Critical Literacies &amp; PLENK 2010</vt:lpstr>
      <vt:lpstr>PLENK Analytics</vt:lpstr>
      <vt:lpstr>The Anatomy of a MOOC</vt:lpstr>
      <vt:lpstr>Critical Literacies</vt:lpstr>
      <vt:lpstr>2011: Year of the MOOC</vt:lpstr>
      <vt:lpstr>Connectivism &amp; Connective Knowledge</vt:lpstr>
      <vt:lpstr>How to be Successful in a MOOC</vt:lpstr>
      <vt:lpstr>Learning Analytics</vt:lpstr>
      <vt:lpstr>MobiMOOC</vt:lpstr>
      <vt:lpstr>The madness and mayhem of DS106</vt:lpstr>
      <vt:lpstr>eduMOOC</vt:lpstr>
      <vt:lpstr>eduMOOC underground</vt:lpstr>
      <vt:lpstr>AI-Class: Redefining Massive</vt:lpstr>
      <vt:lpstr>Change 2011</vt:lpstr>
      <vt:lpstr>So what is a MOOC? What does a MOOC do?</vt:lpstr>
      <vt:lpstr>It is a forum for dialogue and reflection on topics and experiences…</vt:lpstr>
      <vt:lpstr>… where we can discuss with international experts in the field…</vt:lpstr>
      <vt:lpstr>… and train and update ourselves in trends worldwide…</vt:lpstr>
      <vt:lpstr>… and develop of reflective and research working groups…</vt:lpstr>
      <vt:lpstr>… promoting inter-agency cooperation…</vt:lpstr>
      <vt:lpstr>and strengthening and developing the organization </vt:lpstr>
      <vt:lpstr>Stephen Downes http://www.downes.ca</vt:lpstr>
    </vt:vector>
  </TitlesOfParts>
  <Company>National Research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Connectivism and MOOCs</dc:title>
  <dc:creator>Stephen  Downes</dc:creator>
  <cp:lastModifiedBy>Stephen  Downes</cp:lastModifiedBy>
  <cp:revision>26</cp:revision>
  <dcterms:created xsi:type="dcterms:W3CDTF">2011-09-04T23:51:33Z</dcterms:created>
  <dcterms:modified xsi:type="dcterms:W3CDTF">2011-09-05T04:35:30Z</dcterms:modified>
</cp:coreProperties>
</file>