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03B92121-18F3-437C-8057-08FDFE3A0422}" type="datetimeFigureOut">
              <a:rPr lang="en-US" smtClean="0"/>
              <a:t>4/8/2010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6DA9C31-8757-40F6-98BC-E8A90E9C943D}" type="slidenum">
              <a:rPr lang="en-CA" smtClean="0"/>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3B92121-18F3-437C-8057-08FDFE3A0422}" type="datetimeFigureOut">
              <a:rPr lang="en-US" smtClean="0"/>
              <a:t>4/8/2010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6DA9C31-8757-40F6-98BC-E8A90E9C943D}"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3B92121-18F3-437C-8057-08FDFE3A0422}" type="datetimeFigureOut">
              <a:rPr lang="en-US" smtClean="0"/>
              <a:t>4/8/2010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6DA9C31-8757-40F6-98BC-E8A90E9C943D}" type="slidenum">
              <a:rPr lang="en-CA" smtClean="0"/>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3B92121-18F3-437C-8057-08FDFE3A0422}" type="datetimeFigureOut">
              <a:rPr lang="en-US" smtClean="0"/>
              <a:t>4/8/2010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6DA9C31-8757-40F6-98BC-E8A90E9C943D}" type="slidenum">
              <a:rPr lang="en-CA" smtClean="0"/>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B92121-18F3-437C-8057-08FDFE3A0422}" type="datetimeFigureOut">
              <a:rPr lang="en-US" smtClean="0"/>
              <a:t>4/8/2010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6DA9C31-8757-40F6-98BC-E8A90E9C943D}" type="slidenum">
              <a:rPr lang="en-CA" smtClean="0"/>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03B92121-18F3-437C-8057-08FDFE3A0422}" type="datetimeFigureOut">
              <a:rPr lang="en-US" smtClean="0"/>
              <a:t>4/8/2010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6DA9C31-8757-40F6-98BC-E8A90E9C943D}" type="slidenum">
              <a:rPr lang="en-CA" smtClean="0"/>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03B92121-18F3-437C-8057-08FDFE3A0422}" type="datetimeFigureOut">
              <a:rPr lang="en-US" smtClean="0"/>
              <a:t>4/8/2010</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6DA9C31-8757-40F6-98BC-E8A90E9C943D}" type="slidenum">
              <a:rPr lang="en-CA" smtClean="0"/>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03B92121-18F3-437C-8057-08FDFE3A0422}" type="datetimeFigureOut">
              <a:rPr lang="en-US" smtClean="0"/>
              <a:t>4/8/2010</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6DA9C31-8757-40F6-98BC-E8A90E9C943D}" type="slidenum">
              <a:rPr lang="en-CA" smtClean="0"/>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B92121-18F3-437C-8057-08FDFE3A0422}" type="datetimeFigureOut">
              <a:rPr lang="en-US" smtClean="0"/>
              <a:t>4/8/2010</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6DA9C31-8757-40F6-98BC-E8A90E9C943D}"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B92121-18F3-437C-8057-08FDFE3A0422}" type="datetimeFigureOut">
              <a:rPr lang="en-US" smtClean="0"/>
              <a:t>4/8/2010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6DA9C31-8757-40F6-98BC-E8A90E9C943D}" type="slidenum">
              <a:rPr lang="en-CA" smtClean="0"/>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B92121-18F3-437C-8057-08FDFE3A0422}" type="datetimeFigureOut">
              <a:rPr lang="en-US" smtClean="0"/>
              <a:t>4/8/2010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6DA9C31-8757-40F6-98BC-E8A90E9C943D}" type="slidenum">
              <a:rPr lang="en-CA" smtClean="0"/>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B92121-18F3-437C-8057-08FDFE3A0422}" type="datetimeFigureOut">
              <a:rPr lang="en-US" smtClean="0"/>
              <a:t>4/8/2010</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DA9C31-8757-40F6-98BC-E8A90E9C943D}" type="slidenum">
              <a:rPr lang="en-CA" smtClean="0"/>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flickr.com/photos/stephen_downes/sets/72157621698532742/" TargetMode="External"/><Relationship Id="rId2" Type="http://schemas.openxmlformats.org/officeDocument/2006/relationships/hyperlink" Target="http://www.flickr.com/photos/stephen_downes/sets/72157621512571137/" TargetMode="External"/><Relationship Id="rId1" Type="http://schemas.openxmlformats.org/officeDocument/2006/relationships/slideLayout" Target="../slideLayouts/slideLayout2.xml"/><Relationship Id="rId4" Type="http://schemas.openxmlformats.org/officeDocument/2006/relationships/hyperlink" Target="http://www.flickr.com/photos/stephen_downes/sets/72157621712848174/"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www.fair.org/index.php?page=2079" TargetMode="External"/><Relationship Id="rId2" Type="http://schemas.openxmlformats.org/officeDocument/2006/relationships/hyperlink" Target="http://www.daniel-lemire.com/fr/abstracts/DIVERSITY2008.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downes.ca/cgi-bin/page.cgi?post=65" TargetMode="External"/><Relationship Id="rId2" Type="http://schemas.openxmlformats.org/officeDocument/2006/relationships/hyperlink" Target="http://en.wikipedia.org/wiki/Alzheimer%27s_disease" TargetMode="External"/><Relationship Id="rId1" Type="http://schemas.openxmlformats.org/officeDocument/2006/relationships/slideLayout" Target="../slideLayouts/slideLayout2.xml"/><Relationship Id="rId4" Type="http://schemas.openxmlformats.org/officeDocument/2006/relationships/hyperlink" Target="http://halfanhour.blogspot.com/2010/02/capitalists-and-parking-spots.html"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downes.ca/files/Downes-Wiley.pdf" TargetMode="External"/><Relationship Id="rId2" Type="http://schemas.openxmlformats.org/officeDocument/2006/relationships/hyperlink" Target="http://www.gnu.org/philosophy/free-sw.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smallpieces.com/" TargetMode="External"/><Relationship Id="rId2" Type="http://schemas.openxmlformats.org/officeDocument/2006/relationships/hyperlink" Target="http://www.downes.ca/post/14"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connect.downes.ca/" TargetMode="External"/><Relationship Id="rId2" Type="http://schemas.openxmlformats.org/officeDocument/2006/relationships/hyperlink" Target="http://www.downes.c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downes.ca/post/33401"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downes.ca/web20.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halfanhour.blogspot.com/2006/08/things-you-really-need-to-learn.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downes.ca/post/52189" TargetMode="External"/><Relationship Id="rId2" Type="http://schemas.openxmlformats.org/officeDocument/2006/relationships/hyperlink" Target="http://en.wikipedia.org/wiki/Aret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torontosun.com/news/world/2010/04/07/13501391.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downes.ca/presentation/237" TargetMode="External"/><Relationship Id="rId2" Type="http://schemas.openxmlformats.org/officeDocument/2006/relationships/hyperlink" Target="http://halfanhour.blogspot.com/2010/04/personal-knowledge-transmission-or.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downes.ca/post/33383" TargetMode="External"/><Relationship Id="rId2" Type="http://schemas.openxmlformats.org/officeDocument/2006/relationships/hyperlink" Target="http://www.downes.ca/presentation/53"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ewenger.com/theory/" TargetMode="External"/><Relationship Id="rId2" Type="http://schemas.openxmlformats.org/officeDocument/2006/relationships/hyperlink" Target="http://halfanhour.blogspot.com/2007/10/homophily-and-association.html" TargetMode="External"/><Relationship Id="rId1" Type="http://schemas.openxmlformats.org/officeDocument/2006/relationships/slideLayout" Target="../slideLayouts/slideLayout2.xml"/><Relationship Id="rId5" Type="http://schemas.openxmlformats.org/officeDocument/2006/relationships/hyperlink" Target="http://en.wikipedia.org/wiki/Donald_O._Hebb" TargetMode="External"/><Relationship Id="rId4" Type="http://schemas.openxmlformats.org/officeDocument/2006/relationships/hyperlink" Target="http://www.downes.ca/post/2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OERs and DIYU</a:t>
            </a:r>
            <a:endParaRPr lang="en-CA" dirty="0"/>
          </a:p>
        </p:txBody>
      </p:sp>
      <p:sp>
        <p:nvSpPr>
          <p:cNvPr id="3" name="Subtitle 2"/>
          <p:cNvSpPr>
            <a:spLocks noGrp="1"/>
          </p:cNvSpPr>
          <p:nvPr>
            <p:ph type="subTitle" idx="1"/>
          </p:nvPr>
        </p:nvSpPr>
        <p:spPr/>
        <p:txBody>
          <a:bodyPr/>
          <a:lstStyle/>
          <a:p>
            <a:r>
              <a:rPr lang="en-CA" dirty="0" smtClean="0"/>
              <a:t>Stephen Downes</a:t>
            </a:r>
          </a:p>
          <a:p>
            <a:r>
              <a:rPr lang="en-CA" dirty="0" smtClean="0"/>
              <a:t>April 8, 2010</a:t>
            </a:r>
            <a:endParaRPr lang="en-C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lstStyle/>
          <a:p>
            <a:r>
              <a:rPr lang="en-CA" dirty="0" smtClean="0"/>
              <a:t>the same political or religious affiliations</a:t>
            </a:r>
          </a:p>
          <a:p>
            <a:pPr lvl="1"/>
            <a:r>
              <a:rPr lang="en-CA" dirty="0" smtClean="0"/>
              <a:t>We each have multiple dimensions of being and self identification</a:t>
            </a:r>
          </a:p>
          <a:p>
            <a:pPr lvl="1"/>
            <a:r>
              <a:rPr lang="en-CA" dirty="0" smtClean="0"/>
              <a:t>Many legitimate ways to be a part of a ‘mass’, as it were, which help define us </a:t>
            </a:r>
          </a:p>
          <a:p>
            <a:pPr lvl="1"/>
            <a:r>
              <a:rPr lang="en-CA" dirty="0" smtClean="0"/>
              <a:t>Portraits of Montreal:</a:t>
            </a:r>
          </a:p>
          <a:p>
            <a:pPr marL="1371600" lvl="2" indent="-457200">
              <a:buFont typeface="+mj-lt"/>
              <a:buAutoNum type="arabicPeriod"/>
            </a:pPr>
            <a:r>
              <a:rPr lang="en-CA" sz="1400" dirty="0" smtClean="0">
                <a:hlinkClick r:id="rId2"/>
              </a:rPr>
              <a:t>http://www.flickr.com/photos/stephen_downes/sets/72157621512571137/</a:t>
            </a:r>
            <a:endParaRPr lang="en-CA" sz="1400" dirty="0" smtClean="0"/>
          </a:p>
          <a:p>
            <a:pPr marL="1371600" lvl="2" indent="-457200">
              <a:buFont typeface="+mj-lt"/>
              <a:buAutoNum type="arabicPeriod"/>
            </a:pPr>
            <a:r>
              <a:rPr lang="en-CA" sz="1400" dirty="0" smtClean="0">
                <a:hlinkClick r:id="rId3"/>
              </a:rPr>
              <a:t>http://www.flickr.com/photos/stephen_downes/sets/72157621698532742/</a:t>
            </a:r>
            <a:endParaRPr lang="en-CA" sz="1400" dirty="0" smtClean="0"/>
          </a:p>
          <a:p>
            <a:pPr marL="1371600" lvl="2" indent="-457200">
              <a:buFont typeface="+mj-lt"/>
              <a:buAutoNum type="arabicPeriod"/>
            </a:pPr>
            <a:r>
              <a:rPr lang="en-CA" sz="1400" dirty="0" smtClean="0">
                <a:hlinkClick r:id="rId4"/>
              </a:rPr>
              <a:t>http://www.flickr.com/photos/stephen_downes/sets/72157621712848174/</a:t>
            </a:r>
            <a:endParaRPr lang="en-CA" sz="1400" dirty="0" smtClean="0"/>
          </a:p>
          <a:p>
            <a:pPr marL="1371600" lvl="2" indent="-457200">
              <a:buFont typeface="+mj-lt"/>
              <a:buAutoNum type="arabicPeriod"/>
            </a:pPr>
            <a:endParaRPr lang="en-CA" sz="1400" dirty="0"/>
          </a:p>
          <a:p>
            <a:pPr marL="1371600" lvl="2" indent="-457200">
              <a:buFont typeface="+mj-lt"/>
              <a:buAutoNum type="arabicPeriod"/>
            </a:pPr>
            <a:endParaRPr lang="en-CA"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normAutofit/>
          </a:bodyPr>
          <a:lstStyle/>
          <a:p>
            <a:r>
              <a:rPr lang="en-CA" dirty="0" smtClean="0"/>
              <a:t>or different interests or affiliations, as the case may be</a:t>
            </a:r>
          </a:p>
          <a:p>
            <a:pPr lvl="1"/>
            <a:r>
              <a:rPr lang="en-CA" dirty="0" smtClean="0"/>
              <a:t>Diversity is essential to creativity – </a:t>
            </a:r>
            <a:r>
              <a:rPr lang="en-CA" sz="1200" dirty="0" smtClean="0">
                <a:hlinkClick r:id="rId2"/>
              </a:rPr>
              <a:t>http://www.daniel-lemire.com/fr/abstracts/DIVERSITY2008.html</a:t>
            </a:r>
            <a:r>
              <a:rPr lang="en-CA" sz="1200" dirty="0" smtClean="0"/>
              <a:t> </a:t>
            </a:r>
            <a:endParaRPr lang="en-CA" dirty="0" smtClean="0"/>
          </a:p>
          <a:p>
            <a:pPr lvl="1"/>
            <a:r>
              <a:rPr lang="en-CA" dirty="0" smtClean="0"/>
              <a:t>The concept of ‘bridging’, which creates a ‘community of communities’</a:t>
            </a:r>
          </a:p>
          <a:p>
            <a:pPr lvl="1"/>
            <a:r>
              <a:rPr lang="en-CA" dirty="0" smtClean="0"/>
              <a:t>This is a key argument against the </a:t>
            </a:r>
            <a:r>
              <a:rPr lang="en-CA" dirty="0" err="1" smtClean="0"/>
              <a:t>boradcasting</a:t>
            </a:r>
            <a:r>
              <a:rPr lang="en-CA" dirty="0" smtClean="0"/>
              <a:t> monoculture – </a:t>
            </a:r>
            <a:r>
              <a:rPr lang="en-CA" sz="1600" dirty="0" smtClean="0">
                <a:hlinkClick r:id="rId3"/>
              </a:rPr>
              <a:t>http://www.fair.org/index.php?page=2079</a:t>
            </a:r>
            <a:r>
              <a:rPr lang="en-CA" sz="1600" dirty="0" smtClean="0"/>
              <a:t> </a:t>
            </a:r>
            <a:endParaRPr lang="en-CA" dirty="0" smtClean="0"/>
          </a:p>
          <a:p>
            <a:pPr lvl="1"/>
            <a:r>
              <a:rPr lang="en-CA" dirty="0" smtClean="0"/>
              <a:t>A ‘holographic’ model of cognition and perception</a:t>
            </a:r>
          </a:p>
          <a:p>
            <a:pPr lvl="1"/>
            <a:endParaRPr lang="en-C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lstStyle/>
          <a:p>
            <a:r>
              <a:rPr lang="en-CA" dirty="0" smtClean="0"/>
              <a:t>This to me is a society where knowledge and learning are public goods</a:t>
            </a:r>
          </a:p>
          <a:p>
            <a:pPr lvl="1"/>
            <a:r>
              <a:rPr lang="en-CA" dirty="0" smtClean="0"/>
              <a:t>If knowledge and learning cannot be exchanged freely, social discourse atrophies, and society dies - </a:t>
            </a:r>
            <a:r>
              <a:rPr lang="en-CA" sz="1400" dirty="0" smtClean="0">
                <a:hlinkClick r:id="rId2"/>
              </a:rPr>
              <a:t>http://en.wikipedia.org/wiki/Alzheimer%27s_disease</a:t>
            </a:r>
            <a:r>
              <a:rPr lang="en-CA" sz="1400" dirty="0" smtClean="0"/>
              <a:t> </a:t>
            </a:r>
            <a:endParaRPr lang="en-CA" dirty="0" smtClean="0"/>
          </a:p>
          <a:p>
            <a:pPr lvl="1"/>
            <a:r>
              <a:rPr lang="en-CA" dirty="0" smtClean="0"/>
              <a:t>It is essential to reframe the issue of copyright, to identify what was created and what is merely appropriated from the common weal - </a:t>
            </a:r>
            <a:r>
              <a:rPr lang="en-CA" sz="1400" dirty="0" smtClean="0">
                <a:hlinkClick r:id="rId3"/>
              </a:rPr>
              <a:t>http://www.downes.ca/cgi-bin/page.cgi?post=65</a:t>
            </a:r>
            <a:r>
              <a:rPr lang="en-CA" sz="1400" dirty="0" smtClean="0"/>
              <a:t>  </a:t>
            </a:r>
            <a:r>
              <a:rPr lang="en-CA" sz="1400" dirty="0" smtClean="0">
                <a:hlinkClick r:id="rId4"/>
              </a:rPr>
              <a:t>http://halfanhour.blogspot.com/2010/02/capitalists-and-parking-spots.html</a:t>
            </a:r>
            <a:r>
              <a:rPr lang="en-CA" sz="1400" dirty="0" smtClean="0"/>
              <a:t> </a:t>
            </a:r>
          </a:p>
          <a:p>
            <a:pPr lvl="1"/>
            <a:endParaRPr lang="en-CA" dirty="0" smtClean="0"/>
          </a:p>
          <a:p>
            <a:pPr lvl="1">
              <a:buNone/>
            </a:pPr>
            <a:endParaRPr lang="en-C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lstStyle/>
          <a:p>
            <a:r>
              <a:rPr lang="en-CA" dirty="0" smtClean="0"/>
              <a:t>freely created and shared</a:t>
            </a:r>
          </a:p>
          <a:p>
            <a:pPr lvl="1"/>
            <a:r>
              <a:rPr lang="en-CA" dirty="0" smtClean="0"/>
              <a:t>Stallman’s four freedoms: </a:t>
            </a:r>
            <a:r>
              <a:rPr lang="en-CA" sz="1200" dirty="0" smtClean="0">
                <a:hlinkClick r:id="rId2"/>
              </a:rPr>
              <a:t>http://www.gnu.org/philosophy/free-sw.html</a:t>
            </a:r>
            <a:r>
              <a:rPr lang="en-CA" sz="1200" dirty="0" smtClean="0"/>
              <a:t> </a:t>
            </a:r>
            <a:endParaRPr lang="en-CA" dirty="0" smtClean="0"/>
          </a:p>
          <a:p>
            <a:pPr lvl="2"/>
            <a:r>
              <a:rPr lang="en-CA" sz="1800" dirty="0" smtClean="0"/>
              <a:t>Freedom to run (use, read, access)</a:t>
            </a:r>
          </a:p>
          <a:p>
            <a:pPr lvl="2"/>
            <a:r>
              <a:rPr lang="en-CA" sz="1800" dirty="0" smtClean="0"/>
              <a:t>Freedom to study (take apart, understand, learn)</a:t>
            </a:r>
          </a:p>
          <a:p>
            <a:pPr lvl="2"/>
            <a:r>
              <a:rPr lang="en-CA" sz="1800" dirty="0" smtClean="0"/>
              <a:t>Freedom to redistribute</a:t>
            </a:r>
          </a:p>
          <a:p>
            <a:pPr lvl="2"/>
            <a:r>
              <a:rPr lang="en-CA" sz="1800" dirty="0" smtClean="0"/>
              <a:t>Freedom to modify and reshape</a:t>
            </a:r>
          </a:p>
          <a:p>
            <a:pPr lvl="1"/>
            <a:r>
              <a:rPr lang="en-CA" dirty="0" smtClean="0"/>
              <a:t>But – from whose perspective? Whose freedoms?</a:t>
            </a:r>
          </a:p>
          <a:p>
            <a:pPr lvl="2"/>
            <a:r>
              <a:rPr lang="en-CA" dirty="0" smtClean="0"/>
              <a:t>This is the hinge on which the ‘</a:t>
            </a:r>
            <a:r>
              <a:rPr lang="en-CA" dirty="0" err="1" smtClean="0"/>
              <a:t>noncommercial</a:t>
            </a:r>
            <a:r>
              <a:rPr lang="en-CA" dirty="0" smtClean="0"/>
              <a:t>’ debate hangs – your freedom to prevent access (by demanding money) against my freedom to access </a:t>
            </a:r>
            <a:r>
              <a:rPr lang="en-CA" sz="1600" dirty="0" smtClean="0">
                <a:hlinkClick r:id="rId3"/>
              </a:rPr>
              <a:t>http://www.downes.ca/files/Downes-Wiley.pdf</a:t>
            </a:r>
            <a:r>
              <a:rPr lang="en-CA" sz="1600" dirty="0" smtClean="0"/>
              <a:t> </a:t>
            </a:r>
            <a:endParaRPr lang="en-C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lstStyle/>
          <a:p>
            <a:r>
              <a:rPr lang="en-CA" dirty="0" smtClean="0"/>
              <a:t>not hoarded or withheld in order to extract wealth or influence</a:t>
            </a:r>
          </a:p>
          <a:p>
            <a:pPr lvl="1"/>
            <a:r>
              <a:rPr lang="en-CA" dirty="0" smtClean="0"/>
              <a:t>A</a:t>
            </a:r>
            <a:r>
              <a:rPr lang="en-CA" i="1" dirty="0" smtClean="0"/>
              <a:t>mass</a:t>
            </a:r>
            <a:r>
              <a:rPr lang="en-CA" dirty="0" smtClean="0"/>
              <a:t>ing is described by power laws</a:t>
            </a:r>
          </a:p>
          <a:p>
            <a:pPr lvl="1"/>
            <a:r>
              <a:rPr lang="en-CA" dirty="0" smtClean="0"/>
              <a:t>But power laws are (contrary to publishers and (some) book writers not ‘natural’) </a:t>
            </a:r>
            <a:r>
              <a:rPr lang="en-CA" sz="1800" dirty="0" smtClean="0">
                <a:hlinkClick r:id="rId2"/>
              </a:rPr>
              <a:t>http://www.downes.ca/post/14</a:t>
            </a:r>
            <a:r>
              <a:rPr lang="en-CA" sz="1800" dirty="0" smtClean="0"/>
              <a:t> </a:t>
            </a:r>
            <a:endParaRPr lang="en-CA" dirty="0" smtClean="0"/>
          </a:p>
          <a:p>
            <a:pPr lvl="1"/>
            <a:r>
              <a:rPr lang="en-CA" dirty="0" smtClean="0"/>
              <a:t>The logic of the network (and ‘collective intelligence’) requires many ‘small’ voices (loosely joined) - </a:t>
            </a:r>
            <a:r>
              <a:rPr lang="en-CA" sz="1600" dirty="0" smtClean="0">
                <a:hlinkClick r:id="rId3"/>
              </a:rPr>
              <a:t>http://www.smallpieces.com/</a:t>
            </a:r>
            <a:r>
              <a:rPr lang="en-CA" sz="1600" dirty="0" smtClean="0"/>
              <a:t> </a:t>
            </a:r>
            <a:endParaRPr lang="en-C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lstStyle/>
          <a:p>
            <a:r>
              <a:rPr lang="en-CA" dirty="0" smtClean="0"/>
              <a:t>This is what I aspire toward, this is what I work toward.</a:t>
            </a:r>
          </a:p>
          <a:p>
            <a:pPr lvl="1"/>
            <a:r>
              <a:rPr lang="en-CA" dirty="0" smtClean="0"/>
              <a:t>It’s not just theory</a:t>
            </a:r>
          </a:p>
          <a:p>
            <a:pPr lvl="1"/>
            <a:r>
              <a:rPr lang="en-CA" dirty="0" smtClean="0"/>
              <a:t>I work on it in RSS, etc.</a:t>
            </a:r>
          </a:p>
          <a:p>
            <a:pPr lvl="1"/>
            <a:r>
              <a:rPr lang="en-CA" dirty="0" smtClean="0"/>
              <a:t>You can see this </a:t>
            </a:r>
            <a:r>
              <a:rPr lang="en-CA" i="1" dirty="0" smtClean="0"/>
              <a:t>modeled</a:t>
            </a:r>
            <a:r>
              <a:rPr lang="en-CA" dirty="0" smtClean="0"/>
              <a:t> in my website </a:t>
            </a:r>
            <a:r>
              <a:rPr lang="en-CA" sz="1600" dirty="0" smtClean="0">
                <a:hlinkClick r:id="rId2"/>
              </a:rPr>
              <a:t>http://www.downes.ca</a:t>
            </a:r>
            <a:r>
              <a:rPr lang="en-CA" sz="1600" dirty="0" smtClean="0"/>
              <a:t>  </a:t>
            </a:r>
            <a:endParaRPr lang="en-CA" dirty="0" smtClean="0"/>
          </a:p>
          <a:p>
            <a:pPr lvl="1"/>
            <a:r>
              <a:rPr lang="en-CA" dirty="0" smtClean="0"/>
              <a:t>Or in the ‘Massive Open Online Course’ George Siemens and I built </a:t>
            </a:r>
            <a:r>
              <a:rPr lang="en-CA" sz="1800" dirty="0" smtClean="0">
                <a:hlinkClick r:id="rId3"/>
              </a:rPr>
              <a:t>http://connect.downes.ca</a:t>
            </a:r>
            <a:r>
              <a:rPr lang="en-CA" sz="1800" dirty="0" smtClean="0"/>
              <a:t> </a:t>
            </a:r>
            <a:endParaRPr lang="en-C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err="1" smtClean="0"/>
              <a:t>PostScripts</a:t>
            </a:r>
            <a:endParaRPr lang="en-CA" dirty="0"/>
          </a:p>
        </p:txBody>
      </p:sp>
      <p:sp>
        <p:nvSpPr>
          <p:cNvPr id="3" name="Content Placeholder 2"/>
          <p:cNvSpPr>
            <a:spLocks noGrp="1"/>
          </p:cNvSpPr>
          <p:nvPr>
            <p:ph idx="1"/>
          </p:nvPr>
        </p:nvSpPr>
        <p:spPr/>
        <p:txBody>
          <a:bodyPr>
            <a:normAutofit lnSpcReduction="10000"/>
          </a:bodyPr>
          <a:lstStyle/>
          <a:p>
            <a:r>
              <a:rPr lang="en-CA" dirty="0" smtClean="0"/>
              <a:t>On models of ‘sustainable’ OERs</a:t>
            </a:r>
          </a:p>
          <a:p>
            <a:pPr lvl="1"/>
            <a:r>
              <a:rPr lang="en-CA" dirty="0" smtClean="0"/>
              <a:t>Why is it, I wonder, we see such an emphasis on OER producers</a:t>
            </a:r>
          </a:p>
          <a:p>
            <a:pPr lvl="1"/>
            <a:r>
              <a:rPr lang="en-CA" dirty="0" smtClean="0"/>
              <a:t>Why do we hear from these same producers the desire to allow ‘commercial’ use?</a:t>
            </a:r>
          </a:p>
          <a:p>
            <a:pPr lvl="1"/>
            <a:r>
              <a:rPr lang="en-CA" dirty="0" smtClean="0"/>
              <a:t>I think: much of the OER movement consists of publishers (including universities) looking for subsidies – they will then sell the ‘OERs’ and we will </a:t>
            </a:r>
            <a:r>
              <a:rPr lang="en-CA" i="1" dirty="0" smtClean="0"/>
              <a:t>never</a:t>
            </a:r>
            <a:r>
              <a:rPr lang="en-CA" dirty="0" smtClean="0"/>
              <a:t> (</a:t>
            </a:r>
            <a:r>
              <a:rPr lang="en-CA" dirty="0" err="1" smtClean="0"/>
              <a:t>eg</a:t>
            </a:r>
            <a:r>
              <a:rPr lang="en-CA" dirty="0" smtClean="0"/>
              <a:t>., never on Kindle, iTunes) see the free versions</a:t>
            </a:r>
            <a:endParaRPr lang="en-C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dirty="0"/>
          </a:p>
        </p:txBody>
      </p:sp>
      <p:sp>
        <p:nvSpPr>
          <p:cNvPr id="3" name="Content Placeholder 2"/>
          <p:cNvSpPr>
            <a:spLocks noGrp="1"/>
          </p:cNvSpPr>
          <p:nvPr>
            <p:ph idx="1"/>
          </p:nvPr>
        </p:nvSpPr>
        <p:spPr/>
        <p:txBody>
          <a:bodyPr/>
          <a:lstStyle/>
          <a:p>
            <a:r>
              <a:rPr lang="en-CA" dirty="0" smtClean="0"/>
              <a:t>On the idea that OERs are ‘not enough’</a:t>
            </a:r>
          </a:p>
          <a:p>
            <a:pPr lvl="1"/>
            <a:r>
              <a:rPr lang="en-CA" dirty="0" smtClean="0"/>
              <a:t>Where is the sense in which we would simply ‘throw’ OERs out there?</a:t>
            </a:r>
          </a:p>
          <a:p>
            <a:pPr lvl="1"/>
            <a:r>
              <a:rPr lang="en-CA" dirty="0" smtClean="0"/>
              <a:t>The whole </a:t>
            </a:r>
            <a:r>
              <a:rPr lang="en-CA" i="1" dirty="0" smtClean="0"/>
              <a:t>model</a:t>
            </a:r>
            <a:r>
              <a:rPr lang="en-CA" dirty="0" smtClean="0"/>
              <a:t> of OERs I propose involves a  sustaining </a:t>
            </a:r>
            <a:r>
              <a:rPr lang="en-CA" i="1" dirty="0" smtClean="0"/>
              <a:t>community</a:t>
            </a:r>
            <a:r>
              <a:rPr lang="en-CA" dirty="0" smtClean="0"/>
              <a:t> </a:t>
            </a:r>
            <a:r>
              <a:rPr lang="en-CA" sz="1600" dirty="0" smtClean="0">
                <a:hlinkClick r:id="rId2"/>
              </a:rPr>
              <a:t>http://www.downes.ca/post/33401</a:t>
            </a:r>
            <a:endParaRPr lang="en-CA" dirty="0" smtClean="0"/>
          </a:p>
          <a:p>
            <a:pPr lvl="1"/>
            <a:r>
              <a:rPr lang="en-CA" dirty="0" smtClean="0"/>
              <a:t>These aren’t ‘learning’ resources, these are ‘thinking’ resources (objects to think with)</a:t>
            </a:r>
          </a:p>
          <a:p>
            <a:pPr lvl="1"/>
            <a:endParaRPr lang="en-CA"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lstStyle/>
          <a:p>
            <a:r>
              <a:rPr lang="en-CA" dirty="0" smtClean="0"/>
              <a:t>On the Idea of DIY</a:t>
            </a:r>
          </a:p>
          <a:p>
            <a:pPr lvl="1"/>
            <a:r>
              <a:rPr lang="en-CA" dirty="0" smtClean="0"/>
              <a:t>The purpose of, say, open source, was never to simply create software – it was always to ‘scratch an itch’, to make things, in some way, better</a:t>
            </a:r>
          </a:p>
          <a:p>
            <a:pPr lvl="1"/>
            <a:r>
              <a:rPr lang="en-CA" dirty="0" smtClean="0"/>
              <a:t>We are not creating DIY </a:t>
            </a:r>
            <a:r>
              <a:rPr lang="en-CA" i="1" dirty="0" smtClean="0"/>
              <a:t>Universities</a:t>
            </a:r>
            <a:r>
              <a:rPr lang="en-CA" dirty="0" smtClean="0"/>
              <a:t> (goodness gracious, why would we recreate </a:t>
            </a:r>
            <a:r>
              <a:rPr lang="en-CA" i="1" dirty="0" smtClean="0"/>
              <a:t>that</a:t>
            </a:r>
            <a:r>
              <a:rPr lang="en-CA" dirty="0" smtClean="0"/>
              <a:t>?)</a:t>
            </a:r>
          </a:p>
          <a:p>
            <a:pPr lvl="1"/>
            <a:r>
              <a:rPr lang="en-CA" dirty="0" smtClean="0"/>
              <a:t>We are creating DIY </a:t>
            </a:r>
            <a:r>
              <a:rPr lang="en-CA" i="1" u="sng" dirty="0" smtClean="0"/>
              <a:t>People</a:t>
            </a:r>
            <a:endParaRPr lang="en-CA" u="sng" dirty="0" smtClean="0"/>
          </a:p>
          <a:p>
            <a:pPr lvl="1"/>
            <a:r>
              <a:rPr lang="en-CA" dirty="0" smtClean="0"/>
              <a:t>Specifically, ourselves </a:t>
            </a:r>
            <a:r>
              <a:rPr lang="en-CA" sz="1800" dirty="0" smtClean="0">
                <a:hlinkClick r:id="rId2"/>
              </a:rPr>
              <a:t>http://www.downes.ca/web20.htm</a:t>
            </a:r>
            <a:r>
              <a:rPr lang="en-CA" sz="1800" dirty="0" smtClean="0"/>
              <a:t> </a:t>
            </a:r>
            <a:endParaRPr lang="en-C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Why OERs</a:t>
            </a:r>
            <a:endParaRPr lang="en-CA" dirty="0"/>
          </a:p>
        </p:txBody>
      </p:sp>
      <p:sp>
        <p:nvSpPr>
          <p:cNvPr id="3" name="Content Placeholder 2"/>
          <p:cNvSpPr>
            <a:spLocks noGrp="1"/>
          </p:cNvSpPr>
          <p:nvPr>
            <p:ph idx="1"/>
          </p:nvPr>
        </p:nvSpPr>
        <p:spPr/>
        <p:txBody>
          <a:bodyPr>
            <a:normAutofit/>
          </a:bodyPr>
          <a:lstStyle/>
          <a:p>
            <a:r>
              <a:rPr lang="en-CA" dirty="0" smtClean="0"/>
              <a:t>Let me begin with the quote...</a:t>
            </a:r>
          </a:p>
          <a:p>
            <a:endParaRPr lang="en-CA" dirty="0" smtClean="0"/>
          </a:p>
          <a:p>
            <a:pPr>
              <a:buNone/>
            </a:pPr>
            <a:r>
              <a:rPr lang="en-CA" sz="1400" dirty="0" smtClean="0"/>
              <a:t>	I want and visualize and aspire toward a system of society and learning where each person is able to rise to his or her fullest potential without social or financial encumbrance, where they may express themselves fully and without reservation through art, writing, athletics, invention, or even through their avocations or lifestyle. Where they are able to form networks of meaningful and rewarding relationships with their peers, with people who share the same interests or hobbies, the same political or religious affiliations - or different interests or affiliations, as the case may be. This to me is a society where knowledge and learning are public goods, freely created and shared, not hoarded or withheld in order to extract wealth or influence. This is what I aspire toward, this is what I work toward.</a:t>
            </a:r>
            <a:endParaRPr lang="en-CA"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What does that mean?</a:t>
            </a:r>
            <a:endParaRPr lang="en-CA" dirty="0"/>
          </a:p>
        </p:txBody>
      </p:sp>
      <p:sp>
        <p:nvSpPr>
          <p:cNvPr id="3" name="Content Placeholder 2"/>
          <p:cNvSpPr>
            <a:spLocks noGrp="1"/>
          </p:cNvSpPr>
          <p:nvPr>
            <p:ph idx="1"/>
          </p:nvPr>
        </p:nvSpPr>
        <p:spPr/>
        <p:txBody>
          <a:bodyPr/>
          <a:lstStyle/>
          <a:p>
            <a:r>
              <a:rPr lang="en-CA" dirty="0" smtClean="0"/>
              <a:t>I want and visualize and aspire toward a system of society and learning</a:t>
            </a:r>
          </a:p>
          <a:p>
            <a:pPr lvl="1"/>
            <a:r>
              <a:rPr lang="en-CA" dirty="0" smtClean="0"/>
              <a:t>Yes, this is a vision statement, but it’s a personal vision statement – part of my own program for learning - </a:t>
            </a:r>
            <a:r>
              <a:rPr lang="en-CA" sz="1400" dirty="0">
                <a:solidFill>
                  <a:prstClr val="black"/>
                </a:solidFill>
                <a:hlinkClick r:id="rId2"/>
              </a:rPr>
              <a:t>http://</a:t>
            </a:r>
            <a:r>
              <a:rPr lang="en-CA" sz="1400" dirty="0" smtClean="0">
                <a:solidFill>
                  <a:prstClr val="black"/>
                </a:solidFill>
                <a:hlinkClick r:id="rId2"/>
              </a:rPr>
              <a:t>halfanhour.blogspot.com/2006/08/things-you-really-need-to-learn.html</a:t>
            </a:r>
            <a:r>
              <a:rPr lang="en-CA" sz="1400" dirty="0" smtClean="0">
                <a:solidFill>
                  <a:prstClr val="black"/>
                </a:solidFill>
              </a:rPr>
              <a:t> </a:t>
            </a:r>
          </a:p>
          <a:p>
            <a:pPr lvl="1"/>
            <a:r>
              <a:rPr lang="en-CA" dirty="0" smtClean="0"/>
              <a:t>Society and learning are not separate (though we do it that way today) – each intimately involves the other</a:t>
            </a:r>
            <a:endParaRPr lang="en-C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normAutofit/>
          </a:bodyPr>
          <a:lstStyle/>
          <a:p>
            <a:r>
              <a:rPr lang="en-CA" dirty="0" smtClean="0"/>
              <a:t>where each person is able to rise to his or her fullest potential</a:t>
            </a:r>
          </a:p>
          <a:p>
            <a:pPr lvl="1"/>
            <a:r>
              <a:rPr lang="en-CA" dirty="0" smtClean="0"/>
              <a:t>The Greeks called it </a:t>
            </a:r>
            <a:r>
              <a:rPr lang="en-CA" dirty="0" err="1" smtClean="0"/>
              <a:t>ἀρετή</a:t>
            </a:r>
            <a:r>
              <a:rPr lang="en-CA" dirty="0" smtClean="0"/>
              <a:t> (</a:t>
            </a:r>
            <a:r>
              <a:rPr lang="en-CA" dirty="0" err="1" smtClean="0"/>
              <a:t>arete</a:t>
            </a:r>
            <a:r>
              <a:rPr lang="en-CA" dirty="0" smtClean="0"/>
              <a:t>) - </a:t>
            </a:r>
            <a:r>
              <a:rPr lang="en-CA" sz="1200" dirty="0" smtClean="0">
                <a:hlinkClick r:id="rId2"/>
              </a:rPr>
              <a:t>http://en.wikipedia.org/wiki/Arete</a:t>
            </a:r>
            <a:r>
              <a:rPr lang="en-CA" sz="1200" dirty="0" smtClean="0"/>
              <a:t> </a:t>
            </a:r>
            <a:endParaRPr lang="en-CA" dirty="0" smtClean="0"/>
          </a:p>
          <a:p>
            <a:pPr lvl="1"/>
            <a:r>
              <a:rPr lang="en-CA" dirty="0" smtClean="0"/>
              <a:t>Each individual has his or her (or its!) own individual virtue</a:t>
            </a:r>
          </a:p>
          <a:p>
            <a:pPr lvl="1"/>
            <a:r>
              <a:rPr lang="en-CA" dirty="0" smtClean="0"/>
              <a:t>The idea is that we each achieve our own sort of excellence, not someone else’s</a:t>
            </a:r>
          </a:p>
          <a:p>
            <a:pPr lvl="2"/>
            <a:r>
              <a:rPr lang="en-CA" sz="2000" dirty="0" smtClean="0"/>
              <a:t>Compare that to the sort of vision expressed here – “the development of our greatest asset–the potential of our people” - </a:t>
            </a:r>
            <a:r>
              <a:rPr lang="en-CA" sz="1400" dirty="0" smtClean="0">
                <a:hlinkClick r:id="rId3"/>
              </a:rPr>
              <a:t>http://www.downes.ca/post/52189</a:t>
            </a:r>
            <a:r>
              <a:rPr lang="en-CA" sz="1400" dirty="0" smtClean="0"/>
              <a:t>  </a:t>
            </a:r>
            <a:endParaRPr lang="en-CA"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normAutofit/>
          </a:bodyPr>
          <a:lstStyle/>
          <a:p>
            <a:r>
              <a:rPr lang="en-CA" dirty="0" smtClean="0"/>
              <a:t>without social or financial </a:t>
            </a:r>
            <a:r>
              <a:rPr lang="en-CA" dirty="0" err="1" smtClean="0"/>
              <a:t>encumberance</a:t>
            </a:r>
            <a:endParaRPr lang="en-CA" dirty="0" smtClean="0"/>
          </a:p>
          <a:p>
            <a:pPr lvl="1"/>
            <a:r>
              <a:rPr lang="en-CA" dirty="0" smtClean="0"/>
              <a:t>Education and social equity go hand in hand – poverty is the single greatest predictor of a failure to achieve (or to be healthy, or to turn to crime, etc. Etc.)</a:t>
            </a:r>
          </a:p>
          <a:p>
            <a:pPr lvl="1"/>
            <a:r>
              <a:rPr lang="en-CA" dirty="0" smtClean="0"/>
              <a:t>Poverty, though, is not the only barrier – there is a host of social pressures contrary to learning</a:t>
            </a:r>
          </a:p>
          <a:p>
            <a:pPr lvl="2"/>
            <a:r>
              <a:rPr lang="en-CA" dirty="0" smtClean="0"/>
              <a:t>Not the least of which are some of the pressures in our schools, which value conformity over achievement - </a:t>
            </a:r>
            <a:r>
              <a:rPr lang="en-CA" sz="1200" dirty="0" smtClean="0">
                <a:hlinkClick r:id="rId2"/>
              </a:rPr>
              <a:t>http://www.torontosun.com/news/world/2010/04/07/13501391.html</a:t>
            </a:r>
            <a:r>
              <a:rPr lang="en-CA" sz="1200" dirty="0" smtClean="0"/>
              <a:t> </a:t>
            </a:r>
            <a:endParaRPr lang="en-C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a:xfrm>
            <a:off x="457200" y="1600200"/>
            <a:ext cx="8229600" cy="4972072"/>
          </a:xfrm>
        </p:spPr>
        <p:txBody>
          <a:bodyPr>
            <a:normAutofit/>
          </a:bodyPr>
          <a:lstStyle/>
          <a:p>
            <a:r>
              <a:rPr lang="en-CA" dirty="0" smtClean="0"/>
              <a:t>where they may express themselves fully and without reservation</a:t>
            </a:r>
          </a:p>
          <a:p>
            <a:pPr lvl="1"/>
            <a:r>
              <a:rPr lang="en-CA" dirty="0" smtClean="0"/>
              <a:t>Notice the key role of </a:t>
            </a:r>
            <a:r>
              <a:rPr lang="en-CA" i="1" dirty="0" smtClean="0"/>
              <a:t>expression – </a:t>
            </a:r>
            <a:r>
              <a:rPr lang="en-CA" dirty="0" smtClean="0"/>
              <a:t>expression is central to </a:t>
            </a:r>
            <a:r>
              <a:rPr lang="en-CA" dirty="0" err="1" smtClean="0"/>
              <a:t>arete</a:t>
            </a:r>
            <a:endParaRPr lang="en-CA" dirty="0"/>
          </a:p>
          <a:p>
            <a:pPr lvl="1"/>
            <a:r>
              <a:rPr lang="en-CA" dirty="0" smtClean="0"/>
              <a:t>I seek more than mere freedom, I seek empowerment</a:t>
            </a:r>
          </a:p>
          <a:p>
            <a:pPr lvl="1"/>
            <a:r>
              <a:rPr lang="en-CA" dirty="0" smtClean="0"/>
              <a:t>Aside law, fear is a major constraint preventing people from expressing themselves</a:t>
            </a:r>
          </a:p>
          <a:p>
            <a:pPr lvl="1"/>
            <a:r>
              <a:rPr lang="en-CA" dirty="0" smtClean="0"/>
              <a:t>As is a lack of capacity, capability, ability – we learn to </a:t>
            </a:r>
            <a:r>
              <a:rPr lang="en-CA" i="1" dirty="0" smtClean="0"/>
              <a:t>repeat</a:t>
            </a:r>
            <a:r>
              <a:rPr lang="en-CA" dirty="0" smtClean="0"/>
              <a:t>, not to create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normAutofit/>
          </a:bodyPr>
          <a:lstStyle/>
          <a:p>
            <a:r>
              <a:rPr lang="en-CA" dirty="0" smtClean="0"/>
              <a:t>through art, writing, athletics, invention, or even through their avocations or lifestyle</a:t>
            </a:r>
          </a:p>
          <a:p>
            <a:pPr lvl="1"/>
            <a:r>
              <a:rPr lang="en-CA" dirty="0" smtClean="0"/>
              <a:t>There is not just one ‘language of thought’ </a:t>
            </a:r>
          </a:p>
          <a:p>
            <a:pPr lvl="1"/>
            <a:r>
              <a:rPr lang="en-CA" dirty="0" smtClean="0"/>
              <a:t>Communication is not about describing or telling; it’s about showing or demonstrating</a:t>
            </a:r>
          </a:p>
          <a:p>
            <a:pPr lvl="1"/>
            <a:r>
              <a:rPr lang="en-CA" dirty="0" smtClean="0"/>
              <a:t>We </a:t>
            </a:r>
            <a:r>
              <a:rPr lang="en-CA" i="1" dirty="0" smtClean="0"/>
              <a:t>induce</a:t>
            </a:r>
            <a:r>
              <a:rPr lang="en-CA" dirty="0" smtClean="0"/>
              <a:t> ideas and expressions, rather </a:t>
            </a:r>
            <a:r>
              <a:rPr lang="en-CA" dirty="0" err="1" smtClean="0"/>
              <a:t>bthan</a:t>
            </a:r>
            <a:r>
              <a:rPr lang="en-CA" dirty="0" smtClean="0"/>
              <a:t> pass them on - </a:t>
            </a:r>
            <a:r>
              <a:rPr lang="en-CA" sz="1100" dirty="0" smtClean="0">
                <a:hlinkClick r:id="rId2"/>
              </a:rPr>
              <a:t>http://halfanhour.blogspot.com/2010/04/personal-knowledge-transmission-or.html</a:t>
            </a:r>
            <a:r>
              <a:rPr lang="en-CA" sz="1100" dirty="0" smtClean="0"/>
              <a:t> </a:t>
            </a:r>
            <a:endParaRPr lang="en-CA" dirty="0" smtClean="0"/>
          </a:p>
          <a:p>
            <a:pPr lvl="1"/>
            <a:r>
              <a:rPr lang="en-CA" dirty="0" smtClean="0"/>
              <a:t>Communication is multi-faceted (pragmatics, semantics, etc) - </a:t>
            </a:r>
            <a:r>
              <a:rPr lang="en-CA" sz="1400" dirty="0" smtClean="0">
                <a:hlinkClick r:id="rId3"/>
              </a:rPr>
              <a:t>http://www.downes.ca/presentation/237</a:t>
            </a:r>
            <a:r>
              <a:rPr lang="en-CA" sz="1400" dirty="0" smtClean="0"/>
              <a:t> </a:t>
            </a:r>
            <a:endParaRPr lang="en-C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lstStyle/>
          <a:p>
            <a:r>
              <a:rPr lang="en-CA" dirty="0" smtClean="0"/>
              <a:t>Where they are able to form networks of meaningful and rewarding relationships with their peers</a:t>
            </a:r>
          </a:p>
          <a:p>
            <a:pPr lvl="1"/>
            <a:r>
              <a:rPr lang="en-CA" dirty="0" smtClean="0"/>
              <a:t>The idea of networks, not groups (connections, not mass) </a:t>
            </a:r>
            <a:r>
              <a:rPr lang="en-CA" sz="1400" dirty="0" smtClean="0">
                <a:hlinkClick r:id="rId2"/>
              </a:rPr>
              <a:t>http://www.downes.ca/presentation/53</a:t>
            </a:r>
            <a:endParaRPr lang="en-CA" dirty="0" smtClean="0"/>
          </a:p>
          <a:p>
            <a:pPr lvl="1"/>
            <a:r>
              <a:rPr lang="en-CA" dirty="0" smtClean="0"/>
              <a:t>The idea of exchanges of mutual value (not teacher-student, boss-employee) </a:t>
            </a:r>
            <a:r>
              <a:rPr lang="en-CA" sz="1600" dirty="0" smtClean="0">
                <a:hlinkClick r:id="rId3"/>
              </a:rPr>
              <a:t>http://www.downes.ca/post/33383</a:t>
            </a:r>
            <a:r>
              <a:rPr lang="en-CA" sz="1600" dirty="0" smtClean="0"/>
              <a:t> </a:t>
            </a:r>
            <a:endParaRPr lang="en-CA" dirty="0" smtClean="0"/>
          </a:p>
          <a:p>
            <a:pPr lvl="1"/>
            <a:endParaRPr lang="en-C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a:xfrm>
            <a:off x="457200" y="1600200"/>
            <a:ext cx="8229600" cy="4972072"/>
          </a:xfrm>
        </p:spPr>
        <p:txBody>
          <a:bodyPr>
            <a:normAutofit/>
          </a:bodyPr>
          <a:lstStyle/>
          <a:p>
            <a:r>
              <a:rPr lang="en-CA" dirty="0" smtClean="0"/>
              <a:t>with people who share the same interests or hobbies</a:t>
            </a:r>
          </a:p>
          <a:p>
            <a:pPr lvl="1"/>
            <a:r>
              <a:rPr lang="en-CA" dirty="0" smtClean="0"/>
              <a:t>The concept of ‘</a:t>
            </a:r>
            <a:r>
              <a:rPr lang="en-CA" dirty="0" err="1" smtClean="0"/>
              <a:t>homophily</a:t>
            </a:r>
            <a:r>
              <a:rPr lang="en-CA" dirty="0" smtClean="0"/>
              <a:t>’ – associating with people like oneself </a:t>
            </a:r>
            <a:r>
              <a:rPr lang="en-CA" sz="1100" dirty="0" smtClean="0">
                <a:hlinkClick r:id="rId2"/>
              </a:rPr>
              <a:t>http://halfanhour.blogspot.com/2007/10/homophily-and-association.html</a:t>
            </a:r>
            <a:r>
              <a:rPr lang="en-CA" sz="1100" dirty="0" smtClean="0"/>
              <a:t> </a:t>
            </a:r>
            <a:endParaRPr lang="en-CA" dirty="0" smtClean="0"/>
          </a:p>
          <a:p>
            <a:pPr lvl="1"/>
            <a:r>
              <a:rPr lang="en-CA" dirty="0" smtClean="0"/>
              <a:t>This brings us to the idea of the community of practice - </a:t>
            </a:r>
            <a:r>
              <a:rPr lang="en-CA" sz="1400" dirty="0" smtClean="0">
                <a:hlinkClick r:id="rId3"/>
              </a:rPr>
              <a:t>http://www.ewenger.com/theory/</a:t>
            </a:r>
            <a:endParaRPr lang="en-CA" dirty="0" smtClean="0"/>
          </a:p>
          <a:p>
            <a:pPr lvl="1"/>
            <a:r>
              <a:rPr lang="en-CA" dirty="0" smtClean="0"/>
              <a:t>But not the idea that it must all be about work and employment - </a:t>
            </a:r>
            <a:r>
              <a:rPr lang="en-CA" sz="1600" dirty="0" smtClean="0">
                <a:hlinkClick r:id="rId4"/>
              </a:rPr>
              <a:t>http://www.downes.ca/post/25</a:t>
            </a:r>
            <a:r>
              <a:rPr lang="en-CA" sz="1600" dirty="0" smtClean="0"/>
              <a:t> </a:t>
            </a:r>
            <a:endParaRPr lang="en-CA" dirty="0" smtClean="0"/>
          </a:p>
          <a:p>
            <a:pPr lvl="1"/>
            <a:r>
              <a:rPr lang="en-CA" dirty="0" smtClean="0"/>
              <a:t>This idea is basic to networks and networking – cf. </a:t>
            </a:r>
            <a:r>
              <a:rPr lang="en-CA" dirty="0" err="1" smtClean="0"/>
              <a:t>Hebb</a:t>
            </a:r>
            <a:r>
              <a:rPr lang="en-CA" dirty="0" smtClean="0"/>
              <a:t> - </a:t>
            </a:r>
            <a:r>
              <a:rPr lang="en-CA" sz="1200" dirty="0" smtClean="0">
                <a:hlinkClick r:id="rId5"/>
              </a:rPr>
              <a:t>http://en.wikipedia.org/wiki/Donald_O._Hebb</a:t>
            </a:r>
            <a:r>
              <a:rPr lang="en-CA" sz="1200" dirty="0" smtClean="0"/>
              <a:t> </a:t>
            </a:r>
            <a:endParaRPr lang="en-CA" dirty="0" smtClean="0"/>
          </a:p>
          <a:p>
            <a:pPr lvl="1"/>
            <a:endParaRPr lang="en-CA"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933</TotalTime>
  <Words>1080</Words>
  <Application>Microsoft Office PowerPoint</Application>
  <PresentationFormat>On-screen Show (4:3)</PresentationFormat>
  <Paragraphs>84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OERs and DIYU</vt:lpstr>
      <vt:lpstr>Why OERs</vt:lpstr>
      <vt:lpstr>What does that mean?</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PostScripts</vt:lpstr>
      <vt:lpstr>Slide 17</vt:lpstr>
      <vt:lpstr>Slide 18</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OERs and DIYU</dc:title>
  <dc:creator>Stephen Downes</dc:creator>
  <cp:lastModifiedBy>Stephen Downes</cp:lastModifiedBy>
  <cp:revision>8</cp:revision>
  <dcterms:created xsi:type="dcterms:W3CDTF">2010-04-08T21:21:51Z</dcterms:created>
  <dcterms:modified xsi:type="dcterms:W3CDTF">2010-04-09T12:55:10Z</dcterms:modified>
</cp:coreProperties>
</file>