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2" r:id="rId7"/>
    <p:sldId id="280" r:id="rId8"/>
    <p:sldId id="281" r:id="rId9"/>
    <p:sldId id="282" r:id="rId10"/>
    <p:sldId id="263" r:id="rId11"/>
    <p:sldId id="264" r:id="rId12"/>
    <p:sldId id="265" r:id="rId13"/>
    <p:sldId id="283" r:id="rId14"/>
    <p:sldId id="284" r:id="rId15"/>
    <p:sldId id="285" r:id="rId16"/>
    <p:sldId id="266" r:id="rId17"/>
    <p:sldId id="293" r:id="rId18"/>
    <p:sldId id="288" r:id="rId19"/>
    <p:sldId id="291" r:id="rId20"/>
    <p:sldId id="292" r:id="rId21"/>
    <p:sldId id="277" r:id="rId22"/>
    <p:sldId id="294" r:id="rId23"/>
    <p:sldId id="295" r:id="rId24"/>
    <p:sldId id="296" r:id="rId25"/>
    <p:sldId id="297" r:id="rId26"/>
    <p:sldId id="298" r:id="rId27"/>
    <p:sldId id="299" r:id="rId28"/>
    <p:sldId id="301" r:id="rId29"/>
    <p:sldId id="302" r:id="rId30"/>
    <p:sldId id="303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30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9B5FE-7CD5-484C-80E4-3423D5D9754E}" type="datetimeFigureOut">
              <a:rPr lang="en-US" smtClean="0"/>
              <a:t>3/17/2010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05486-8792-4198-AEEC-D17CB488F35A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36CE4-FDC5-423F-802F-E3454A899505}" type="slidenum">
              <a:rPr lang="en-US"/>
              <a:pPr/>
              <a:t>6</a:t>
            </a:fld>
            <a:endParaRPr lang="en-US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37BD0-528A-4B7C-8791-7BB6897B72B6}" type="slidenum">
              <a:rPr lang="en-US"/>
              <a:pPr/>
              <a:t>10</a:t>
            </a:fld>
            <a:endParaRPr 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C954B-B501-4980-85D8-89A12F7A44DD}" type="slidenum">
              <a:rPr lang="en-US"/>
              <a:pPr/>
              <a:t>11</a:t>
            </a:fld>
            <a:endParaRPr lang="en-US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7ACBA-FA1A-46F1-9650-2D8A370E0B6D}" type="slidenum">
              <a:rPr lang="en-US"/>
              <a:pPr/>
              <a:t>12</a:t>
            </a:fld>
            <a:endParaRPr 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E52BB-F611-4E32-A9D6-123ADF8DE5AD}" type="slidenum">
              <a:rPr lang="en-US"/>
              <a:pPr/>
              <a:t>16</a:t>
            </a:fld>
            <a:endParaRPr lang="en-U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4E32-C5C3-4B10-9067-07C6BF155AB3}" type="datetimeFigureOut">
              <a:rPr lang="en-US" smtClean="0"/>
              <a:t>3/17/2010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AF86-EEBD-4833-8B9F-CEA75DA42B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4E32-C5C3-4B10-9067-07C6BF155AB3}" type="datetimeFigureOut">
              <a:rPr lang="en-US" smtClean="0"/>
              <a:t>3/17/2010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AF86-EEBD-4833-8B9F-CEA75DA42B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4E32-C5C3-4B10-9067-07C6BF155AB3}" type="datetimeFigureOut">
              <a:rPr lang="en-US" smtClean="0"/>
              <a:t>3/17/2010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AF86-EEBD-4833-8B9F-CEA75DA42B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4E32-C5C3-4B10-9067-07C6BF155AB3}" type="datetimeFigureOut">
              <a:rPr lang="en-US" smtClean="0"/>
              <a:t>3/17/2010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AF86-EEBD-4833-8B9F-CEA75DA42B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4E32-C5C3-4B10-9067-07C6BF155AB3}" type="datetimeFigureOut">
              <a:rPr lang="en-US" smtClean="0"/>
              <a:t>3/17/2010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AF86-EEBD-4833-8B9F-CEA75DA42B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4E32-C5C3-4B10-9067-07C6BF155AB3}" type="datetimeFigureOut">
              <a:rPr lang="en-US" smtClean="0"/>
              <a:t>3/17/2010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AF86-EEBD-4833-8B9F-CEA75DA42B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4E32-C5C3-4B10-9067-07C6BF155AB3}" type="datetimeFigureOut">
              <a:rPr lang="en-US" smtClean="0"/>
              <a:t>3/17/2010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AF86-EEBD-4833-8B9F-CEA75DA42B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4E32-C5C3-4B10-9067-07C6BF155AB3}" type="datetimeFigureOut">
              <a:rPr lang="en-US" smtClean="0"/>
              <a:t>3/17/2010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AF86-EEBD-4833-8B9F-CEA75DA42B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4E32-C5C3-4B10-9067-07C6BF155AB3}" type="datetimeFigureOut">
              <a:rPr lang="en-US" smtClean="0"/>
              <a:t>3/17/2010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AF86-EEBD-4833-8B9F-CEA75DA42B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4E32-C5C3-4B10-9067-07C6BF155AB3}" type="datetimeFigureOut">
              <a:rPr lang="en-US" smtClean="0"/>
              <a:t>3/17/2010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AF86-EEBD-4833-8B9F-CEA75DA42B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4E32-C5C3-4B10-9067-07C6BF155AB3}" type="datetimeFigureOut">
              <a:rPr lang="en-US" smtClean="0"/>
              <a:t>3/17/2010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AF86-EEBD-4833-8B9F-CEA75DA42B8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4E32-C5C3-4B10-9067-07C6BF155AB3}" type="datetimeFigureOut">
              <a:rPr lang="en-US" smtClean="0"/>
              <a:t>3/17/2010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CAF86-EEBD-4833-8B9F-CEA75DA42B82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alfanhour.blogspot.com/2007/02/what-connectivism-i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tc.umanitoba.ca/wiki/Connectivis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tc.umanitoba.ca/moodle/course/view.php?id=2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tech.net/actionresearch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rbon.cudenver.edu/~mryder/itc_data/ant_dff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rche.com/2010/03/sense-makin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bis.tau.ac.il/twiki/bin/view/Zoology/Lotem/MyResearch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wnes.ca/mygluframe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982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C00000"/>
                </a:solidFill>
              </a:rPr>
              <a:t>Decentralized Learning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4214818"/>
            <a:ext cx="6400800" cy="2466980"/>
          </a:xfrm>
        </p:spPr>
        <p:txBody>
          <a:bodyPr>
            <a:normAutofit/>
          </a:bodyPr>
          <a:lstStyle/>
          <a:p>
            <a:r>
              <a:rPr lang="en-CA" dirty="0" smtClean="0"/>
              <a:t>Stephen Downes</a:t>
            </a:r>
          </a:p>
          <a:p>
            <a:r>
              <a:rPr lang="en-CA" dirty="0" smtClean="0"/>
              <a:t>National Research Council</a:t>
            </a:r>
          </a:p>
          <a:p>
            <a:r>
              <a:rPr lang="en-CA" dirty="0" smtClean="0"/>
              <a:t>March 17, 2010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714480" y="6000768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APOP</a:t>
            </a:r>
            <a:r>
              <a:rPr lang="en-CA" dirty="0"/>
              <a:t>  (Association for the Educational Application of Computer Technology at the Post-Secondary Level-Montréal)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Connective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Knowledge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knowledge created and shared by an interconnecting community of learners</a:t>
            </a:r>
          </a:p>
          <a:p>
            <a:r>
              <a:rPr lang="en-US" dirty="0"/>
              <a:t>Knowledge is distributed</a:t>
            </a:r>
          </a:p>
          <a:p>
            <a:r>
              <a:rPr lang="en-US" dirty="0"/>
              <a:t>Knowledge is created by conversation  and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Role of the Learner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Participates and engages in a community</a:t>
            </a:r>
          </a:p>
          <a:p>
            <a:r>
              <a:rPr lang="en-US"/>
              <a:t>Participation is guided by personal interest and motivation</a:t>
            </a:r>
          </a:p>
          <a:p>
            <a:r>
              <a:rPr lang="en-US"/>
              <a:t>(Not staged, akin to Lave &amp; Wenger, no hierarchy of interaction, akin to Salmon, Carr)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Connectivism Course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good example of such a learning network</a:t>
            </a:r>
          </a:p>
          <a:p>
            <a:r>
              <a:rPr lang="en-US"/>
              <a:t>There was no ‘right’ way to interact</a:t>
            </a:r>
          </a:p>
          <a:p>
            <a:pPr lvl="1"/>
            <a:r>
              <a:rPr lang="en-US"/>
              <a:t>No set of processes to master or undertake</a:t>
            </a:r>
          </a:p>
          <a:p>
            <a:pPr lvl="1"/>
            <a:r>
              <a:rPr lang="en-US"/>
              <a:t>No specific body of knowledge to assimilate</a:t>
            </a:r>
          </a:p>
          <a:p>
            <a:r>
              <a:rPr lang="en-US"/>
              <a:t>The connectivist course is an example of open sharing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030A0"/>
                </a:solidFill>
              </a:rPr>
              <a:t>Connectivism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00006C"/>
                </a:solidFill>
              </a:rPr>
              <a:t>	“At its heart, connectivism is the thesis that knowledge is distributed across a network of connections, and therefore that learning consists of the ability to construct and traverse those networks.”</a:t>
            </a:r>
            <a:endParaRPr lang="en-US" smtClean="0"/>
          </a:p>
          <a:p>
            <a:pPr lvl="1" eaLnBrk="1" hangingPunct="1">
              <a:buFont typeface="Arial" charset="0"/>
              <a:buNone/>
            </a:pPr>
            <a:r>
              <a:rPr lang="en-US" i="1" smtClean="0"/>
              <a:t>What Connectivism Is</a:t>
            </a:r>
          </a:p>
          <a:p>
            <a:pPr lvl="1" eaLnBrk="1" hangingPunct="1">
              <a:buFont typeface="Arial" charset="0"/>
              <a:buNone/>
            </a:pPr>
            <a:r>
              <a:rPr lang="en-US" sz="1800" i="1" smtClean="0">
                <a:hlinkClick r:id="rId3"/>
              </a:rPr>
              <a:t>http://halfanhour.blogspot.com/2007/02/what-connectivism-is.html</a:t>
            </a:r>
            <a:r>
              <a:rPr lang="en-US" sz="1800" i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Course Components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Wiki…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2613025"/>
            <a:ext cx="5986463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09600" y="6096000"/>
            <a:ext cx="4364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http://ltc.umanitoba.ca/wiki/Connectivism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Course Components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Moodle Forum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2667000"/>
            <a:ext cx="6477000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09600" y="6096000"/>
            <a:ext cx="570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http://ltc.umanitoba.ca/moodle/course/view.php?id=20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Connectivism as Mesh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357298"/>
            <a:ext cx="7100910" cy="4857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Connectivism as Engagement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524000"/>
            <a:ext cx="4900618" cy="476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no curriculum, no theory, no body of knowledge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(or, more accurately, the curriculum is the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McGuffin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product is not the knowledge, it is the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BE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It’s not that there’s nothing to learn, it’s that it’s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needs to be navigated…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BE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38" y="1643063"/>
            <a:ext cx="2786062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dirty="0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CA" sz="4000" smtClean="0">
                <a:solidFill>
                  <a:srgbClr val="BE0000"/>
                </a:solidFill>
              </a:rPr>
              <a:t>	active engagement, not passive observation…</a:t>
            </a:r>
            <a:endParaRPr lang="en-CA" sz="4000" smtClean="0"/>
          </a:p>
          <a:p>
            <a:pPr lvl="1" eaLnBrk="1" hangingPunct="1"/>
            <a:r>
              <a:rPr lang="en-CA" sz="3600" smtClean="0">
                <a:solidFill>
                  <a:srgbClr val="0000B8"/>
                </a:solidFill>
              </a:rPr>
              <a:t>	a bit like ANT, but no presumption of  commonality, translation…</a:t>
            </a:r>
          </a:p>
          <a:p>
            <a:pPr lvl="1" eaLnBrk="1" hangingPunct="1"/>
            <a:r>
              <a:rPr lang="en-CA" sz="3600" smtClean="0">
                <a:solidFill>
                  <a:srgbClr val="0000B8"/>
                </a:solidFill>
              </a:rPr>
              <a:t> a bit like action research, but no presumption of a community of practice</a:t>
            </a:r>
            <a:endParaRPr lang="en-US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0" y="6172200"/>
            <a:ext cx="438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charset="0"/>
                <a:hlinkClick r:id="rId3"/>
              </a:rPr>
              <a:t>http://www.emtech.net/actionresearch.htm</a:t>
            </a:r>
            <a:r>
              <a:rPr lang="en-US">
                <a:latin typeface="Calibri" charset="0"/>
              </a:rPr>
              <a:t>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048000" y="5791200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charset="0"/>
                <a:hlinkClick r:id="rId4"/>
              </a:rPr>
              <a:t>http://carbon.cudenver.edu/~mryder/itc_data/ant_dff.html</a:t>
            </a:r>
            <a:r>
              <a:rPr lang="en-US">
                <a:latin typeface="Calibri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3400" y="838200"/>
            <a:ext cx="350520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9B5700"/>
                </a:solidFill>
                <a:ea typeface="ＭＳ Ｐゴシック" pitchFamily="16" charset="-128"/>
              </a:rPr>
              <a:t> Teachers are nodes, students are nodes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9B5700"/>
                </a:solidFill>
                <a:ea typeface="ＭＳ Ｐゴシック" pitchFamily="16" charset="-128"/>
              </a:rPr>
              <a:t> Both teaching and learning consists of sending and receiving communications to other nodes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3" y="468313"/>
            <a:ext cx="4268787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50"/>
                </a:solidFill>
              </a:rPr>
              <a:t>Decentralized Learning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1571612"/>
            <a:ext cx="8286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smtClean="0"/>
              <a:t>The model, pioneered in such events as the Connectivism and Connective Knowledge course, revolves around the idea that there is no 'core' content which much be learned, but rather, a body of loosely related materials that different people explore in different ways in order to satisfy their own personal learning needs.</a:t>
            </a:r>
            <a:endParaRPr lang="en-CA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357188" y="428625"/>
            <a:ext cx="3886200" cy="3581400"/>
          </a:xfrm>
          <a:solidFill>
            <a:schemeClr val="bg1">
              <a:alpha val="8392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800" smtClean="0">
                <a:solidFill>
                  <a:srgbClr val="0000B8"/>
                </a:solidFill>
              </a:rPr>
              <a:t>Aggregate</a:t>
            </a:r>
          </a:p>
          <a:p>
            <a:pPr eaLnBrk="1" hangingPunct="1">
              <a:buFont typeface="Arial" charset="0"/>
              <a:buNone/>
            </a:pPr>
            <a:r>
              <a:rPr lang="en-US" sz="4800" smtClean="0">
                <a:solidFill>
                  <a:srgbClr val="0000B8"/>
                </a:solidFill>
              </a:rPr>
              <a:t>Remix</a:t>
            </a:r>
          </a:p>
          <a:p>
            <a:pPr eaLnBrk="1" hangingPunct="1">
              <a:buFont typeface="Arial" charset="0"/>
              <a:buNone/>
            </a:pPr>
            <a:r>
              <a:rPr lang="en-US" sz="4800" smtClean="0">
                <a:solidFill>
                  <a:srgbClr val="0000B8"/>
                </a:solidFill>
              </a:rPr>
              <a:t>Repurpose</a:t>
            </a:r>
          </a:p>
          <a:p>
            <a:pPr eaLnBrk="1" hangingPunct="1">
              <a:buFont typeface="Arial" charset="0"/>
              <a:buNone/>
            </a:pPr>
            <a:r>
              <a:rPr lang="en-US" sz="4800" smtClean="0">
                <a:solidFill>
                  <a:srgbClr val="0000B8"/>
                </a:solidFill>
              </a:rPr>
              <a:t>Feed Forward</a:t>
            </a:r>
            <a:endParaRPr lang="en-US" sz="3600" smtClean="0">
              <a:solidFill>
                <a:srgbClr val="FE0000"/>
              </a:solidFill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5" y="285750"/>
            <a:ext cx="484822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3857625"/>
            <a:ext cx="3500438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Epistemology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Contrast between knowledge </a:t>
            </a:r>
            <a:r>
              <a:rPr lang="en-CA" i="1" dirty="0" smtClean="0"/>
              <a:t>transmission</a:t>
            </a:r>
            <a:r>
              <a:rPr lang="en-CA" dirty="0" smtClean="0"/>
              <a:t> and knowledge </a:t>
            </a:r>
            <a:r>
              <a:rPr lang="en-CA" i="1" dirty="0" smtClean="0"/>
              <a:t>production</a:t>
            </a:r>
          </a:p>
          <a:p>
            <a:r>
              <a:rPr lang="en-CA" dirty="0" smtClean="0"/>
              <a:t>The distributed model draws on learner-centered and constructivists models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Knowledge Production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64305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14546" y="5643578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http://www.jarche.com/2010/03/sense-making/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Knowledge Production As...</a:t>
            </a:r>
            <a:endParaRPr lang="en-CA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4400" dirty="0" smtClean="0"/>
              <a:t>Mining</a:t>
            </a:r>
          </a:p>
          <a:p>
            <a:pPr lvl="1"/>
            <a:r>
              <a:rPr lang="en-CA" dirty="0" smtClean="0"/>
              <a:t>data is like a raw material that is searched for and retrieved. It can be filtered, assessed and remixed</a:t>
            </a:r>
          </a:p>
          <a:p>
            <a:pPr lvl="1"/>
            <a:r>
              <a:rPr lang="en-CA" dirty="0" smtClean="0"/>
              <a:t>You add value by creating more and more refined metals, alloys, compounds and materials out of what was there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4357694"/>
            <a:ext cx="2881306" cy="208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Knowledge Production As...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4400" dirty="0" smtClean="0"/>
              <a:t>Construction</a:t>
            </a:r>
          </a:p>
          <a:p>
            <a:pPr lvl="1"/>
            <a:r>
              <a:rPr lang="en-CA" dirty="0" smtClean="0"/>
              <a:t>data is like a raw material, but you work with it with your hands, and create something new</a:t>
            </a:r>
          </a:p>
          <a:p>
            <a:pPr lvl="1"/>
            <a:r>
              <a:rPr lang="en-CA" dirty="0" smtClean="0"/>
              <a:t>add value to it by giving it form and function. Knowledge construction gives you the ability to create abstractions, to treat raw materials as signs and symbols</a:t>
            </a:r>
            <a:endParaRPr lang="en-CA" dirty="0" smtClean="0"/>
          </a:p>
          <a:p>
            <a:pPr lvl="1">
              <a:buFontTx/>
              <a:buChar char="-"/>
            </a:pPr>
            <a:endParaRPr lang="en-CA" sz="2400" dirty="0" smtClean="0"/>
          </a:p>
          <a:p>
            <a:pPr lvl="1">
              <a:buNone/>
            </a:pPr>
            <a:endParaRPr lang="en-CA" sz="2400" dirty="0" smtClean="0"/>
          </a:p>
          <a:p>
            <a:pPr>
              <a:buFontTx/>
              <a:buChar char="-"/>
            </a:pPr>
            <a:endParaRPr lang="en-CA" sz="4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4714884"/>
            <a:ext cx="2690746" cy="179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5">
                    <a:lumMod val="50000"/>
                  </a:schemeClr>
                </a:solidFill>
              </a:rPr>
              <a:t>Knowledge Production As...</a:t>
            </a:r>
            <a:endParaRPr lang="en-C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4400" dirty="0" smtClean="0"/>
              <a:t>Growing</a:t>
            </a:r>
          </a:p>
          <a:p>
            <a:pPr lvl="1"/>
            <a:r>
              <a:rPr lang="en-CA" dirty="0" smtClean="0"/>
              <a:t>data is like a raw material that serves as a nutrient or growth medium</a:t>
            </a:r>
          </a:p>
          <a:p>
            <a:pPr lvl="1"/>
            <a:r>
              <a:rPr lang="en-CA" dirty="0" smtClean="0"/>
              <a:t>The raw material nourishes and contributes to the growth of the organism, which in turn creates something new and unexpected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4643446"/>
            <a:ext cx="2925336" cy="192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Different Emphases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Mining – accuracy and purity</a:t>
            </a:r>
          </a:p>
          <a:p>
            <a:r>
              <a:rPr lang="en-CA" dirty="0" smtClean="0"/>
              <a:t>Construction – sameness and identity</a:t>
            </a:r>
          </a:p>
          <a:p>
            <a:r>
              <a:rPr lang="en-CA" dirty="0" smtClean="0"/>
              <a:t>Growth – creation and creativity</a:t>
            </a:r>
          </a:p>
          <a:p>
            <a:pPr>
              <a:buNone/>
            </a:pPr>
            <a:r>
              <a:rPr lang="en-CA" dirty="0" smtClean="0"/>
              <a:t>Each depends in some way on the other</a:t>
            </a:r>
          </a:p>
          <a:p>
            <a:pPr lvl="1"/>
            <a:r>
              <a:rPr lang="en-CA" dirty="0" smtClean="0"/>
              <a:t>Filtering requires a sense of purpose</a:t>
            </a:r>
          </a:p>
          <a:p>
            <a:pPr lvl="1"/>
            <a:r>
              <a:rPr lang="en-CA" dirty="0" smtClean="0"/>
              <a:t>Constructing depends on being able to create</a:t>
            </a:r>
          </a:p>
          <a:p>
            <a:pPr lvl="1"/>
            <a:r>
              <a:rPr lang="en-CA" dirty="0" smtClean="0"/>
              <a:t>Growth requires filtering and selection</a:t>
            </a:r>
            <a:endParaRPr lang="en-C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Pedagogy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04A7B"/>
                </a:solidFill>
              </a:rPr>
              <a:t>The next step in such a discussion is usually to describe a theory of social learning, depicting learning as an external process (or set of processes)</a:t>
            </a:r>
          </a:p>
          <a:p>
            <a:endParaRPr lang="en-CA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3124200"/>
            <a:ext cx="43053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3810000"/>
            <a:ext cx="66294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Some Forms of Social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924800" cy="4525963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604A7B"/>
                </a:solidFill>
              </a:rPr>
              <a:t>Behaviourism</a:t>
            </a:r>
            <a:r>
              <a:rPr lang="en-US" dirty="0" smtClean="0">
                <a:solidFill>
                  <a:srgbClr val="604A7B"/>
                </a:solidFill>
              </a:rPr>
              <a:t> / </a:t>
            </a:r>
            <a:r>
              <a:rPr lang="en-US" dirty="0" err="1" smtClean="0">
                <a:solidFill>
                  <a:srgbClr val="604A7B"/>
                </a:solidFill>
              </a:rPr>
              <a:t>Instructivism</a:t>
            </a:r>
            <a:endParaRPr lang="en-US" dirty="0" smtClean="0">
              <a:solidFill>
                <a:srgbClr val="604A7B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604A7B"/>
                </a:solidFill>
              </a:rPr>
              <a:t>Interaction &amp; Interaction Theory (Moore)</a:t>
            </a:r>
          </a:p>
          <a:p>
            <a:pPr eaLnBrk="1" hangingPunct="1"/>
            <a:r>
              <a:rPr lang="en-US" dirty="0" smtClean="0">
                <a:solidFill>
                  <a:srgbClr val="604A7B"/>
                </a:solidFill>
              </a:rPr>
              <a:t>Social Constructivism (</a:t>
            </a:r>
            <a:r>
              <a:rPr lang="en-US" dirty="0" err="1" smtClean="0">
                <a:solidFill>
                  <a:srgbClr val="604A7B"/>
                </a:solidFill>
              </a:rPr>
              <a:t>Vygotsky</a:t>
            </a:r>
            <a:r>
              <a:rPr lang="en-US" dirty="0" smtClean="0">
                <a:solidFill>
                  <a:srgbClr val="604A7B"/>
                </a:solidFill>
              </a:rPr>
              <a:t>)</a:t>
            </a:r>
          </a:p>
          <a:p>
            <a:pPr eaLnBrk="1" hangingPunct="1"/>
            <a:r>
              <a:rPr lang="en-US" dirty="0" smtClean="0">
                <a:solidFill>
                  <a:srgbClr val="604A7B"/>
                </a:solidFill>
              </a:rPr>
              <a:t>Problem-Based Learning (</a:t>
            </a:r>
            <a:r>
              <a:rPr lang="en-US" dirty="0" err="1" smtClean="0">
                <a:solidFill>
                  <a:srgbClr val="604A7B"/>
                </a:solidFill>
              </a:rPr>
              <a:t>Johnasson</a:t>
            </a:r>
            <a:r>
              <a:rPr lang="en-US" dirty="0" smtClean="0">
                <a:solidFill>
                  <a:srgbClr val="604A7B"/>
                </a:solidFill>
              </a:rPr>
              <a:t>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609600" y="6096000"/>
            <a:ext cx="609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Image: </a:t>
            </a:r>
            <a:r>
              <a:rPr lang="en-US" sz="1400">
                <a:hlinkClick r:id="rId3"/>
              </a:rPr>
              <a:t>http://ibis.tau.ac.il/twiki/bin/view/Zoology/Lotem/MyResearch</a:t>
            </a:r>
            <a:r>
              <a:rPr lang="en-US" sz="140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Aspects of Social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53735"/>
                </a:solidFill>
              </a:rPr>
              <a:t>Externally-Based Definitions</a:t>
            </a:r>
          </a:p>
          <a:p>
            <a:pPr lvl="1" eaLnBrk="1" hangingPunct="1"/>
            <a:r>
              <a:rPr lang="en-US" dirty="0" smtClean="0">
                <a:solidFill>
                  <a:srgbClr val="953735"/>
                </a:solidFill>
                <a:ea typeface="ＭＳ Ｐゴシック" pitchFamily="16" charset="-128"/>
              </a:rPr>
              <a:t>Learning objectives, Body of Knowledge</a:t>
            </a:r>
          </a:p>
          <a:p>
            <a:pPr eaLnBrk="1" hangingPunct="1"/>
            <a:r>
              <a:rPr lang="en-US" dirty="0" smtClean="0">
                <a:solidFill>
                  <a:srgbClr val="632523"/>
                </a:solidFill>
              </a:rPr>
              <a:t>Externally-Based Processes</a:t>
            </a:r>
          </a:p>
          <a:p>
            <a:pPr lvl="1" eaLnBrk="1" hangingPunct="1"/>
            <a:r>
              <a:rPr lang="en-US" dirty="0" smtClean="0">
                <a:solidFill>
                  <a:srgbClr val="632523"/>
                </a:solidFill>
                <a:ea typeface="ＭＳ Ｐゴシック" pitchFamily="16" charset="-128"/>
              </a:rPr>
              <a:t>Learning activities, Processes and conversations</a:t>
            </a:r>
          </a:p>
          <a:p>
            <a:pPr lvl="1" eaLnBrk="1" hangingPunct="1"/>
            <a:r>
              <a:rPr lang="en-US" dirty="0" smtClean="0">
                <a:solidFill>
                  <a:srgbClr val="632523"/>
                </a:solidFill>
                <a:ea typeface="ＭＳ Ｐゴシック" pitchFamily="16" charset="-128"/>
              </a:rPr>
              <a:t>Interaction and communication</a:t>
            </a:r>
          </a:p>
          <a:p>
            <a:pPr eaLnBrk="1" hangingPunct="1"/>
            <a:r>
              <a:rPr lang="en-US" dirty="0" smtClean="0">
                <a:solidFill>
                  <a:srgbClr val="984807"/>
                </a:solidFill>
              </a:rPr>
              <a:t>External Systems</a:t>
            </a:r>
          </a:p>
          <a:p>
            <a:pPr lvl="1" eaLnBrk="1" hangingPunct="1"/>
            <a:r>
              <a:rPr lang="en-US" dirty="0" smtClean="0">
                <a:solidFill>
                  <a:srgbClr val="984807"/>
                </a:solidFill>
                <a:ea typeface="ＭＳ Ｐゴシック" pitchFamily="16" charset="-128"/>
              </a:rPr>
              <a:t>Classes, networks, groups, collaboration</a:t>
            </a:r>
          </a:p>
          <a:p>
            <a:pPr eaLnBrk="1" hangingPunct="1"/>
            <a:r>
              <a:rPr lang="en-US" dirty="0" smtClean="0">
                <a:solidFill>
                  <a:srgbClr val="984807"/>
                </a:solidFill>
              </a:rPr>
              <a:t>External Evaluation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5">
                    <a:lumMod val="50000"/>
                  </a:schemeClr>
                </a:solidFill>
              </a:rPr>
              <a:t>Decentralized Learning</a:t>
            </a:r>
            <a:endParaRPr lang="en-C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Physical Organization</a:t>
            </a:r>
          </a:p>
          <a:p>
            <a:r>
              <a:rPr lang="en-CA" dirty="0" smtClean="0"/>
              <a:t>Epistemology</a:t>
            </a:r>
          </a:p>
          <a:p>
            <a:r>
              <a:rPr lang="en-CA" dirty="0" smtClean="0"/>
              <a:t>Pedagogy</a:t>
            </a:r>
          </a:p>
          <a:p>
            <a:r>
              <a:rPr lang="en-CA" dirty="0" smtClean="0"/>
              <a:t>Success Factors</a:t>
            </a:r>
            <a:endParaRPr lang="en-C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If Knowledge is Growth, Then...</a:t>
            </a:r>
            <a:endParaRPr lang="en-CA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CA" dirty="0" smtClean="0">
                <a:solidFill>
                  <a:srgbClr val="953735"/>
                </a:solidFill>
              </a:rPr>
              <a:t>Social knowledge is </a:t>
            </a:r>
            <a:r>
              <a:rPr lang="en-CA" i="1" dirty="0" smtClean="0">
                <a:solidFill>
                  <a:srgbClr val="953735"/>
                </a:solidFill>
              </a:rPr>
              <a:t>not</a:t>
            </a:r>
            <a:r>
              <a:rPr lang="en-CA" dirty="0" smtClean="0">
                <a:solidFill>
                  <a:srgbClr val="953735"/>
                </a:solidFill>
              </a:rPr>
              <a:t> personal knowledge</a:t>
            </a:r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smtClean="0">
                <a:solidFill>
                  <a:srgbClr val="4F6228"/>
                </a:solidFill>
              </a:rPr>
              <a:t>Personal Knowledge management = Learning</a:t>
            </a:r>
          </a:p>
          <a:p>
            <a:pPr eaLnBrk="1" hangingPunct="1"/>
            <a:r>
              <a:rPr lang="en-CA" dirty="0" smtClean="0">
                <a:solidFill>
                  <a:srgbClr val="4F6228"/>
                </a:solidFill>
              </a:rPr>
              <a:t>Social Knowledge Management = Research</a:t>
            </a:r>
          </a:p>
          <a:p>
            <a:pPr eaLnBrk="1" hangingPunct="1"/>
            <a:endParaRPr lang="en-CA" dirty="0" smtClean="0">
              <a:solidFill>
                <a:srgbClr val="4F6228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CA" dirty="0" smtClean="0">
                <a:solidFill>
                  <a:srgbClr val="10253F"/>
                </a:solidFill>
              </a:rPr>
              <a:t>	The product of the educational system is not a </a:t>
            </a:r>
            <a:r>
              <a:rPr lang="en-CA" i="1" dirty="0" smtClean="0">
                <a:solidFill>
                  <a:srgbClr val="10253F"/>
                </a:solidFill>
              </a:rPr>
              <a:t>social</a:t>
            </a:r>
            <a:r>
              <a:rPr lang="en-CA" dirty="0" smtClean="0">
                <a:solidFill>
                  <a:srgbClr val="10253F"/>
                </a:solidFill>
              </a:rPr>
              <a:t> outcome (knowledge, skill, problem, community) but a </a:t>
            </a:r>
            <a:r>
              <a:rPr lang="en-CA" i="1" dirty="0" smtClean="0">
                <a:solidFill>
                  <a:srgbClr val="10253F"/>
                </a:solidFill>
              </a:rPr>
              <a:t>personal </a:t>
            </a:r>
            <a:r>
              <a:rPr lang="en-CA" dirty="0" smtClean="0">
                <a:solidFill>
                  <a:srgbClr val="10253F"/>
                </a:solidFill>
              </a:rPr>
              <a:t>outcome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Personal Knowledge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9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AB0000"/>
                </a:solidFill>
              </a:rPr>
              <a:t>	Personal knowledge consists of </a:t>
            </a:r>
            <a:r>
              <a:rPr lang="en-US" i="1" smtClean="0">
                <a:solidFill>
                  <a:srgbClr val="AB0000"/>
                </a:solidFill>
              </a:rPr>
              <a:t>neural</a:t>
            </a:r>
            <a:r>
              <a:rPr lang="en-US" smtClean="0">
                <a:solidFill>
                  <a:srgbClr val="AB0000"/>
                </a:solidFill>
              </a:rPr>
              <a:t> connections, not social connections</a:t>
            </a: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524000"/>
            <a:ext cx="39370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2362200"/>
            <a:ext cx="38100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685800" y="39624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 are using one of these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4724400" y="47244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 create one of these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17375E"/>
                </a:solidFill>
              </a:rPr>
              <a:t>Learning Outcomes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CA" smtClean="0">
                <a:solidFill>
                  <a:srgbClr val="953735"/>
                </a:solidFill>
              </a:rPr>
              <a:t>Simple vs complex </a:t>
            </a:r>
            <a:r>
              <a:rPr lang="en-US" smtClean="0">
                <a:solidFill>
                  <a:srgbClr val="953735"/>
                </a:solidFill>
              </a:rPr>
              <a:t>–</a:t>
            </a:r>
            <a:r>
              <a:rPr lang="en-CA" smtClean="0">
                <a:solidFill>
                  <a:srgbClr val="953735"/>
                </a:solidFill>
              </a:rPr>
              <a:t> text vs network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2286000" y="2286000"/>
            <a:ext cx="4641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merican Typewriter" charset="0"/>
              </a:rPr>
              <a:t>“Paris is the capital of France”</a:t>
            </a:r>
          </a:p>
          <a:p>
            <a:endParaRPr lang="en-US"/>
          </a:p>
          <a:p>
            <a:r>
              <a:rPr lang="en-US"/>
              <a:t>                              vs</a:t>
            </a:r>
          </a:p>
        </p:txBody>
      </p:sp>
      <p:pic>
        <p:nvPicPr>
          <p:cNvPr id="29701" name="Picture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3200400"/>
            <a:ext cx="44196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215968"/>
                </a:solidFill>
              </a:rPr>
              <a:t>Learning Outcomes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chemeClr val="tx2"/>
                </a:solidFill>
              </a:rPr>
              <a:t>It’s the difference between:</a:t>
            </a:r>
          </a:p>
          <a:p>
            <a:pPr eaLnBrk="1" hangingPunct="1"/>
            <a:r>
              <a:rPr lang="en-US" smtClean="0">
                <a:solidFill>
                  <a:srgbClr val="403152"/>
                </a:solidFill>
              </a:rPr>
              <a:t>‘Knowing’ that ‘Paris is the capital of France’ or even some sort of ‘knowing how’ (these are </a:t>
            </a:r>
            <a:r>
              <a:rPr lang="en-US" i="1" smtClean="0">
                <a:solidFill>
                  <a:srgbClr val="403152"/>
                </a:solidFill>
              </a:rPr>
              <a:t>external</a:t>
            </a:r>
            <a:r>
              <a:rPr lang="en-US" smtClean="0">
                <a:solidFill>
                  <a:srgbClr val="403152"/>
                </a:solidFill>
              </a:rPr>
              <a:t> definitions of this knowledge) and</a:t>
            </a:r>
          </a:p>
          <a:p>
            <a:pPr eaLnBrk="1" hangingPunct="1"/>
            <a:r>
              <a:rPr lang="en-US" smtClean="0">
                <a:solidFill>
                  <a:srgbClr val="4F6228"/>
                </a:solidFill>
              </a:rPr>
              <a:t>What it </a:t>
            </a:r>
            <a:r>
              <a:rPr lang="en-US" i="1" smtClean="0">
                <a:solidFill>
                  <a:srgbClr val="4F6228"/>
                </a:solidFill>
              </a:rPr>
              <a:t>feels like</a:t>
            </a:r>
            <a:r>
              <a:rPr lang="en-US" smtClean="0">
                <a:solidFill>
                  <a:srgbClr val="4F6228"/>
                </a:solidFill>
              </a:rPr>
              <a:t> to have geographical knowledge; what it </a:t>
            </a:r>
            <a:r>
              <a:rPr lang="en-US" i="1" smtClean="0">
                <a:solidFill>
                  <a:srgbClr val="4F6228"/>
                </a:solidFill>
              </a:rPr>
              <a:t>feels like</a:t>
            </a:r>
            <a:r>
              <a:rPr lang="en-US" smtClean="0">
                <a:solidFill>
                  <a:srgbClr val="4F6228"/>
                </a:solidFill>
              </a:rPr>
              <a:t> to be a speaker of a language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7200" y="5410200"/>
            <a:ext cx="7848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Learning a discipline is a </a:t>
            </a:r>
            <a:r>
              <a:rPr lang="en-US" sz="3200" i="1">
                <a:solidFill>
                  <a:schemeClr val="accent2"/>
                </a:solidFill>
              </a:rPr>
              <a:t>total state</a:t>
            </a:r>
            <a:r>
              <a:rPr lang="en-US" sz="3200">
                <a:solidFill>
                  <a:schemeClr val="accent2"/>
                </a:solidFill>
              </a:rPr>
              <a:t> and not a collection of specific states</a:t>
            </a:r>
            <a:endParaRPr lang="en-US" sz="3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0253F"/>
                </a:solidFill>
              </a:rPr>
              <a:t>Learning Outcomes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Learning a discipline is a </a:t>
            </a:r>
            <a:r>
              <a:rPr lang="en-US" i="1" smtClean="0">
                <a:solidFill>
                  <a:schemeClr val="accent2"/>
                </a:solidFill>
              </a:rPr>
              <a:t>total state</a:t>
            </a:r>
            <a:r>
              <a:rPr lang="en-US" smtClean="0">
                <a:solidFill>
                  <a:schemeClr val="accent2"/>
                </a:solidFill>
              </a:rPr>
              <a:t> and not a collection of specific states</a:t>
            </a:r>
            <a:endParaRPr lang="en-US" smtClean="0"/>
          </a:p>
          <a:p>
            <a:pPr eaLnBrk="1" hangingPunct="1"/>
            <a:r>
              <a:rPr lang="en-US" smtClean="0">
                <a:solidFill>
                  <a:srgbClr val="254061"/>
                </a:solidFill>
              </a:rPr>
              <a:t>It is obtained through </a:t>
            </a:r>
            <a:r>
              <a:rPr lang="en-US" i="1" smtClean="0">
                <a:solidFill>
                  <a:srgbClr val="254061"/>
                </a:solidFill>
              </a:rPr>
              <a:t>immersion</a:t>
            </a:r>
            <a:r>
              <a:rPr lang="en-US" smtClean="0">
                <a:solidFill>
                  <a:srgbClr val="254061"/>
                </a:solidFill>
              </a:rPr>
              <a:t> in an environment rather than acquisition of particular entities</a:t>
            </a:r>
          </a:p>
          <a:p>
            <a:pPr eaLnBrk="1" hangingPunct="1"/>
            <a:r>
              <a:rPr lang="en-US" smtClean="0">
                <a:solidFill>
                  <a:srgbClr val="254061"/>
                </a:solidFill>
              </a:rPr>
              <a:t>It is expressed functionally (can you perform ‘as a geographer’?) rather than cognitively (can you state ‘geography facts’ or do ‘geography tasks’?)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Learning Outcomes (4)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9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AB0000"/>
                </a:solidFill>
              </a:rPr>
              <a:t>	There are not specific bits of knowledge or competencies, but rather, personal capacities</a:t>
            </a: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2133600"/>
            <a:ext cx="39370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447800"/>
            <a:ext cx="38100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533400" y="39624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 recognize this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4724400" y="47244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By perfomance in this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6324600"/>
            <a:ext cx="23622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>
                <a:solidFill>
                  <a:srgbClr val="4F6228"/>
                </a:solidFill>
              </a:rPr>
              <a:t>(more on this later)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Success Factors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sort of decentralized network will best support learning-as-growth?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928934"/>
            <a:ext cx="49339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Diversity</a:t>
            </a:r>
            <a:endParaRPr lang="en-CA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need a mixture of materials – you cannot grow organically from carbon alone, or water alone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2571744"/>
            <a:ext cx="4824378" cy="361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Openness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Closed systems become stagnant</a:t>
            </a:r>
          </a:p>
          <a:p>
            <a:r>
              <a:rPr lang="en-CA" dirty="0" smtClean="0"/>
              <a:t>Raw materials are depleted</a:t>
            </a:r>
          </a:p>
          <a:p>
            <a:r>
              <a:rPr lang="en-CA" dirty="0" smtClean="0"/>
              <a:t>The system becomes clogged with the ‘creative product’ of its members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929066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Autonomy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simple cloning of entities does not allow for progress or development</a:t>
            </a:r>
          </a:p>
          <a:p>
            <a:r>
              <a:rPr lang="en-CA" dirty="0" smtClean="0"/>
              <a:t>Each individual entity must manage its own grown in its own way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3857628"/>
            <a:ext cx="4286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Physical Organization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idea that a learning environment is distributed across a number of different sources</a:t>
            </a:r>
          </a:p>
          <a:p>
            <a:r>
              <a:rPr lang="en-CA" dirty="0" smtClean="0"/>
              <a:t>The role of the student is to connect these sources and draw from them learning resources as needed</a:t>
            </a:r>
            <a:endParaRPr lang="en-C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Interactivity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system cannot grow unless its parts interact – flowers need bees, cows need grain, beavers need trees</a:t>
            </a:r>
          </a:p>
          <a:p>
            <a:r>
              <a:rPr lang="en-CA" dirty="0" smtClean="0"/>
              <a:t>Growth is created not by accumulation but by </a:t>
            </a:r>
            <a:r>
              <a:rPr lang="en-CA" i="1" dirty="0" smtClean="0"/>
              <a:t>flow</a:t>
            </a:r>
            <a:r>
              <a:rPr lang="en-CA" dirty="0"/>
              <a:t>,</a:t>
            </a:r>
            <a:r>
              <a:rPr lang="en-CA" dirty="0" smtClean="0"/>
              <a:t> by constant activation and interaction</a:t>
            </a:r>
          </a:p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414338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42938" y="857250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254061"/>
                </a:solidFill>
                <a:latin typeface="Calibri" charset="0"/>
              </a:rPr>
              <a:t>Stephen Downes</a:t>
            </a:r>
            <a:endParaRPr lang="en-US" sz="2800">
              <a:solidFill>
                <a:srgbClr val="254061"/>
              </a:solidFill>
              <a:latin typeface="Calibri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73113" y="6172200"/>
            <a:ext cx="8370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42938" y="5143500"/>
            <a:ext cx="4429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254061"/>
                </a:solidFill>
              </a:rPr>
              <a:t>http://www.downes.ca</a:t>
            </a:r>
            <a:endParaRPr lang="en-US" sz="3600">
              <a:solidFill>
                <a:srgbClr val="254061"/>
              </a:solidFill>
              <a:latin typeface="Calibri" charset="0"/>
            </a:endParaRPr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1643063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Physical Model</a:t>
            </a:r>
            <a:endParaRPr lang="en-C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357298"/>
            <a:ext cx="6738959" cy="511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Personal Learning Environment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Best thought of as an ecology in which learning takes place</a:t>
            </a:r>
          </a:p>
          <a:p>
            <a:r>
              <a:rPr lang="en-US"/>
              <a:t>Is represented with the student thought of as being at the centre</a:t>
            </a:r>
          </a:p>
          <a:p>
            <a:r>
              <a:rPr lang="en-US"/>
              <a:t>But is in fact a mesh or a web of interconnected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PLEX – Example of an Early PLE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357298"/>
            <a:ext cx="6900884" cy="496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000372"/>
            <a:ext cx="5867400" cy="347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Aggregation and Remixing</a:t>
            </a:r>
            <a:endParaRPr lang="en-C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1285860"/>
            <a:ext cx="489743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43504" y="5429264"/>
            <a:ext cx="328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http://www.downes.ca/mygluframe.htm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Feed Forward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1357313"/>
            <a:ext cx="71834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1021</Words>
  <Application>Microsoft Office PowerPoint</Application>
  <PresentationFormat>On-screen Show (4:3)</PresentationFormat>
  <Paragraphs>160</Paragraphs>
  <Slides>41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Decentralized Learning</vt:lpstr>
      <vt:lpstr>Decentralized Learning</vt:lpstr>
      <vt:lpstr>Decentralized Learning</vt:lpstr>
      <vt:lpstr>Physical Organization</vt:lpstr>
      <vt:lpstr>Physical Model</vt:lpstr>
      <vt:lpstr>Personal Learning Environment</vt:lpstr>
      <vt:lpstr>PLEX – Example of an Early PLE</vt:lpstr>
      <vt:lpstr>Aggregation and Remixing</vt:lpstr>
      <vt:lpstr>Feed Forward</vt:lpstr>
      <vt:lpstr>Connective Knowledge</vt:lpstr>
      <vt:lpstr>Role of the Learner</vt:lpstr>
      <vt:lpstr>The Connectivism Course</vt:lpstr>
      <vt:lpstr>Connectivism</vt:lpstr>
      <vt:lpstr>Course Components</vt:lpstr>
      <vt:lpstr>Course Components</vt:lpstr>
      <vt:lpstr>Connectivism as Mesh</vt:lpstr>
      <vt:lpstr>Connectivism as Engagement</vt:lpstr>
      <vt:lpstr>Slide 18</vt:lpstr>
      <vt:lpstr>Slide 19</vt:lpstr>
      <vt:lpstr>Slide 20</vt:lpstr>
      <vt:lpstr>Epistemology</vt:lpstr>
      <vt:lpstr>Knowledge Production</vt:lpstr>
      <vt:lpstr>Knowledge Production As...</vt:lpstr>
      <vt:lpstr>Knowledge Production As...</vt:lpstr>
      <vt:lpstr>Knowledge Production As...</vt:lpstr>
      <vt:lpstr>Different Emphases</vt:lpstr>
      <vt:lpstr>Pedagogy</vt:lpstr>
      <vt:lpstr>Some Forms of Social Learning</vt:lpstr>
      <vt:lpstr>Aspects of Social Learning</vt:lpstr>
      <vt:lpstr>If Knowledge is Growth, Then...</vt:lpstr>
      <vt:lpstr>Personal Knowledge</vt:lpstr>
      <vt:lpstr>Learning Outcomes</vt:lpstr>
      <vt:lpstr>Learning Outcomes (2)</vt:lpstr>
      <vt:lpstr>Learning Outcomes (3)</vt:lpstr>
      <vt:lpstr>Learning Outcomes (4)</vt:lpstr>
      <vt:lpstr>Success Factors</vt:lpstr>
      <vt:lpstr>Diversity</vt:lpstr>
      <vt:lpstr>Openness</vt:lpstr>
      <vt:lpstr>Autonomy</vt:lpstr>
      <vt:lpstr>Interactivity</vt:lpstr>
      <vt:lpstr>Slide 41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Decentralized Learning</dc:title>
  <dc:creator>Stephen Downes</dc:creator>
  <cp:lastModifiedBy>Stephen Downes</cp:lastModifiedBy>
  <cp:revision>9</cp:revision>
  <dcterms:created xsi:type="dcterms:W3CDTF">2010-03-17T14:11:51Z</dcterms:created>
  <dcterms:modified xsi:type="dcterms:W3CDTF">2010-03-17T15:38:32Z</dcterms:modified>
</cp:coreProperties>
</file>