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9" autoAdjust="0"/>
  </p:normalViewPr>
  <p:slideViewPr>
    <p:cSldViewPr>
      <p:cViewPr varScale="1">
        <p:scale>
          <a:sx n="87" d="100"/>
          <a:sy n="87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C2957-2FC8-469D-88E9-D44F8221B9FF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27E2-DB76-4FDD-8AEA-C7D044F5343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Individual – Network – Group</a:t>
            </a:r>
          </a:p>
          <a:p>
            <a:r>
              <a:rPr lang="en-CA" dirty="0" smtClean="0"/>
              <a:t>Self-study</a:t>
            </a:r>
            <a:r>
              <a:rPr lang="en-CA" baseline="0" dirty="0" smtClean="0"/>
              <a:t> – Cooperation – Collaboration</a:t>
            </a:r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First iteration (besides military HUD) is the GPS</a:t>
            </a:r>
          </a:p>
          <a:p>
            <a:r>
              <a:rPr lang="en-CA" dirty="0" smtClean="0"/>
              <a:t>Real estate, tourism,</a:t>
            </a:r>
            <a:r>
              <a:rPr lang="en-CA" baseline="0" dirty="0" smtClean="0"/>
              <a:t> etc</a:t>
            </a:r>
          </a:p>
          <a:p>
            <a:r>
              <a:rPr lang="en-CA" baseline="0" dirty="0" smtClean="0"/>
              <a:t>Supported via goggles or on a mobile – eventually contact lens or implant</a:t>
            </a:r>
          </a:p>
          <a:p>
            <a:r>
              <a:rPr lang="en-CA" baseline="0" dirty="0" smtClean="0"/>
              <a:t>Again – don’t just think passive consumer – people will create their own augmented realities (there are already alternate reality games)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Where does ‘the class’ fit in all this?</a:t>
            </a:r>
          </a:p>
          <a:p>
            <a:r>
              <a:rPr lang="en-US" dirty="0" smtClean="0"/>
              <a:t>The concept of the </a:t>
            </a:r>
            <a:r>
              <a:rPr lang="en-US" i="1" dirty="0" smtClean="0"/>
              <a:t>class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still basic to education</a:t>
            </a:r>
          </a:p>
          <a:p>
            <a:pPr lvl="1"/>
            <a:r>
              <a:rPr lang="en-US" dirty="0" smtClean="0"/>
              <a:t>Still is determined (at lower levels) by age rather than inclination or achievement</a:t>
            </a:r>
          </a:p>
          <a:p>
            <a:pPr lvl="1"/>
            <a:r>
              <a:rPr lang="en-US" dirty="0" smtClean="0"/>
              <a:t>Is sometimes disguised (as, </a:t>
            </a:r>
            <a:r>
              <a:rPr lang="en-US" dirty="0" err="1" smtClean="0"/>
              <a:t>eg</a:t>
            </a:r>
            <a:r>
              <a:rPr lang="en-US" dirty="0" smtClean="0"/>
              <a:t>., the </a:t>
            </a:r>
            <a:r>
              <a:rPr lang="en-US" i="1" dirty="0" smtClean="0"/>
              <a:t>cohort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 think there are emotional factors holding us to the idea of the class</a:t>
            </a:r>
          </a:p>
          <a:p>
            <a:r>
              <a:rPr lang="en-US" dirty="0" smtClean="0"/>
              <a:t>The feeling is, without the group, we will atomize - nobody is willing to risk that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1998 I predicted a shift in the fundamental unit of education:</a:t>
            </a:r>
          </a:p>
          <a:p>
            <a:pPr lvl="1"/>
            <a:r>
              <a:rPr lang="en-US" i="1" dirty="0" smtClean="0"/>
              <a:t>	From</a:t>
            </a:r>
            <a:r>
              <a:rPr lang="en-US" dirty="0" smtClean="0"/>
              <a:t> the class</a:t>
            </a:r>
          </a:p>
          <a:p>
            <a:pPr lvl="1"/>
            <a:r>
              <a:rPr lang="en-US" i="1" dirty="0" smtClean="0"/>
              <a:t>	To</a:t>
            </a:r>
            <a:r>
              <a:rPr lang="en-US" dirty="0" smtClean="0"/>
              <a:t> the topic</a:t>
            </a:r>
          </a:p>
          <a:p>
            <a:r>
              <a:rPr lang="en-US" dirty="0" smtClean="0"/>
              <a:t>This is being realized today in the development of </a:t>
            </a:r>
            <a:r>
              <a:rPr lang="en-US" i="1" dirty="0" smtClean="0"/>
              <a:t>competences</a:t>
            </a:r>
            <a:r>
              <a:rPr lang="en-US" dirty="0" smtClean="0"/>
              <a:t> and competency-based systems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TenCompetence</a:t>
            </a:r>
            <a:r>
              <a:rPr lang="en-US" dirty="0" smtClean="0"/>
              <a:t>, HR-XML, </a:t>
            </a:r>
            <a:r>
              <a:rPr lang="en-US" dirty="0" err="1" smtClean="0"/>
              <a:t>Europass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	To the</a:t>
            </a:r>
            <a:r>
              <a:rPr lang="en-US" baseline="0" dirty="0" smtClean="0"/>
              <a:t> task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i="1" dirty="0" smtClean="0"/>
              <a:t>Learning</a:t>
            </a:r>
            <a:r>
              <a:rPr lang="en-CA" i="0" dirty="0" smtClean="0"/>
              <a:t> is becoming more project focused, while accreditation </a:t>
            </a:r>
            <a:r>
              <a:rPr lang="en-CA" i="0" baseline="0" dirty="0" smtClean="0"/>
              <a:t> is being based more on credentials and competences</a:t>
            </a:r>
            <a:endParaRPr lang="en-CA" i="0" dirty="0" smtClean="0"/>
          </a:p>
          <a:p>
            <a:r>
              <a:rPr lang="en-CA" i="0" baseline="0" dirty="0" smtClean="0"/>
              <a:t>Not so much common core, but personalized</a:t>
            </a:r>
          </a:p>
          <a:p>
            <a:r>
              <a:rPr lang="en-CA" i="0" baseline="0" dirty="0" smtClean="0"/>
              <a:t>http://www.i-learnt.com/Paradigm_Competencies.html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selection of learning resources will not be a stand-alone activity, but will be embedded in other activities (think, again, of how we learn in the context of a game)</a:t>
            </a:r>
          </a:p>
          <a:p>
            <a:endParaRPr lang="en-CA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delivery systems today Are essentially </a:t>
            </a:r>
            <a:r>
              <a:rPr lang="en-US" i="1" dirty="0" smtClean="0"/>
              <a:t>content</a:t>
            </a:r>
            <a:r>
              <a:rPr lang="en-US" dirty="0" smtClean="0"/>
              <a:t> delivery systems</a:t>
            </a:r>
          </a:p>
          <a:p>
            <a:r>
              <a:rPr lang="en-US" dirty="0" smtClean="0"/>
              <a:t>Are based on a </a:t>
            </a:r>
            <a:r>
              <a:rPr lang="en-US" i="1" dirty="0" smtClean="0"/>
              <a:t>publication</a:t>
            </a:r>
            <a:r>
              <a:rPr lang="en-US" dirty="0" smtClean="0"/>
              <a:t> model of storage and distribution</a:t>
            </a:r>
          </a:p>
          <a:p>
            <a:r>
              <a:rPr lang="en-US" dirty="0" smtClean="0"/>
              <a:t>Are </a:t>
            </a:r>
            <a:r>
              <a:rPr lang="en-US" i="1" dirty="0" smtClean="0"/>
              <a:t>institutionally</a:t>
            </a:r>
            <a:r>
              <a:rPr lang="en-US" dirty="0" smtClean="0"/>
              <a:t> based</a:t>
            </a:r>
          </a:p>
          <a:p>
            <a:r>
              <a:rPr lang="en-US" dirty="0" smtClean="0"/>
              <a:t>Tend to focus on delivery to </a:t>
            </a:r>
            <a:r>
              <a:rPr lang="en-US" i="1" dirty="0" smtClean="0"/>
              <a:t>classes</a:t>
            </a:r>
            <a:endParaRPr lang="en-US" dirty="0" smtClean="0"/>
          </a:p>
          <a:p>
            <a:r>
              <a:rPr lang="en-US" dirty="0" smtClean="0"/>
              <a:t>Topic </a:t>
            </a:r>
            <a:r>
              <a:rPr lang="en-US" i="1" dirty="0" smtClean="0"/>
              <a:t>delivery</a:t>
            </a:r>
            <a:r>
              <a:rPr lang="en-US" dirty="0" smtClean="0"/>
              <a:t> systems…</a:t>
            </a:r>
          </a:p>
          <a:p>
            <a:pPr lvl="1"/>
            <a:r>
              <a:rPr lang="en-US" dirty="0" smtClean="0"/>
              <a:t>Are like game module (or level) delivery systems, or are like (content) resource delivery system</a:t>
            </a:r>
          </a:p>
          <a:p>
            <a:pPr lvl="1"/>
            <a:r>
              <a:rPr lang="en-US" dirty="0" smtClean="0"/>
              <a:t>The original intent was that such systems would delivery </a:t>
            </a:r>
            <a:r>
              <a:rPr lang="en-US" i="1" dirty="0" smtClean="0"/>
              <a:t>learning objects</a:t>
            </a:r>
            <a:endParaRPr lang="en-US" dirty="0" smtClean="0"/>
          </a:p>
          <a:p>
            <a:r>
              <a:rPr lang="en-CA" dirty="0" smtClean="0"/>
              <a:t>These will deliver </a:t>
            </a:r>
            <a:r>
              <a:rPr lang="en-CA" b="1" dirty="0" smtClean="0"/>
              <a:t>into</a:t>
            </a:r>
            <a:r>
              <a:rPr lang="en-CA" dirty="0" smtClean="0"/>
              <a:t> other environments – creations, presentations, networks, simulations, environments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PLE: </a:t>
            </a:r>
            <a:r>
              <a:rPr lang="en-US" dirty="0" smtClean="0"/>
              <a:t>Is based on the idea of personal access to resources from multiple sources</a:t>
            </a:r>
          </a:p>
          <a:p>
            <a:r>
              <a:rPr lang="en-US" dirty="0" smtClean="0"/>
              <a:t>Like conferencing, is based on a personal we presence </a:t>
            </a:r>
          </a:p>
          <a:p>
            <a:r>
              <a:rPr lang="en-US" dirty="0" smtClean="0"/>
              <a:t>Focuses on creation and communication rather than on content completion</a:t>
            </a:r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Educational institutions need to think of their offerings as entities that will be a part of, and interact with, the larger environment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will be offered:</a:t>
            </a:r>
          </a:p>
          <a:p>
            <a:pPr lvl="1"/>
            <a:r>
              <a:rPr lang="en-US" dirty="0" smtClean="0"/>
              <a:t>Student-selected, from a ‘library’ (which you share with other ‘publishers’)</a:t>
            </a:r>
          </a:p>
          <a:p>
            <a:pPr lvl="1"/>
            <a:r>
              <a:rPr lang="en-US" dirty="0" smtClean="0"/>
              <a:t>Event-driven, by the system, which will offer a resource at an appropriate time</a:t>
            </a:r>
          </a:p>
          <a:p>
            <a:pPr lvl="1"/>
            <a:r>
              <a:rPr lang="en-US" dirty="0" smtClean="0"/>
              <a:t>Time-driven (think of Tony </a:t>
            </a:r>
            <a:r>
              <a:rPr lang="en-US" dirty="0" err="1" smtClean="0"/>
              <a:t>Hirst’s</a:t>
            </a:r>
            <a:r>
              <a:rPr lang="en-US" dirty="0" smtClean="0"/>
              <a:t> RSS-driven course)</a:t>
            </a:r>
          </a:p>
          <a:p>
            <a:pPr lvl="1"/>
            <a:r>
              <a:rPr lang="en-US" dirty="0" smtClean="0"/>
              <a:t>Instructor (or mentor, or coach) driven - as in a blog offering or RSS feed</a:t>
            </a:r>
          </a:p>
          <a:p>
            <a:endParaRPr lang="en-CA" dirty="0" smtClean="0"/>
          </a:p>
          <a:p>
            <a:r>
              <a:rPr lang="en-US" dirty="0" smtClean="0"/>
              <a:t>These resources need to:</a:t>
            </a:r>
          </a:p>
          <a:p>
            <a:pPr lvl="1"/>
            <a:r>
              <a:rPr lang="en-US" dirty="0" smtClean="0"/>
              <a:t>Be able to learn about the environment they are being offered in</a:t>
            </a:r>
          </a:p>
          <a:p>
            <a:pPr lvl="1"/>
            <a:r>
              <a:rPr lang="en-US" dirty="0" smtClean="0"/>
              <a:t>Be able to learn about the student</a:t>
            </a:r>
          </a:p>
          <a:p>
            <a:pPr lvl="1"/>
            <a:r>
              <a:rPr lang="en-US" dirty="0" smtClean="0"/>
              <a:t>And to get this information, not just locally, but from anywhere on the internet</a:t>
            </a:r>
          </a:p>
          <a:p>
            <a:pPr lvl="1"/>
            <a:r>
              <a:rPr lang="en-US" dirty="0" smtClean="0"/>
              <a:t>Communicate state and other information to other (authorized) systems and services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Simplicity - easier</a:t>
            </a:r>
          </a:p>
          <a:p>
            <a:r>
              <a:rPr lang="en-CA" dirty="0" smtClean="0"/>
              <a:t>Invisibility - embedded</a:t>
            </a:r>
          </a:p>
          <a:p>
            <a:r>
              <a:rPr lang="en-CA" dirty="0" smtClean="0"/>
              <a:t>Ubiquity - ambient</a:t>
            </a:r>
          </a:p>
          <a:p>
            <a:r>
              <a:rPr lang="en-CA" dirty="0" smtClean="0"/>
              <a:t>Personalization - yours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 is fundamentally a process of communication (</a:t>
            </a:r>
            <a:r>
              <a:rPr lang="en-US" i="1" dirty="0" smtClean="0"/>
              <a:t>learning</a:t>
            </a:r>
            <a:r>
              <a:rPr lang="en-US" dirty="0" smtClean="0"/>
              <a:t> is fundamentally a process of growth)</a:t>
            </a:r>
          </a:p>
          <a:p>
            <a:r>
              <a:rPr lang="en-US" dirty="0" smtClean="0"/>
              <a:t>As such, educators have over the years attempted to keep the tools invisible, and to focus on the teaching</a:t>
            </a:r>
          </a:p>
          <a:p>
            <a:r>
              <a:rPr lang="en-US" dirty="0" smtClean="0"/>
              <a:t>This focus is not simply content, but includes, as Terry Anderson says, </a:t>
            </a:r>
            <a:r>
              <a:rPr lang="en-US" i="1" dirty="0" smtClean="0"/>
              <a:t>presence</a:t>
            </a:r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To learn a discipline is immersion in community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tools remain staples:</a:t>
            </a:r>
          </a:p>
          <a:p>
            <a:pPr lvl="1"/>
            <a:r>
              <a:rPr lang="en-US" dirty="0" smtClean="0"/>
              <a:t>Books and other reading implements</a:t>
            </a:r>
          </a:p>
          <a:p>
            <a:pPr lvl="1"/>
            <a:r>
              <a:rPr lang="en-US" dirty="0" smtClean="0"/>
              <a:t>Notepads and other writing implements</a:t>
            </a:r>
          </a:p>
          <a:p>
            <a:pPr lvl="1"/>
            <a:r>
              <a:rPr lang="en-US" dirty="0" smtClean="0"/>
              <a:t>Blackboards and other demonstration tools</a:t>
            </a:r>
          </a:p>
          <a:p>
            <a:pPr lvl="1"/>
            <a:r>
              <a:rPr lang="en-US" dirty="0" smtClean="0"/>
              <a:t>Communication environments such as the classroom</a:t>
            </a:r>
          </a:p>
          <a:p>
            <a:pPr lvl="1"/>
            <a:r>
              <a:rPr lang="en-US" dirty="0" smtClean="0"/>
              <a:t>A facilitator or teacher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Need to mention in light of the whole computer lab phenomenon, 1-to-1 initiatives, etc.</a:t>
            </a:r>
          </a:p>
          <a:p>
            <a:r>
              <a:rPr lang="en-US" dirty="0" smtClean="0"/>
              <a:t>In 1998, I called it the PAD - personal access device - and we’ve come close…</a:t>
            </a:r>
          </a:p>
          <a:p>
            <a:r>
              <a:rPr lang="en-US" dirty="0" smtClean="0"/>
              <a:t>We’ve had the Tablet, we’ve had the OLPC, we’ve had the Blackberry, and more</a:t>
            </a:r>
          </a:p>
          <a:p>
            <a:r>
              <a:rPr lang="en-US" dirty="0" smtClean="0"/>
              <a:t>We also have the wall-area display (WAD)</a:t>
            </a:r>
          </a:p>
          <a:p>
            <a:endParaRPr lang="en-US" dirty="0" smtClean="0"/>
          </a:p>
          <a:p>
            <a:r>
              <a:rPr lang="en-US" dirty="0" smtClean="0"/>
              <a:t>Don’t forget, also, the personal space online – blog, e-portfolio, etc.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Input tools – cameras, video recorders, </a:t>
            </a:r>
            <a:r>
              <a:rPr lang="en-CA" dirty="0" err="1" smtClean="0"/>
              <a:t>cameraphones</a:t>
            </a:r>
            <a:r>
              <a:rPr lang="en-CA" dirty="0" smtClean="0"/>
              <a:t>, </a:t>
            </a:r>
            <a:r>
              <a:rPr lang="en-CA" dirty="0" err="1" smtClean="0"/>
              <a:t>screencams</a:t>
            </a:r>
            <a:r>
              <a:rPr lang="en-CA" dirty="0" smtClean="0"/>
              <a:t>,</a:t>
            </a:r>
            <a:r>
              <a:rPr lang="en-CA" baseline="0" dirty="0" smtClean="0"/>
              <a:t> etc</a:t>
            </a:r>
          </a:p>
          <a:p>
            <a:r>
              <a:rPr lang="en-CA" baseline="0" dirty="0" smtClean="0"/>
              <a:t>But also editing tools – offline (</a:t>
            </a:r>
            <a:r>
              <a:rPr lang="en-CA" baseline="0" dirty="0" err="1" smtClean="0"/>
              <a:t>eg</a:t>
            </a:r>
            <a:r>
              <a:rPr lang="en-CA" baseline="0" dirty="0" smtClean="0"/>
              <a:t>. Audacity, Premiere Elements, </a:t>
            </a:r>
            <a:r>
              <a:rPr lang="en-CA" baseline="0" dirty="0" err="1" smtClean="0"/>
              <a:t>Camtasia</a:t>
            </a:r>
            <a:r>
              <a:rPr lang="en-CA" baseline="0" dirty="0" smtClean="0"/>
              <a:t>) but also online (</a:t>
            </a:r>
            <a:r>
              <a:rPr lang="en-CA" baseline="0" dirty="0" err="1" smtClean="0"/>
              <a:t>eg</a:t>
            </a:r>
            <a:r>
              <a:rPr lang="en-CA" baseline="0" dirty="0" smtClean="0"/>
              <a:t>. </a:t>
            </a:r>
            <a:r>
              <a:rPr lang="en-CA" baseline="0" dirty="0" err="1" smtClean="0"/>
              <a:t>Piknik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Gliffy</a:t>
            </a:r>
            <a:r>
              <a:rPr lang="en-CA" baseline="0" dirty="0" smtClean="0"/>
              <a:t> &amp; many others)</a:t>
            </a:r>
          </a:p>
          <a:p>
            <a:r>
              <a:rPr lang="en-CA" baseline="0" dirty="0" smtClean="0"/>
              <a:t>Some single purpose – </a:t>
            </a:r>
            <a:r>
              <a:rPr lang="en-CA" baseline="0" dirty="0" err="1" smtClean="0"/>
              <a:t>eg</a:t>
            </a:r>
            <a:r>
              <a:rPr lang="en-CA" baseline="0" dirty="0" smtClean="0"/>
              <a:t>. </a:t>
            </a:r>
            <a:r>
              <a:rPr lang="en-CA" baseline="0" dirty="0" err="1" smtClean="0"/>
              <a:t>Lolcats</a:t>
            </a:r>
            <a:endParaRPr lang="en-CA" baseline="0" dirty="0" smtClean="0"/>
          </a:p>
          <a:p>
            <a:r>
              <a:rPr lang="en-CA" baseline="0" dirty="0" smtClean="0"/>
              <a:t>Some API </a:t>
            </a:r>
            <a:r>
              <a:rPr lang="en-CA" baseline="0" dirty="0" err="1" smtClean="0"/>
              <a:t>mashups</a:t>
            </a:r>
            <a:r>
              <a:rPr lang="en-CA" baseline="0" dirty="0" smtClean="0"/>
              <a:t>, like pipes , or as pictured here, Google labs</a:t>
            </a:r>
          </a:p>
          <a:p>
            <a:r>
              <a:rPr lang="en-CA" baseline="0" dirty="0" err="1" smtClean="0"/>
              <a:t>Haptics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geolocation</a:t>
            </a:r>
            <a:r>
              <a:rPr lang="en-CA" baseline="0" dirty="0" smtClean="0"/>
              <a:t>, etc </a:t>
            </a:r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First, increasingly sophisticated DIY tools for video, simulation, multimedia, more</a:t>
            </a:r>
          </a:p>
          <a:p>
            <a:pPr lvl="1"/>
            <a:r>
              <a:rPr lang="en-US" dirty="0" smtClean="0"/>
              <a:t>Second, even more sophisticated tools for specialists (that allow them to make increasingly sophisticated DIY tools)</a:t>
            </a:r>
          </a:p>
          <a:p>
            <a:pPr lvl="1"/>
            <a:r>
              <a:rPr lang="en-US" dirty="0" smtClean="0"/>
              <a:t>Interestingly - DIY HTML didn’t become too difficult - it became unnecessary</a:t>
            </a:r>
          </a:p>
          <a:p>
            <a:r>
              <a:rPr lang="en-CA" dirty="0" smtClean="0"/>
              <a:t>Events like this becoming commonplace</a:t>
            </a:r>
          </a:p>
          <a:p>
            <a:r>
              <a:rPr lang="en-CA" dirty="0" smtClean="0"/>
              <a:t>Internet TV,</a:t>
            </a:r>
            <a:r>
              <a:rPr lang="en-CA" baseline="0" dirty="0" smtClean="0"/>
              <a:t> radio, podcasts</a:t>
            </a:r>
          </a:p>
          <a:p>
            <a:r>
              <a:rPr lang="en-CA" baseline="0" dirty="0" smtClean="0"/>
              <a:t>Streaming – </a:t>
            </a:r>
            <a:r>
              <a:rPr lang="en-CA" baseline="0" dirty="0" err="1" smtClean="0"/>
              <a:t>Ustream</a:t>
            </a:r>
            <a:r>
              <a:rPr lang="en-CA" baseline="0" dirty="0" smtClean="0"/>
              <a:t>, Skype</a:t>
            </a:r>
            <a:endParaRPr lang="en-CA" dirty="0" smtClean="0"/>
          </a:p>
          <a:p>
            <a:r>
              <a:rPr lang="en-CA" dirty="0" smtClean="0"/>
              <a:t>Video Obama on </a:t>
            </a:r>
            <a:r>
              <a:rPr lang="en-CA" dirty="0" err="1" smtClean="0"/>
              <a:t>Youtube</a:t>
            </a:r>
            <a:endParaRPr lang="en-CA" dirty="0" smtClean="0"/>
          </a:p>
          <a:p>
            <a:r>
              <a:rPr lang="en-CA" dirty="0" smtClean="0"/>
              <a:t>Cisco MCU</a:t>
            </a:r>
          </a:p>
          <a:p>
            <a:r>
              <a:rPr lang="en-CA" dirty="0" smtClean="0"/>
              <a:t>Presence – very important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Mentioned groups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vs</a:t>
            </a:r>
            <a:r>
              <a:rPr lang="en-CA" baseline="0" dirty="0" smtClean="0"/>
              <a:t> networks – we are seeing </a:t>
            </a:r>
            <a:r>
              <a:rPr lang="en-CA" baseline="0" dirty="0" err="1" smtClean="0"/>
              <a:t>m,uch</a:t>
            </a:r>
            <a:r>
              <a:rPr lang="en-CA" baseline="0" dirty="0" smtClean="0"/>
              <a:t> more network formation</a:t>
            </a:r>
          </a:p>
          <a:p>
            <a:r>
              <a:rPr lang="en-CA" baseline="0" dirty="0" err="1" smtClean="0"/>
              <a:t>Facebook</a:t>
            </a:r>
            <a:r>
              <a:rPr lang="en-CA" baseline="0" dirty="0" smtClean="0"/>
              <a:t>, social networks, </a:t>
            </a:r>
            <a:r>
              <a:rPr lang="en-CA" baseline="0" dirty="0" err="1" smtClean="0"/>
              <a:t>Flickr</a:t>
            </a:r>
            <a:r>
              <a:rPr lang="en-CA" baseline="0" dirty="0" smtClean="0"/>
              <a:t>, Twitter, etc.</a:t>
            </a:r>
          </a:p>
          <a:p>
            <a:r>
              <a:rPr lang="en-CA" baseline="0" dirty="0" smtClean="0"/>
              <a:t>Note the structure – it’s not a single entity – varying levels of participation</a:t>
            </a:r>
          </a:p>
          <a:p>
            <a:r>
              <a:rPr lang="en-CA" baseline="0" dirty="0" smtClean="0"/>
              <a:t>The </a:t>
            </a:r>
            <a:r>
              <a:rPr lang="en-CA" baseline="0" dirty="0" err="1" smtClean="0"/>
              <a:t>connectivist</a:t>
            </a:r>
            <a:r>
              <a:rPr lang="en-CA" baseline="0" dirty="0" smtClean="0"/>
              <a:t> MOOC format has taken off</a:t>
            </a:r>
          </a:p>
          <a:p>
            <a:r>
              <a:rPr lang="en-CA" baseline="0" dirty="0" smtClean="0"/>
              <a:t>Characteristic of less formal learning communities in general</a:t>
            </a:r>
          </a:p>
          <a:p>
            <a:r>
              <a:rPr lang="en-CA" baseline="0" dirty="0" smtClean="0"/>
              <a:t>Still site-based – but this may change, hard to say</a:t>
            </a:r>
          </a:p>
          <a:p>
            <a:r>
              <a:rPr lang="en-CA" baseline="0" dirty="0" smtClean="0"/>
              <a:t>Don’t forget to blend this idea with the preceding – personal device, personal space, presentation, etc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Includes simulations, games, applications and dashboards, etc.</a:t>
            </a:r>
          </a:p>
          <a:p>
            <a:r>
              <a:rPr lang="en-CA" dirty="0" smtClean="0"/>
              <a:t>Moving from predefined (decision tree) to open-ended environments</a:t>
            </a:r>
          </a:p>
          <a:p>
            <a:r>
              <a:rPr lang="en-CA" dirty="0" smtClean="0"/>
              <a:t>Again – mix with preceding – the idea is to have a personal space, to create, to </a:t>
            </a:r>
            <a:r>
              <a:rPr lang="en-CA" dirty="0" err="1" smtClean="0"/>
              <a:t>hjave</a:t>
            </a:r>
            <a:r>
              <a:rPr lang="en-CA" dirty="0" smtClean="0"/>
              <a:t> a presence, to connect and communicate</a:t>
            </a:r>
          </a:p>
          <a:p>
            <a:r>
              <a:rPr lang="en-US" dirty="0" smtClean="0"/>
              <a:t>There is a growing wave of immersive simulations being developed</a:t>
            </a:r>
          </a:p>
          <a:p>
            <a:r>
              <a:rPr lang="en-US" dirty="0" smtClean="0"/>
              <a:t>Still in the second (specialist) world - but will be huge when it becomes DIY</a:t>
            </a:r>
          </a:p>
          <a:p>
            <a:endParaRPr lang="en-CA" dirty="0" smtClean="0"/>
          </a:p>
          <a:p>
            <a:r>
              <a:rPr lang="en-CA" dirty="0" smtClean="0"/>
              <a:t>Also – whoever develops the 3D</a:t>
            </a:r>
            <a:r>
              <a:rPr lang="en-CA" baseline="0" dirty="0" smtClean="0"/>
              <a:t> immersive simulation (use the glasses you got from Avatar) will have a huge hit on their hands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27E2-DB76-4FDD-8AEA-C7D044F53437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58A02E-AE33-44B3-A917-2AD7DECBC1B2}" type="datetimeFigureOut">
              <a:rPr lang="en-US" smtClean="0"/>
              <a:pPr/>
              <a:t>2/3/2010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F3A0EC-6A14-4292-8A0C-B4046B65AD2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Trends in Personal Learning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February 2, 2010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92867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Immersion and Virtual Reality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428736"/>
            <a:ext cx="6357982" cy="47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6286520"/>
            <a:ext cx="7572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http://mindpractice.blogspot.com/2008/02/virtual-reality-is-reality-says-famed.html</a:t>
            </a:r>
            <a:endParaRPr lang="en-CA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Augmented Reality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67151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5929330"/>
            <a:ext cx="8286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http://www.psfk.com/2009/10/marine-mechanics-work-50-faster-using-augmented-reality-goggles.html</a:t>
            </a:r>
            <a:endParaRPr lang="en-CA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Toward Personal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69924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8596" y="6143644"/>
            <a:ext cx="7500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http://www.psfk.com/2008/08/personal-learning-environments.html</a:t>
            </a:r>
            <a:endParaRPr lang="en-CA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Organizing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428736"/>
            <a:ext cx="71437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Activities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1" y="1571612"/>
            <a:ext cx="755262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1472" y="6072206"/>
            <a:ext cx="635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http://www.cognitivedesignsolutions.com/ELearning/BlendedLearning.htm</a:t>
            </a:r>
            <a:endParaRPr lang="en-CA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 Environments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00174"/>
            <a:ext cx="7286676" cy="435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60007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dirty="0" smtClean="0"/>
              <a:t>http://edtechpost.wikispaces.com/PLE+Diagrams</a:t>
            </a:r>
            <a:endParaRPr lang="en-CA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28736"/>
            <a:ext cx="6062668" cy="454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6072206"/>
            <a:ext cx="6072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http://www.cbtplanet.com/librarysuite-corporate-it-cbt.htm</a:t>
            </a:r>
            <a:endParaRPr lang="en-CA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http://www.downes.ca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714620"/>
            <a:ext cx="4610064" cy="34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http://www.flickr.com/photos/courosa/3292377555/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7591444" cy="317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4786322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http://www.flickr.com/photos/courosa/3292377555/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Overall Trends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70009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57356" y="6357958"/>
            <a:ext cx="6143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http://strangemaps.wordpress.com/2007/07/21/153-a-subway-map-of-web-trends-20/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Education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571612"/>
            <a:ext cx="6072230" cy="431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1472" y="6143644"/>
            <a:ext cx="7643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http://www.impactlab.com/2008/07/14/cancer-reduced-in-population-with-higher-education/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00174"/>
            <a:ext cx="67278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6072206"/>
            <a:ext cx="7429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http://elearning.unbc.ca/doku.php?id=blackboard_student_faq</a:t>
            </a:r>
            <a:endParaRPr lang="en-CA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28736"/>
            <a:ext cx="74409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6000768"/>
            <a:ext cx="7929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http://www.4winmobile.com/forums/news/18917-apple-ipad-tablet-device-rumoured-2009-a.html</a:t>
            </a:r>
            <a:endParaRPr lang="en-CA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http://www.googlelabs.com/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75485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5572140"/>
            <a:ext cx="7858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http://www.idsgn.org/posts/google-experiments-in-digital-creativity/</a:t>
            </a:r>
            <a:endParaRPr lang="en-CA" sz="1400" dirty="0"/>
          </a:p>
        </p:txBody>
      </p:sp>
      <p:sp>
        <p:nvSpPr>
          <p:cNvPr id="6" name="Rectangle 5"/>
          <p:cNvSpPr/>
          <p:nvPr/>
        </p:nvSpPr>
        <p:spPr>
          <a:xfrm>
            <a:off x="500034" y="5857892"/>
            <a:ext cx="2364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smtClean="0"/>
              <a:t>http://www.googlelabs.com/</a:t>
            </a:r>
            <a:endParaRPr lang="en-CA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Presence /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428736"/>
            <a:ext cx="686475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034" y="60722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dirty="0" smtClean="0"/>
              <a:t>http://www.flickr.com/photos/courosa/2399470001/</a:t>
            </a:r>
            <a:endParaRPr lang="en-CA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Community and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428736"/>
            <a:ext cx="6715172" cy="46429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034" y="6143644"/>
            <a:ext cx="800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http://blog.wiserearth.org/using-the-network-lense-mapping-your-community/</a:t>
            </a:r>
            <a:endParaRPr lang="en-CA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1486</TotalTime>
  <Words>1033</Words>
  <Application>Microsoft Office PowerPoint</Application>
  <PresentationFormat>On-screen Show (4:3)</PresentationFormat>
  <Paragraphs>147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Trends in Personal Learning</vt:lpstr>
      <vt:lpstr>Personal Learning</vt:lpstr>
      <vt:lpstr>Overall Trends</vt:lpstr>
      <vt:lpstr>Education</vt:lpstr>
      <vt:lpstr>Basic Tools</vt:lpstr>
      <vt:lpstr>Personal Access</vt:lpstr>
      <vt:lpstr>Creativity</vt:lpstr>
      <vt:lpstr>Presence / Presentation</vt:lpstr>
      <vt:lpstr>Community and Network</vt:lpstr>
      <vt:lpstr>Immersion and Virtual Reality</vt:lpstr>
      <vt:lpstr>Augmented Reality</vt:lpstr>
      <vt:lpstr>Toward Personal Learning</vt:lpstr>
      <vt:lpstr>Organizing Learning</vt:lpstr>
      <vt:lpstr>Learning Activities</vt:lpstr>
      <vt:lpstr>Personal Learning Environments</vt:lpstr>
      <vt:lpstr>Learning Management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Personal Learning</dc:title>
  <dc:creator>Stephen Downes</dc:creator>
  <cp:lastModifiedBy>Stephen Downes</cp:lastModifiedBy>
  <cp:revision>31</cp:revision>
  <dcterms:created xsi:type="dcterms:W3CDTF">2010-02-02T23:14:12Z</dcterms:created>
  <dcterms:modified xsi:type="dcterms:W3CDTF">2010-02-04T00:18:07Z</dcterms:modified>
</cp:coreProperties>
</file>