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ppt/tags/tag27.xml" ContentType="application/vnd.openxmlformats-officedocument.presentationml.tags+xml"/>
  <Override PartName="/ppt/notesSlides/notesSlide22.xml" ContentType="application/vnd.openxmlformats-officedocument.presentationml.notesSlide+xml"/>
  <Override PartName="/ppt/tags/tag28.xml" ContentType="application/vnd.openxmlformats-officedocument.presentationml.tags+xml"/>
  <Override PartName="/ppt/notesSlides/notesSlide23.xml" ContentType="application/vnd.openxmlformats-officedocument.presentationml.notesSlide+xml"/>
  <Override PartName="/ppt/tags/tag29.xml" ContentType="application/vnd.openxmlformats-officedocument.presentationml.tags+xml"/>
  <Override PartName="/ppt/notesSlides/notesSlide24.xml" ContentType="application/vnd.openxmlformats-officedocument.presentationml.notesSlide+xml"/>
  <Override PartName="/ppt/tags/tag30.xml" ContentType="application/vnd.openxmlformats-officedocument.presentationml.tags+xml"/>
  <Override PartName="/ppt/notesSlides/notesSlide25.xml" ContentType="application/vnd.openxmlformats-officedocument.presentationml.notesSlide+xml"/>
  <Override PartName="/ppt/tags/tag31.xml" ContentType="application/vnd.openxmlformats-officedocument.presentationml.tags+xml"/>
  <Override PartName="/ppt/notesSlides/notesSlide26.xml" ContentType="application/vnd.openxmlformats-officedocument.presentationml.notesSlide+xml"/>
  <Override PartName="/ppt/tags/tag32.xml" ContentType="application/vnd.openxmlformats-officedocument.presentationml.tags+xml"/>
  <Override PartName="/ppt/notesSlides/notesSlide2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8.xml" ContentType="application/vnd.openxmlformats-officedocument.presentationml.notesSlide+xml"/>
  <Override PartName="/ppt/tags/tag36.xml" ContentType="application/vnd.openxmlformats-officedocument.presentationml.tags+xml"/>
  <Override PartName="/ppt/notesSlides/notesSlide29.xml" ContentType="application/vnd.openxmlformats-officedocument.presentationml.notesSlide+xml"/>
  <Override PartName="/ppt/tags/tag37.xml" ContentType="application/vnd.openxmlformats-officedocument.presentationml.tags+xml"/>
  <Override PartName="/ppt/notesSlides/notesSlide30.xml" ContentType="application/vnd.openxmlformats-officedocument.presentationml.notesSlide+xml"/>
  <Override PartName="/ppt/tags/tag38.xml" ContentType="application/vnd.openxmlformats-officedocument.presentationml.tags+xml"/>
  <Override PartName="/ppt/notesSlides/notesSlide31.xml" ContentType="application/vnd.openxmlformats-officedocument.presentationml.notesSlide+xml"/>
  <Override PartName="/ppt/tags/tag39.xml" ContentType="application/vnd.openxmlformats-officedocument.presentationml.tags+xml"/>
  <Override PartName="/ppt/notesSlides/notesSlide32.xml" ContentType="application/vnd.openxmlformats-officedocument.presentationml.notesSlide+xml"/>
  <Override PartName="/ppt/tags/tag40.xml" ContentType="application/vnd.openxmlformats-officedocument.presentationml.tags+xml"/>
  <Override PartName="/ppt/notesSlides/notesSlide33.xml" ContentType="application/vnd.openxmlformats-officedocument.presentationml.notesSlide+xml"/>
  <Override PartName="/ppt/tags/tag41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42.xml" ContentType="application/vnd.openxmlformats-officedocument.presentationml.tags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42"/>
  </p:notesMasterIdLst>
  <p:sldIdLst>
    <p:sldId id="256" r:id="rId2"/>
    <p:sldId id="283" r:id="rId3"/>
    <p:sldId id="284" r:id="rId4"/>
    <p:sldId id="285" r:id="rId5"/>
    <p:sldId id="286" r:id="rId6"/>
    <p:sldId id="288" r:id="rId7"/>
    <p:sldId id="287" r:id="rId8"/>
    <p:sldId id="271" r:id="rId9"/>
    <p:sldId id="270" r:id="rId10"/>
    <p:sldId id="289" r:id="rId11"/>
    <p:sldId id="290" r:id="rId12"/>
    <p:sldId id="291" r:id="rId13"/>
    <p:sldId id="292" r:id="rId14"/>
    <p:sldId id="293" r:id="rId15"/>
    <p:sldId id="259" r:id="rId16"/>
    <p:sldId id="294" r:id="rId17"/>
    <p:sldId id="296" r:id="rId18"/>
    <p:sldId id="297" r:id="rId19"/>
    <p:sldId id="298" r:id="rId20"/>
    <p:sldId id="299" r:id="rId21"/>
    <p:sldId id="301" r:id="rId22"/>
    <p:sldId id="302" r:id="rId23"/>
    <p:sldId id="303" r:id="rId24"/>
    <p:sldId id="304" r:id="rId25"/>
    <p:sldId id="305" r:id="rId26"/>
    <p:sldId id="308" r:id="rId27"/>
    <p:sldId id="317" r:id="rId28"/>
    <p:sldId id="319" r:id="rId29"/>
    <p:sldId id="320" r:id="rId30"/>
    <p:sldId id="321" r:id="rId31"/>
    <p:sldId id="309" r:id="rId32"/>
    <p:sldId id="310" r:id="rId33"/>
    <p:sldId id="312" r:id="rId34"/>
    <p:sldId id="318" r:id="rId35"/>
    <p:sldId id="313" r:id="rId36"/>
    <p:sldId id="314" r:id="rId37"/>
    <p:sldId id="281" r:id="rId38"/>
    <p:sldId id="279" r:id="rId39"/>
    <p:sldId id="316" r:id="rId40"/>
    <p:sldId id="315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0000"/>
    <a:srgbClr val="8BB800"/>
    <a:srgbClr val="005387"/>
    <a:srgbClr val="004B00"/>
    <a:srgbClr val="A80076"/>
    <a:srgbClr val="BE0000"/>
    <a:srgbClr val="00A600"/>
    <a:srgbClr val="99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51" autoAdjust="0"/>
    <p:restoredTop sz="90929"/>
  </p:normalViewPr>
  <p:slideViewPr>
    <p:cSldViewPr>
      <p:cViewPr varScale="1">
        <p:scale>
          <a:sx n="59" d="100"/>
          <a:sy n="59" d="100"/>
        </p:scale>
        <p:origin x="96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00077BE-3A97-447A-A662-A43681B29C0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A454A5-C6F1-41F5-9DA7-2B198302131E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54AED0-1B95-4472-9A68-1D5CA3342F39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99FF6A-6123-487F-9880-0CBAB041CE05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2A5B6D-DD22-48D1-8C15-FCC6D3068249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DB64EF-6EC5-431B-9485-3BC39AE9E819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0C2779-D903-4CCC-941D-3D40F88190F6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018426-AD66-4C1B-8F57-99D285FDB54D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FCF88C-8B6E-4114-8713-6298ACB63268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4152C3-CE2E-4307-B815-09C9AA86A49E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81498D-5DAA-4642-9E23-6CF316F5776B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986F50-7A4A-4AF9-955D-4D2675AF8CF8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5F620-679E-41AB-934D-6CE59674431F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C055CF-52D7-4CFD-A849-8640FDFDE9EA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4925D2-CA08-4089-B76A-0255CB9E5F30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69804E-89DD-4CF2-940C-9353D0C6BC89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7D5CB9-8387-43E6-AC3A-566DBFE1AAC6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9C4F13-D933-40C6-AEA7-677640D36FF5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8D2D22-9789-48B6-9B05-48C5E78997FC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4CB803-DE60-4A5C-8022-01755F0DD7D2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38FA8-A8F2-4853-B678-D7B672D360C3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592543-EF7E-43D4-89FF-976BB09DFABB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5F58C-E4C3-4867-9555-C1FF2E916464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880D7C-DC10-4DB9-9BA8-71E252AA30CB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2E6AF1-3275-4D42-B8F2-F64ED99F41C7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64ECD2-820A-442A-99E0-6F3E80A2DCD6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9B5D9-13F1-4C6A-909C-4620EE9680C3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56E7E5-A553-488B-BD27-3BA63F39D292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B5BD2A-6ACC-4F83-882A-A78CCCCF4789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6FEB83-ADA9-47BD-8931-AC4045829BA5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00468B-F848-4735-BFEB-E90A33D7F5A9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E4567-6EFF-449A-9D6E-B1B5DD52BD12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7EA7E1-4D9E-44D3-891B-55722958DBEF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5B1427-0B26-437C-9516-E35E1F8ABBFE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258EE1-77A5-4D45-B71E-AE5F77EB5F89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8A8514-4F46-4DC2-97D6-22CD917C074C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FEF51B-D0CD-4C7C-ADDE-1FA756C5AF9E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B4566B-7767-4A46-868B-6C72B5C32283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543CFD9-668B-4F33-9272-2E920F51754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3D9D1-FE21-4544-8B9B-C5A81ADDF6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454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C6362-09B3-41E5-8C84-06ED4B594C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9751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03C5A-7B7E-4DA4-A77B-F65199C060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157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EB1E5-6BBB-42FF-8478-2D6966851E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823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B0D9E-CB30-455E-ADDD-C120D4E9F0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471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2CF610-1F8D-4238-B6D8-9F887F1890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34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722D74-0D85-4EA4-AF1B-5FAAADC02B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29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F61E3-B31D-4225-9FDF-374386AB6A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58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7E829-2AF3-4B5E-9A87-E74447A5D0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075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629AA-1DB0-414A-A4E4-4537FA8FC3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869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endParaRPr lang="en-US" alt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endParaRPr lang="en-US" alt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+mn-ea"/>
              </a:defRPr>
            </a:lvl1pPr>
          </a:lstStyle>
          <a:p>
            <a:fld id="{7CACAC0C-6731-4CCF-8C10-D0D01049F9A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Osaka" pitchFamily="48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Osaka" pitchFamily="48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Osaka" pitchFamily="48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Osaka" pitchFamily="4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Osaka" pitchFamily="4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Osaka" pitchFamily="4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Osaka" pitchFamily="4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Osaka" pitchFamily="48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xkcd.com/c256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8.png"/><Relationship Id="rId5" Type="http://schemas.openxmlformats.org/officeDocument/2006/relationships/hyperlink" Target="http://valleywag.com/tech/second-life/a-story-too-good-to-check-221252.php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3.png"/><Relationship Id="rId4" Type="http://schemas.openxmlformats.org/officeDocument/2006/relationships/hyperlink" Target="http://www.downes.ca/post/4001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8.png"/><Relationship Id="rId5" Type="http://schemas.openxmlformats.org/officeDocument/2006/relationships/image" Target="../media/image27.wm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25.xml"/><Relationship Id="rId7" Type="http://schemas.openxmlformats.org/officeDocument/2006/relationships/image" Target="../media/image3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hyperlink" Target="http://secondlife.com/whatis/economy-graphs.php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rstmonday.org/issues/issue3_1/noble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hyperlink" Target="http://www.projectopenletter.com/" TargetMode="External"/><Relationship Id="rId5" Type="http://schemas.openxmlformats.org/officeDocument/2006/relationships/hyperlink" Target="http://www.dmwmedia.com/news/2007/05/04/analysis-reality-is-hitting-second-life-hard" TargetMode="External"/><Relationship Id="rId4" Type="http://schemas.openxmlformats.org/officeDocument/2006/relationships/image" Target="../media/image3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36.png"/><Relationship Id="rId5" Type="http://schemas.openxmlformats.org/officeDocument/2006/relationships/hyperlink" Target="http://www.pcworld.com/article/id,131511-pg,1/article.html" TargetMode="External"/><Relationship Id="rId4" Type="http://schemas.openxmlformats.org/officeDocument/2006/relationships/hyperlink" Target="http://www.intermud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5" Type="http://schemas.openxmlformats.org/officeDocument/2006/relationships/image" Target="../media/image38.png"/><Relationship Id="rId4" Type="http://schemas.openxmlformats.org/officeDocument/2006/relationships/image" Target="../media/image3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39.png"/><Relationship Id="rId4" Type="http://schemas.openxmlformats.org/officeDocument/2006/relationships/hyperlink" Target="http://www.rojo.com/mojo/411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hyperlink" Target="http://secondlife.com/whatis/economy-graphs.php" TargetMode="External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45.png"/><Relationship Id="rId5" Type="http://schemas.openxmlformats.org/officeDocument/2006/relationships/image" Target="../media/image44.wmf"/><Relationship Id="rId4" Type="http://schemas.openxmlformats.org/officeDocument/2006/relationships/hyperlink" Target="http://slgames.wordpress.com/2007/04/12/alternatives-to-second-life-uber-edition/#more-340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47.png"/><Relationship Id="rId4" Type="http://schemas.openxmlformats.org/officeDocument/2006/relationships/image" Target="../media/image46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50.png"/><Relationship Id="rId4" Type="http://schemas.openxmlformats.org/officeDocument/2006/relationships/hyperlink" Target="http://www.kzero.co.uk/blog/?p=430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54.png"/><Relationship Id="rId5" Type="http://schemas.openxmlformats.org/officeDocument/2006/relationships/image" Target="../media/image53.wmf"/><Relationship Id="rId4" Type="http://schemas.openxmlformats.org/officeDocument/2006/relationships/hyperlink" Target="http://blog.secondlife.com/2007/05/04/age-and-indentity-verification-in-second-life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hyperlink" Target="http://home.businesswire.com/portal/site/google/index.jsp?ndmViewId=news_view&amp;newsId=20070424006287&amp;newsLang=en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image" Target="../media/image56.png"/><Relationship Id="rId5" Type="http://schemas.openxmlformats.org/officeDocument/2006/relationships/hyperlink" Target="http://www.downes.ca" TargetMode="External"/><Relationship Id="rId4" Type="http://schemas.openxmlformats.org/officeDocument/2006/relationships/image" Target="../media/image5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hyperlink" Target="http://www.schome.ac.uk/" TargetMode="External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hyperlink" Target="http://plcmc.org/teens/secondlife.asp" TargetMode="External"/><Relationship Id="rId5" Type="http://schemas.openxmlformats.org/officeDocument/2006/relationships/image" Target="../media/image10.w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3.png"/><Relationship Id="rId4" Type="http://schemas.openxmlformats.org/officeDocument/2006/relationships/hyperlink" Target="http://www.simteach.com/forum/index.ph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hyperlink" Target="http://davidwarlick.com/2cents/2007/05/09/what-im-doing-in-the-cave" TargetMode="External"/><Relationship Id="rId4" Type="http://schemas.openxmlformats.org/officeDocument/2006/relationships/hyperlink" Target="http://www.storyofmysecondlife.com/?p=11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5" Type="http://schemas.openxmlformats.org/officeDocument/2006/relationships/hyperlink" Target="http://discoveryeducatornetwork.com" TargetMode="External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5387"/>
                </a:solidFill>
              </a:rPr>
              <a:t>Virtual Worlds in Context</a:t>
            </a:r>
            <a:endParaRPr lang="en-US" alt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BE0000"/>
                </a:solidFill>
              </a:rPr>
              <a:t>Stephen Downes</a:t>
            </a:r>
          </a:p>
          <a:p>
            <a:r>
              <a:rPr lang="en-US" altLang="en-US">
                <a:solidFill>
                  <a:srgbClr val="BE0000"/>
                </a:solidFill>
              </a:rPr>
              <a:t>May 10, 2007</a:t>
            </a:r>
            <a:endParaRPr lang="en-US" altLang="en-US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81000" y="6392863"/>
            <a:ext cx="7543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srgbClr val="00A600"/>
                </a:solidFill>
              </a:rPr>
              <a:t>Background</a:t>
            </a:r>
            <a:r>
              <a:rPr lang="en-US" altLang="en-US" sz="1200"/>
              <a:t>: </a:t>
            </a:r>
            <a:r>
              <a:rPr lang="en-US" altLang="en-US" sz="1200">
                <a:hlinkClick r:id="rId3"/>
              </a:rPr>
              <a:t>http://xkcd.com/c256.html</a:t>
            </a:r>
            <a:r>
              <a:rPr lang="en-US" altLang="en-US" sz="1200"/>
              <a:t>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4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609600" y="838200"/>
            <a:ext cx="464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62B691"/>
                </a:solidFill>
              </a:rPr>
              <a:t>Encountering Second Life…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895600" y="5105400"/>
            <a:ext cx="60960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45006A"/>
                </a:solidFill>
              </a:rPr>
              <a:t>It’s like a scene from Star Trek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45006A"/>
                </a:solidFill>
              </a:rPr>
              <a:t>        until you hit the casinos</a:t>
            </a:r>
            <a:endParaRPr lang="en-US" altLang="en-US"/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2895600" y="5410200"/>
            <a:ext cx="54864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300">
                <a:solidFill>
                  <a:srgbClr val="00780F"/>
                </a:solidFill>
              </a:rPr>
              <a:t>(You know, where the flying heechees have eliminated all life…)</a:t>
            </a:r>
          </a:p>
        </p:txBody>
      </p:sp>
      <p:pic>
        <p:nvPicPr>
          <p:cNvPr id="46087" name="Picture 7" descr="Slide289_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5670550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85800" y="685800"/>
            <a:ext cx="56388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300">
                <a:solidFill>
                  <a:srgbClr val="008B00"/>
                </a:solidFill>
              </a:rPr>
              <a:t>Questioning the numbers…</a:t>
            </a:r>
            <a:endParaRPr lang="en-US" altLang="en-US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105400" y="49530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E60000"/>
                </a:solidFill>
              </a:rPr>
              <a:t>Clay Shirky</a:t>
            </a:r>
            <a:endParaRPr lang="en-US" altLang="en-US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838200" y="1752600"/>
            <a:ext cx="3200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680000"/>
                </a:solidFill>
              </a:rPr>
              <a:t>‘A story too good to check…’</a:t>
            </a:r>
            <a:endParaRPr lang="en-US" altLang="en-US"/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762000" y="4572000"/>
            <a:ext cx="76962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680000"/>
                </a:solidFill>
              </a:rPr>
              <a:t>‘Second Life is largely a </a:t>
            </a:r>
          </a:p>
          <a:p>
            <a:r>
              <a:rPr lang="en-US" altLang="en-US">
                <a:solidFill>
                  <a:srgbClr val="680000"/>
                </a:solidFill>
              </a:rPr>
              <a:t>"Try Me" virus…’</a:t>
            </a:r>
          </a:p>
          <a:p>
            <a:r>
              <a:rPr lang="en-US" altLang="en-US">
                <a:solidFill>
                  <a:srgbClr val="00780F"/>
                </a:solidFill>
              </a:rPr>
              <a:t>‘a service that appeals</a:t>
            </a:r>
          </a:p>
          <a:p>
            <a:r>
              <a:rPr lang="en-US" altLang="en-US">
                <a:solidFill>
                  <a:srgbClr val="00780F"/>
                </a:solidFill>
              </a:rPr>
              <a:t> to tens of thousands of people, but in a billion-person internet, that population is also a rounding error.’</a:t>
            </a:r>
            <a:endParaRPr lang="en-US" altLang="en-US"/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838200" y="6400800"/>
            <a:ext cx="5359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hlinkClick r:id="rId5"/>
              </a:rPr>
              <a:t>http://valleywag.com/tech/second-life/a-story-too-good-to-check-221252.php</a:t>
            </a:r>
            <a:r>
              <a:rPr lang="en-US" altLang="en-US" sz="1200"/>
              <a:t> </a:t>
            </a:r>
          </a:p>
        </p:txBody>
      </p:sp>
      <p:pic>
        <p:nvPicPr>
          <p:cNvPr id="47113" name="Picture 9" descr="Slide290_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258445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0" descr="Slide290_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43200"/>
            <a:ext cx="2184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685800" y="685800"/>
            <a:ext cx="7620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400">
                <a:solidFill>
                  <a:srgbClr val="00C1A6"/>
                </a:solidFill>
              </a:rPr>
              <a:t>Why the big story?</a:t>
            </a:r>
            <a:endParaRPr lang="en-US" altLang="en-US"/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85800" y="1524000"/>
            <a:ext cx="592772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8B00"/>
                </a:solidFill>
              </a:rPr>
              <a:t>Shirky:</a:t>
            </a:r>
            <a:endParaRPr lang="en-US" altLang="en-US"/>
          </a:p>
          <a:p>
            <a:pPr>
              <a:buFontTx/>
              <a:buChar char="-"/>
            </a:pPr>
            <a:r>
              <a:rPr lang="en-US" altLang="en-US">
                <a:solidFill>
                  <a:srgbClr val="5B7200"/>
                </a:solidFill>
              </a:rPr>
              <a:t> people don’t remember the history of VR</a:t>
            </a:r>
          </a:p>
          <a:p>
            <a:pPr>
              <a:buFontTx/>
              <a:buChar char="-"/>
            </a:pPr>
            <a:r>
              <a:rPr lang="en-US" altLang="en-US">
                <a:solidFill>
                  <a:srgbClr val="5B7200"/>
                </a:solidFill>
              </a:rPr>
              <a:t> a 3D reality is conceptually simple</a:t>
            </a:r>
          </a:p>
          <a:p>
            <a:pPr>
              <a:buFontTx/>
              <a:buChar char="-"/>
            </a:pPr>
            <a:r>
              <a:rPr lang="en-US" altLang="en-US">
                <a:solidFill>
                  <a:srgbClr val="5B7200"/>
                </a:solidFill>
              </a:rPr>
              <a:t> the media loves the ‘content is king’ story</a:t>
            </a:r>
          </a:p>
          <a:p>
            <a:pPr>
              <a:buFontTx/>
              <a:buChar char="-"/>
            </a:pPr>
            <a:r>
              <a:rPr lang="en-US" altLang="en-US">
                <a:solidFill>
                  <a:srgbClr val="5B7200"/>
                </a:solidFill>
              </a:rPr>
              <a:t> the current mania is largely push-driven</a:t>
            </a:r>
            <a:endParaRPr lang="en-US" altLang="en-US"/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733800" y="3886200"/>
            <a:ext cx="5029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E60000"/>
                </a:solidFill>
              </a:rPr>
              <a:t>I ask….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E60000"/>
                </a:solidFill>
              </a:rPr>
              <a:t>Where are the bottom-up user-driven initiatives? 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E60000"/>
                </a:solidFill>
              </a:rPr>
              <a:t>Where is 2L wikipedia? 2L OSS? Why was copybot killed?</a:t>
            </a:r>
            <a:r>
              <a:rPr lang="en-US" altLang="en-US"/>
              <a:t> </a:t>
            </a:r>
          </a:p>
        </p:txBody>
      </p:sp>
      <p:pic>
        <p:nvPicPr>
          <p:cNvPr id="48134" name="Picture 6" descr="Slide291_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35941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685800" y="6096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62B691"/>
                </a:solidFill>
              </a:rPr>
              <a:t>Some history…</a:t>
            </a:r>
            <a:endParaRPr lang="en-US" altLang="en-US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762000" y="1447800"/>
            <a:ext cx="57150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accent2"/>
                </a:solidFill>
              </a:rPr>
              <a:t>Two sides of cyberspace: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AutoNum type="arabicPeriod"/>
            </a:pPr>
            <a:r>
              <a:rPr lang="en-US" altLang="en-US" sz="3200">
                <a:solidFill>
                  <a:schemeClr val="accent2"/>
                </a:solidFill>
              </a:rPr>
              <a:t>The ‘gamer’ side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AutoNum type="arabicPeriod"/>
            </a:pPr>
            <a:r>
              <a:rPr lang="en-US" altLang="en-US" sz="3200">
                <a:solidFill>
                  <a:schemeClr val="accent2"/>
                </a:solidFill>
              </a:rPr>
              <a:t>The ‘text’ side</a:t>
            </a:r>
            <a:endParaRPr lang="en-US" altLang="en-US"/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6202363" y="3476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pic>
        <p:nvPicPr>
          <p:cNvPr id="49161" name="Picture 9" descr="Slide292_Picture 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52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0" descr="Slide292_Picture 8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20370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762000" y="685800"/>
            <a:ext cx="61722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300">
                <a:solidFill>
                  <a:srgbClr val="4F0000"/>
                </a:solidFill>
              </a:rPr>
              <a:t>What is Second Life, really…?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371600" y="3886200"/>
            <a:ext cx="7162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Despite being ‘not a game’ (which appeals a </a:t>
            </a:r>
            <a:r>
              <a:rPr lang="en-US" altLang="en-US" i="1"/>
              <a:t>lot</a:t>
            </a:r>
            <a:r>
              <a:rPr lang="en-US" altLang="en-US"/>
              <a:t> to the text people) it is the latest inheritor of a long line of online games.</a:t>
            </a: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3962400" y="4800600"/>
            <a:ext cx="4648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800">
                <a:solidFill>
                  <a:srgbClr val="620091"/>
                </a:solidFill>
              </a:rPr>
              <a:t>the 'hero' in the gaming environment is the same as the 'student' in the learning environment and the 'individual' in the real environment.</a:t>
            </a: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3962400" y="6096000"/>
            <a:ext cx="25050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hlinkClick r:id="rId4"/>
              </a:rPr>
              <a:t>http://www.downes.ca/post/40010</a:t>
            </a:r>
            <a:r>
              <a:rPr lang="en-US" altLang="en-US" sz="1200"/>
              <a:t> </a:t>
            </a:r>
          </a:p>
        </p:txBody>
      </p:sp>
      <p:pic>
        <p:nvPicPr>
          <p:cNvPr id="51207" name="Picture 7" descr="Slide293_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37084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838200" y="762000"/>
            <a:ext cx="60960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100">
                <a:solidFill>
                  <a:srgbClr val="008B00"/>
                </a:solidFill>
              </a:rPr>
              <a:t>Virtual Worlds Online…</a:t>
            </a:r>
            <a:endParaRPr lang="en-US" altLang="en-US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85800" y="52578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MUDs, MOOs, MUSEs, DIKUs</a:t>
            </a: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557530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9" name="Picture 9" descr="Slide259_Picture 7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570547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The Multi-Academic User Domain (MAUD)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57200" y="5410200"/>
            <a:ext cx="58674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620091"/>
                </a:solidFill>
              </a:rPr>
              <a:t>The inheritors…</a:t>
            </a:r>
            <a:endParaRPr lang="en-US" altLang="en-US" sz="1800"/>
          </a:p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rgbClr val="5B7200"/>
                </a:solidFill>
              </a:rPr>
              <a:t>Diversity University…. Walden University</a:t>
            </a:r>
          </a:p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rgbClr val="5B7200"/>
                </a:solidFill>
              </a:rPr>
              <a:t>Terry Anderson at Athabasca University</a:t>
            </a:r>
            <a:endParaRPr lang="en-US" altLang="en-US"/>
          </a:p>
        </p:txBody>
      </p:sp>
      <p:pic>
        <p:nvPicPr>
          <p:cNvPr id="53254" name="Picture 6" descr="Slide294_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0"/>
            <a:ext cx="6588125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066800" y="733425"/>
            <a:ext cx="61722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900">
                <a:solidFill>
                  <a:srgbClr val="0000C3"/>
                </a:solidFill>
              </a:rPr>
              <a:t>More VR….</a:t>
            </a: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533400" y="49530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Active Worlds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4724400" y="24384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The Palace</a:t>
            </a: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533400" y="2057400"/>
            <a:ext cx="3475038" cy="2716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4724400" y="3276600"/>
            <a:ext cx="3733800" cy="2781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0"/>
            <a:ext cx="25908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33" name="Picture 13" descr="Slide296_Picture 9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3475038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4" name="Picture 14" descr="Slide296_Picture 1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76600"/>
            <a:ext cx="37338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1066800" y="685800"/>
            <a:ext cx="61722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900">
                <a:solidFill>
                  <a:srgbClr val="0000C3"/>
                </a:solidFill>
              </a:rPr>
              <a:t>And more VR….</a:t>
            </a: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81000" y="5105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Furcadia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4953000" y="28956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Everquest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7162800" y="5334000"/>
            <a:ext cx="144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World of Warcraft</a:t>
            </a:r>
          </a:p>
        </p:txBody>
      </p:sp>
      <p:pic>
        <p:nvPicPr>
          <p:cNvPr id="57353" name="Picture 9" descr="Slide297_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10" descr="Slide297_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1" descr="Slide297_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505200"/>
            <a:ext cx="3429000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533400" y="762000"/>
            <a:ext cx="82296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100">
                <a:solidFill>
                  <a:srgbClr val="620091"/>
                </a:solidFill>
              </a:rPr>
              <a:t>Five ‘laws’ of virtual reality…?</a:t>
            </a: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0" y="2058988"/>
            <a:ext cx="8824913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45000"/>
              </a:lnSpc>
            </a:pPr>
            <a:r>
              <a:rPr lang="en-US" altLang="en-US" sz="3400">
                <a:solidFill>
                  <a:srgbClr val="008B00"/>
                </a:solidFill>
              </a:rPr>
              <a:t> * First Law: Virtual worlds are not games</a:t>
            </a:r>
          </a:p>
          <a:p>
            <a:pPr>
              <a:lnSpc>
                <a:spcPct val="145000"/>
              </a:lnSpc>
            </a:pPr>
            <a:r>
              <a:rPr lang="en-US" altLang="en-US" sz="3400">
                <a:solidFill>
                  <a:srgbClr val="008B00"/>
                </a:solidFill>
              </a:rPr>
              <a:t> * Second Law: Every avatar is a real person.</a:t>
            </a:r>
          </a:p>
          <a:p>
            <a:pPr>
              <a:lnSpc>
                <a:spcPct val="145000"/>
              </a:lnSpc>
            </a:pPr>
            <a:r>
              <a:rPr lang="en-US" altLang="en-US" sz="3400">
                <a:solidFill>
                  <a:srgbClr val="008B00"/>
                </a:solidFill>
              </a:rPr>
              <a:t> * Third Law: Be relevant and add value.</a:t>
            </a:r>
          </a:p>
          <a:p>
            <a:pPr>
              <a:lnSpc>
                <a:spcPct val="145000"/>
              </a:lnSpc>
            </a:pPr>
            <a:r>
              <a:rPr lang="en-US" altLang="en-US" sz="3400">
                <a:solidFill>
                  <a:srgbClr val="008B00"/>
                </a:solidFill>
              </a:rPr>
              <a:t> * Fourth Law: Contain the downside.</a:t>
            </a:r>
          </a:p>
          <a:p>
            <a:pPr>
              <a:lnSpc>
                <a:spcPct val="145000"/>
              </a:lnSpc>
            </a:pPr>
            <a:r>
              <a:rPr lang="en-US" altLang="en-US" sz="3400">
                <a:solidFill>
                  <a:srgbClr val="008B00"/>
                </a:solidFill>
              </a:rPr>
              <a:t> * Fifth Law: This is a long haul.</a:t>
            </a:r>
            <a:endParaRPr lang="en-US" altLang="en-US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6172200" y="13716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4F0000"/>
                </a:solidFill>
              </a:rPr>
              <a:t>Gartner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4495800" y="2895600"/>
            <a:ext cx="2209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000">
                <a:solidFill>
                  <a:srgbClr val="E60000"/>
                </a:solidFill>
              </a:rPr>
              <a:t>Bots</a:t>
            </a:r>
            <a:endParaRPr lang="en-US" altLang="en-US" sz="6000"/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990600" y="2133600"/>
            <a:ext cx="34290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500">
                <a:solidFill>
                  <a:srgbClr val="E60000"/>
                </a:solidFill>
              </a:rPr>
              <a:t>Fashion!</a:t>
            </a:r>
            <a:endParaRPr lang="en-US" altLang="en-US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533400" y="3581400"/>
            <a:ext cx="26622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5400">
                <a:solidFill>
                  <a:srgbClr val="E60000"/>
                </a:solidFill>
              </a:rPr>
              <a:t>Casinos</a:t>
            </a:r>
            <a:endParaRPr lang="en-US" altLang="en-US"/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4800600" y="4267200"/>
            <a:ext cx="38100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600">
                <a:solidFill>
                  <a:srgbClr val="E60000"/>
                </a:solidFill>
              </a:rPr>
              <a:t>Porn</a:t>
            </a:r>
            <a:endParaRPr lang="en-US" altLang="en-US"/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1447800" y="5334000"/>
            <a:ext cx="26670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800">
                <a:solidFill>
                  <a:srgbClr val="E60000"/>
                </a:solidFill>
              </a:rPr>
              <a:t>Crash</a:t>
            </a:r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2590800" y="54102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800080"/>
                </a:solidFill>
              </a:rPr>
              <a:t>The Second Life Phenomenon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2667000" y="5867400"/>
            <a:ext cx="3571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hlinkClick r:id="rId5"/>
              </a:rPr>
              <a:t>http://secondlife.com/whatis/economy-graphs.php</a:t>
            </a:r>
            <a:r>
              <a:rPr lang="en-US" altLang="en-US" sz="1200"/>
              <a:t> </a:t>
            </a:r>
          </a:p>
        </p:txBody>
      </p:sp>
      <p:pic>
        <p:nvPicPr>
          <p:cNvPr id="37898" name="Picture 10" descr="Slide283_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54356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Slide283_Picture 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124200"/>
            <a:ext cx="2921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669925" y="809625"/>
            <a:ext cx="2530475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5000">
                <a:solidFill>
                  <a:srgbClr val="006800"/>
                </a:solidFill>
              </a:rPr>
              <a:t>Let’s look at the </a:t>
            </a:r>
            <a:r>
              <a:rPr lang="en-US" altLang="en-US" sz="5000" i="1">
                <a:solidFill>
                  <a:srgbClr val="006800"/>
                </a:solidFill>
              </a:rPr>
              <a:t>real</a:t>
            </a:r>
            <a:r>
              <a:rPr lang="en-US" altLang="en-US" sz="5000">
                <a:solidFill>
                  <a:srgbClr val="006800"/>
                </a:solidFill>
              </a:rPr>
              <a:t> issues of Second Life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4648200" y="609600"/>
            <a:ext cx="35814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995500"/>
                </a:solidFill>
              </a:rPr>
              <a:t>It’s helpful to recall a guy named David Noble…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995500"/>
                </a:solidFill>
              </a:rPr>
              <a:t>Yes, </a:t>
            </a:r>
            <a:r>
              <a:rPr lang="en-US" altLang="en-US" i="1">
                <a:solidFill>
                  <a:srgbClr val="995500"/>
                </a:solidFill>
              </a:rPr>
              <a:t>that</a:t>
            </a:r>
            <a:r>
              <a:rPr lang="en-US" altLang="en-US">
                <a:solidFill>
                  <a:srgbClr val="995500"/>
                </a:solidFill>
              </a:rPr>
              <a:t> David Noble…</a:t>
            </a:r>
            <a:endParaRPr lang="en-US" altLang="en-US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3733800" y="2133600"/>
            <a:ext cx="48768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000">
                <a:solidFill>
                  <a:srgbClr val="640000"/>
                </a:solidFill>
              </a:rPr>
              <a:t>"universities are not only undergoing a technological transformation. Beneath that change, and camouflaged by it, lies another: the commercialization of higher education".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4191000" y="5943600"/>
            <a:ext cx="3200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Digital Diploma Mills</a:t>
            </a:r>
          </a:p>
          <a:p>
            <a:pPr>
              <a:spcBef>
                <a:spcPct val="50000"/>
              </a:spcBef>
            </a:pPr>
            <a:r>
              <a:rPr lang="en-US" altLang="en-US" sz="1200">
                <a:hlinkClick r:id="rId3"/>
              </a:rPr>
              <a:t>www.firstmonday.org/issues/issue3_1/noble/</a:t>
            </a:r>
            <a:r>
              <a:rPr lang="en-US" altLang="en-US" sz="1200"/>
              <a:t> 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838200" y="1066800"/>
            <a:ext cx="3810000" cy="1441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>
                <a:solidFill>
                  <a:srgbClr val="4F0000"/>
                </a:solidFill>
              </a:rPr>
              <a:t>Who owns Second Life?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762000" y="2971800"/>
            <a:ext cx="3505200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8BB800"/>
                </a:solidFill>
              </a:rPr>
              <a:t>‘Babbage Linden’ tells us people “own” their content…</a:t>
            </a:r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C3"/>
                </a:solidFill>
              </a:rPr>
              <a:t>… as long as you keep paying your rent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C3"/>
                </a:solidFill>
              </a:rPr>
              <a:t>… and paying for your identity</a:t>
            </a:r>
          </a:p>
        </p:txBody>
      </p:sp>
      <p:pic>
        <p:nvPicPr>
          <p:cNvPr id="61447" name="Picture 7" descr="Slide301_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2362200"/>
            <a:ext cx="405288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914400" y="990600"/>
            <a:ext cx="52578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600"/>
              <a:t>Can Second Life Scale…?</a:t>
            </a:r>
            <a:endParaRPr lang="en-US" altLang="en-US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3860800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990600" y="6248400"/>
            <a:ext cx="60626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hlinkClick r:id="rId5"/>
              </a:rPr>
              <a:t>http://www.dmwmedia.com/news/2007/05/04/analysis-reality-is-hitting-second-life-hard</a:t>
            </a:r>
            <a:r>
              <a:rPr lang="en-US" altLang="en-US" sz="1200"/>
              <a:t> </a:t>
            </a: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5029200" y="5334000"/>
            <a:ext cx="28956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Project Open Letter</a:t>
            </a:r>
          </a:p>
          <a:p>
            <a:pPr>
              <a:spcBef>
                <a:spcPct val="50000"/>
              </a:spcBef>
            </a:pPr>
            <a:r>
              <a:rPr lang="en-US" altLang="en-US" sz="1200">
                <a:hlinkClick r:id="rId6"/>
              </a:rPr>
              <a:t>http://www.projectopenletter.com/</a:t>
            </a:r>
            <a:r>
              <a:rPr lang="en-US" altLang="en-US" sz="1200"/>
              <a:t> </a:t>
            </a:r>
            <a:endParaRPr lang="en-US" altLang="en-US"/>
          </a:p>
        </p:txBody>
      </p:sp>
      <p:pic>
        <p:nvPicPr>
          <p:cNvPr id="62471" name="Picture 7" descr="Slide302_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52600"/>
            <a:ext cx="47244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533400" y="3810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4B00"/>
                </a:solidFill>
              </a:rPr>
              <a:t>What About Interoperability…?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3048000" y="990600"/>
            <a:ext cx="45720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BE0000"/>
                </a:solidFill>
              </a:rPr>
              <a:t>Open Source Server?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BE0000"/>
                </a:solidFill>
              </a:rPr>
              <a:t>IBM call for a ‘Virtual Planet’</a:t>
            </a:r>
            <a:endParaRPr lang="en-US" altLang="en-US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4343400" y="60960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hlinkClick r:id="rId4"/>
              </a:rPr>
              <a:t>http://www.intermud.org/</a:t>
            </a:r>
            <a:r>
              <a:rPr lang="en-US" altLang="en-US"/>
              <a:t> 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114800" y="1981200"/>
            <a:ext cx="457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>
                <a:hlinkClick r:id="rId5"/>
              </a:rPr>
              <a:t>http://www.pcworld.com/article/id,131511-pg,1/article.html</a:t>
            </a:r>
            <a:r>
              <a:rPr lang="en-US" altLang="en-US" sz="1200"/>
              <a:t> </a:t>
            </a:r>
            <a:endParaRPr lang="en-US" altLang="en-US"/>
          </a:p>
        </p:txBody>
      </p:sp>
      <p:pic>
        <p:nvPicPr>
          <p:cNvPr id="63496" name="Picture 8" descr="Slide303_Picture 7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63500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5867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400">
                <a:solidFill>
                  <a:srgbClr val="005387"/>
                </a:solidFill>
              </a:rPr>
              <a:t>What’s </a:t>
            </a:r>
            <a:r>
              <a:rPr lang="en-US" altLang="en-US" sz="3400" i="1">
                <a:solidFill>
                  <a:srgbClr val="005387"/>
                </a:solidFill>
              </a:rPr>
              <a:t>really</a:t>
            </a:r>
            <a:r>
              <a:rPr lang="en-US" altLang="en-US" sz="3400">
                <a:solidFill>
                  <a:srgbClr val="005387"/>
                </a:solidFill>
              </a:rPr>
              <a:t> happening?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609600" y="16002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680000"/>
                </a:solidFill>
              </a:rPr>
              <a:t>This…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5638800" y="4495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680000"/>
                </a:solidFill>
              </a:rPr>
              <a:t>Looks like this</a:t>
            </a:r>
          </a:p>
        </p:txBody>
      </p:sp>
      <p:pic>
        <p:nvPicPr>
          <p:cNvPr id="6452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67000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26" name="Rectangle 1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4527" name="Picture 15" descr="Slide304_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4137025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457200" y="533400"/>
            <a:ext cx="795337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700">
                <a:solidFill>
                  <a:srgbClr val="006800"/>
                </a:solidFill>
              </a:rPr>
              <a:t>Second Life taps into a latent conservatism that serves their interests and helps people feel comfortable in familiar surroundings…</a:t>
            </a:r>
            <a:r>
              <a:rPr lang="en-US" altLang="en-US"/>
              <a:t> 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4038600" y="2362200"/>
            <a:ext cx="44958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00">
                <a:solidFill>
                  <a:srgbClr val="995500"/>
                </a:solidFill>
              </a:rPr>
              <a:t>It’s so </a:t>
            </a:r>
            <a:r>
              <a:rPr lang="en-US" altLang="en-US" sz="3700" i="1">
                <a:solidFill>
                  <a:srgbClr val="995500"/>
                </a:solidFill>
              </a:rPr>
              <a:t>not</a:t>
            </a:r>
            <a:r>
              <a:rPr lang="en-US" altLang="en-US" sz="3700">
                <a:solidFill>
                  <a:srgbClr val="995500"/>
                </a:solidFill>
              </a:rPr>
              <a:t> Web 2.0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4114800" y="3581400"/>
            <a:ext cx="50292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700">
                <a:solidFill>
                  <a:schemeClr val="folHlink"/>
                </a:solidFill>
              </a:rPr>
              <a:t> pedagogy doesn’t change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700">
                <a:solidFill>
                  <a:schemeClr val="folHlink"/>
                </a:solidFill>
              </a:rPr>
              <a:t> power structures don’t change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700">
                <a:solidFill>
                  <a:schemeClr val="folHlink"/>
                </a:solidFill>
              </a:rPr>
              <a:t> the elite remains the elite</a:t>
            </a:r>
            <a:endParaRPr lang="en-US" altLang="en-US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6248400" y="29718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i="1">
                <a:solidFill>
                  <a:srgbClr val="BE0000"/>
                </a:solidFill>
              </a:rPr>
              <a:t>Contra Ian Davis</a:t>
            </a:r>
            <a:endParaRPr lang="en-US" altLang="en-US"/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228600" y="5562600"/>
            <a:ext cx="4495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Where is data portability? Where are open standards? </a:t>
            </a: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6019800" y="6019800"/>
            <a:ext cx="23193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hlinkClick r:id="rId4"/>
              </a:rPr>
              <a:t>http://www.rojo.com/mojo/4110</a:t>
            </a:r>
            <a:r>
              <a:rPr lang="en-US" altLang="en-US" sz="1200"/>
              <a:t> </a:t>
            </a:r>
          </a:p>
        </p:txBody>
      </p:sp>
      <p:sp>
        <p:nvSpPr>
          <p:cNvPr id="65545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5546" name="Picture 10" descr="Slide305_Picture 7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2932113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143000" y="1143000"/>
            <a:ext cx="6172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680000"/>
                </a:solidFill>
              </a:rPr>
              <a:t>Where’s the ‘there’ there?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533400" y="1905000"/>
            <a:ext cx="2819400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995500"/>
                </a:solidFill>
              </a:rPr>
              <a:t>Streaming of videos?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995500"/>
                </a:solidFill>
              </a:rPr>
              <a:t>Standing in front of a class?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995500"/>
                </a:solidFill>
              </a:rPr>
              <a:t>Avatars?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995500"/>
                </a:solidFill>
              </a:rPr>
              <a:t>Rehearsal?</a:t>
            </a:r>
            <a:endParaRPr lang="en-US" altLang="en-US"/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762000" y="5638800"/>
            <a:ext cx="76200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100">
                <a:solidFill>
                  <a:srgbClr val="004B00"/>
                </a:solidFill>
              </a:rPr>
              <a:t>Virtual Worlds vs Simulations</a:t>
            </a:r>
            <a:endParaRPr lang="en-US" altLang="en-US"/>
          </a:p>
        </p:txBody>
      </p:sp>
      <p:pic>
        <p:nvPicPr>
          <p:cNvPr id="68614" name="Picture 6" descr="Slide308_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05000"/>
            <a:ext cx="4581525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762000" y="1295400"/>
            <a:ext cx="77724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300">
                <a:solidFill>
                  <a:srgbClr val="00A600"/>
                </a:solidFill>
              </a:rPr>
              <a:t>Why Second Life?</a:t>
            </a:r>
            <a:endParaRPr lang="en-US" altLang="en-US"/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570000"/>
                </a:solidFill>
              </a:rPr>
              <a:t>   ‘Cross-Platform’ 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570000"/>
                </a:solidFill>
              </a:rPr>
              <a:t>   ‘Openness and Neutrality’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570000"/>
                </a:solidFill>
              </a:rPr>
              <a:t>   ‘Manifest involvement with education’</a:t>
            </a:r>
            <a:endParaRPr lang="en-US" altLang="en-US"/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4191000" y="677863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BE0000"/>
                </a:solidFill>
              </a:rPr>
              <a:t>Hamish MacLeod</a:t>
            </a:r>
            <a:endParaRPr lang="en-US" altLang="en-US"/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2667000" y="3733800"/>
            <a:ext cx="5029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A80076"/>
                </a:solidFill>
              </a:rPr>
              <a:t>Are these unique to Second Life?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A80076"/>
                </a:solidFill>
              </a:rPr>
              <a:t>To virtual reality?</a:t>
            </a:r>
            <a:endParaRPr lang="en-US" altLang="en-US"/>
          </a:p>
        </p:txBody>
      </p:sp>
      <p:pic>
        <p:nvPicPr>
          <p:cNvPr id="117768" name="Picture 8" descr="Slide317_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48200"/>
            <a:ext cx="353060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381000" y="838200"/>
            <a:ext cx="662940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400">
                <a:solidFill>
                  <a:srgbClr val="00A600"/>
                </a:solidFill>
              </a:rPr>
              <a:t>Enhanced visualization</a:t>
            </a:r>
          </a:p>
          <a:p>
            <a:pPr>
              <a:spcBef>
                <a:spcPct val="50000"/>
              </a:spcBef>
            </a:pPr>
            <a:r>
              <a:rPr lang="en-US" altLang="en-US" sz="3400">
                <a:solidFill>
                  <a:srgbClr val="00A600"/>
                </a:solidFill>
              </a:rPr>
              <a:t>Rapid development potential</a:t>
            </a:r>
          </a:p>
          <a:p>
            <a:pPr>
              <a:spcBef>
                <a:spcPct val="50000"/>
              </a:spcBef>
            </a:pPr>
            <a:r>
              <a:rPr lang="en-US" altLang="en-US" sz="3400">
                <a:solidFill>
                  <a:srgbClr val="00A600"/>
                </a:solidFill>
              </a:rPr>
              <a:t>International communication</a:t>
            </a:r>
          </a:p>
          <a:p>
            <a:pPr>
              <a:spcBef>
                <a:spcPct val="50000"/>
              </a:spcBef>
            </a:pPr>
            <a:r>
              <a:rPr lang="en-US" altLang="en-US" sz="3400">
                <a:solidFill>
                  <a:srgbClr val="00A600"/>
                </a:solidFill>
              </a:rPr>
              <a:t>Sense of presence</a:t>
            </a:r>
            <a:endParaRPr lang="en-US" altLang="en-US"/>
          </a:p>
        </p:txBody>
      </p:sp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6553200" y="914400"/>
            <a:ext cx="22098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5387"/>
                </a:solidFill>
              </a:rPr>
              <a:t>Why</a:t>
            </a:r>
          </a:p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5387"/>
                </a:solidFill>
              </a:rPr>
              <a:t>Second</a:t>
            </a:r>
          </a:p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5387"/>
                </a:solidFill>
              </a:rPr>
              <a:t>Life?</a:t>
            </a:r>
            <a:endParaRPr lang="en-US" altLang="en-US"/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381000" y="3886200"/>
            <a:ext cx="35814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BE0000"/>
                </a:solidFill>
              </a:rPr>
              <a:t>Joanna Scott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BE0000"/>
                </a:solidFill>
              </a:rPr>
              <a:t>Nature Publishing Group</a:t>
            </a:r>
            <a:endParaRPr lang="en-US" altLang="en-US"/>
          </a:p>
        </p:txBody>
      </p:sp>
      <p:pic>
        <p:nvPicPr>
          <p:cNvPr id="124935" name="Picture 7" descr="Slide319_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28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990600" y="1219200"/>
            <a:ext cx="7467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A600"/>
                </a:solidFill>
              </a:rPr>
              <a:t>None of these is unique to Second Life</a:t>
            </a:r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4191000" y="2133600"/>
            <a:ext cx="32004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900">
                <a:solidFill>
                  <a:srgbClr val="BE0000"/>
                </a:solidFill>
              </a:rPr>
              <a:t>2L isn’t even particularly good at some of them…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2514600" y="3733800"/>
            <a:ext cx="6019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995700"/>
                </a:solidFill>
              </a:rPr>
              <a:t>Compare, for example, with phenomena like Instant Messaging, MySpace, YouTube, Skype, Wii…</a:t>
            </a:r>
            <a:endParaRPr lang="en-US" altLang="en-US"/>
          </a:p>
        </p:txBody>
      </p:sp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762000" y="5630863"/>
            <a:ext cx="6705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A600"/>
                </a:solidFill>
              </a:rPr>
              <a:t>“We would </a:t>
            </a:r>
            <a:r>
              <a:rPr lang="en-US" altLang="en-US" i="1">
                <a:solidFill>
                  <a:srgbClr val="00A600"/>
                </a:solidFill>
              </a:rPr>
              <a:t>never</a:t>
            </a:r>
            <a:r>
              <a:rPr lang="en-US" altLang="en-US">
                <a:solidFill>
                  <a:srgbClr val="00A600"/>
                </a:solidFill>
              </a:rPr>
              <a:t> consider placing our articles in Second Life… it’s just pointless.” - Joanna Scott</a:t>
            </a:r>
            <a:endParaRPr lang="en-US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3352800" y="304800"/>
            <a:ext cx="556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9B8900"/>
                </a:solidFill>
              </a:rPr>
              <a:t>A (mostly) economic phenomenon</a:t>
            </a:r>
            <a:endParaRPr lang="en-US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90800"/>
            <a:ext cx="4038600" cy="289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4876800" y="6096000"/>
            <a:ext cx="3571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hlinkClick r:id="rId6"/>
              </a:rPr>
              <a:t>http://secondlife.com/whatis/economy-graphs.php</a:t>
            </a:r>
            <a:r>
              <a:rPr lang="en-US" altLang="en-US" sz="1200"/>
              <a:t> 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219200" y="4267200"/>
            <a:ext cx="3162300" cy="1663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pic>
        <p:nvPicPr>
          <p:cNvPr id="1036" name="Picture 12" descr="Slide284_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457200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Slide284_Picture 1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31623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685800" y="990600"/>
            <a:ext cx="624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995700"/>
                </a:solidFill>
              </a:rPr>
              <a:t>So what’s the real point of 2L?</a:t>
            </a:r>
          </a:p>
        </p:txBody>
      </p:sp>
      <p:pic>
        <p:nvPicPr>
          <p:cNvPr id="128004" name="Picture 4" descr="Slide321_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28800"/>
            <a:ext cx="5410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914400" y="1752600"/>
            <a:ext cx="69532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 * 1. Real money must move in and out of the “virtual” economy freely.</a:t>
            </a: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1981200" y="2667000"/>
            <a:ext cx="6286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 * 2. Users must be able to create unique content and retain ownership over it.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457200" y="3810000"/>
            <a:ext cx="66325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 * 3. The world must be persistent, and the users able to change it.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762000" y="5857875"/>
            <a:ext cx="64785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hlinkClick r:id="rId4"/>
              </a:rPr>
              <a:t>http://slgames.wordpress.com/2007/04/12/alternatives-to-second-life-uber-edition/#more-340</a:t>
            </a:r>
            <a:r>
              <a:rPr lang="en-US" altLang="en-US" sz="1200"/>
              <a:t> </a:t>
            </a: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5867400" y="1066800"/>
            <a:ext cx="177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Onder Skall</a:t>
            </a:r>
          </a:p>
        </p:txBody>
      </p:sp>
      <p:pic>
        <p:nvPicPr>
          <p:cNvPr id="6964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0"/>
            <a:ext cx="33750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42" name="Picture 10" descr="Slide309_Picture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3375025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838200" y="914400"/>
            <a:ext cx="73914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900">
                <a:solidFill>
                  <a:srgbClr val="570000"/>
                </a:solidFill>
              </a:rPr>
              <a:t>Is this what online learning has been waiting for?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447800" y="5943600"/>
            <a:ext cx="4724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>
                <a:solidFill>
                  <a:srgbClr val="00A600"/>
                </a:solidFill>
              </a:rPr>
              <a:t>Commercial transactions?</a:t>
            </a:r>
          </a:p>
        </p:txBody>
      </p:sp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62400"/>
            <a:ext cx="406717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63" name="Picture 7" descr="Slide310_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6261100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505200" y="5334000"/>
            <a:ext cx="449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900">
                <a:solidFill>
                  <a:srgbClr val="0000C3"/>
                </a:solidFill>
              </a:rPr>
              <a:t>Private ownership?</a:t>
            </a: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"/>
            <a:ext cx="3908425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9" name="Picture 5" descr="Slide312_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2982913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457200" y="457200"/>
            <a:ext cx="5257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>
                <a:solidFill>
                  <a:srgbClr val="BE0000"/>
                </a:solidFill>
              </a:rPr>
              <a:t>Silos and walled gardens?</a:t>
            </a: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1447800" y="6238875"/>
            <a:ext cx="26447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hlinkClick r:id="rId4"/>
              </a:rPr>
              <a:t>http://www.kzero.co.uk/blog/?p=430</a:t>
            </a:r>
            <a:r>
              <a:rPr lang="en-US" altLang="en-US" sz="1200"/>
              <a:t> </a:t>
            </a:r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1371600" y="990600"/>
            <a:ext cx="63007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900">
                <a:solidFill>
                  <a:srgbClr val="00A600"/>
                </a:solidFill>
              </a:rPr>
              <a:t>Built by companies and institutes that can afford ‘islands’ </a:t>
            </a:r>
          </a:p>
        </p:txBody>
      </p:sp>
      <p:pic>
        <p:nvPicPr>
          <p:cNvPr id="119814" name="Picture 6" descr="Slide318_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6781800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457200" y="5410200"/>
            <a:ext cx="701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BE0000"/>
                </a:solidFill>
              </a:rPr>
              <a:t>Branding?</a:t>
            </a:r>
          </a:p>
        </p:txBody>
      </p:sp>
      <p:pic>
        <p:nvPicPr>
          <p:cNvPr id="74756" name="Picture 4" descr="Slide313_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00200"/>
            <a:ext cx="5080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685800" y="754063"/>
            <a:ext cx="5562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00">
                <a:solidFill>
                  <a:srgbClr val="00A600"/>
                </a:solidFill>
              </a:rPr>
              <a:t>Proprietary technology?</a:t>
            </a:r>
            <a:endParaRPr lang="en-US" altLang="en-US"/>
          </a:p>
        </p:txBody>
      </p:sp>
      <p:pic>
        <p:nvPicPr>
          <p:cNvPr id="75782" name="Picture 6" descr="Slide314_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5" y="1697038"/>
            <a:ext cx="63500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762000" y="6172200"/>
            <a:ext cx="57578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chemeClr val="tx2"/>
                </a:solidFill>
                <a:ea typeface="Osaka" pitchFamily="48" charset="-128"/>
                <a:hlinkClick r:id="rId4"/>
              </a:rPr>
              <a:t>http://blog.secondlife.com/2007/05/04/age-and-indentity-verification-in-second-life/</a:t>
            </a:r>
            <a:r>
              <a:rPr lang="en-US" altLang="en-US" sz="1200">
                <a:solidFill>
                  <a:schemeClr val="tx2"/>
                </a:solidFill>
                <a:ea typeface="Osaka" pitchFamily="48" charset="-128"/>
              </a:rPr>
              <a:t> 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762000" y="914400"/>
            <a:ext cx="3657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900">
                <a:solidFill>
                  <a:srgbClr val="640000"/>
                </a:solidFill>
              </a:rPr>
              <a:t>An identity fee?</a:t>
            </a:r>
            <a:endParaRPr lang="en-US" altLang="en-US"/>
          </a:p>
        </p:txBody>
      </p:sp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4137025" cy="295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1" name="Picture 11" descr="Slide281_Picture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28781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33400" y="990600"/>
            <a:ext cx="77724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I submit….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    That the future for virtual reality is (must be?) exactly what Second Life isn’t…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828800" y="2667000"/>
            <a:ext cx="70866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en-US" sz="3000">
                <a:solidFill>
                  <a:srgbClr val="640000"/>
                </a:solidFill>
              </a:rPr>
              <a:t> distributed hardware, distributed ownership</a:t>
            </a:r>
          </a:p>
          <a:p>
            <a:pPr>
              <a:buFontTx/>
              <a:buChar char="-"/>
            </a:pPr>
            <a:r>
              <a:rPr lang="en-US" altLang="en-US" sz="3000">
                <a:solidFill>
                  <a:srgbClr val="006800"/>
                </a:solidFill>
              </a:rPr>
              <a:t> open source - not proprietary technology</a:t>
            </a:r>
          </a:p>
          <a:p>
            <a:pPr>
              <a:buFontTx/>
              <a:buChar char="-"/>
            </a:pPr>
            <a:r>
              <a:rPr lang="en-US" altLang="en-US" sz="3000">
                <a:solidFill>
                  <a:srgbClr val="A80076"/>
                </a:solidFill>
              </a:rPr>
              <a:t> noncommercial (or at least, for public education, a noncommercial alternative)</a:t>
            </a:r>
            <a:endParaRPr lang="en-US" altLang="en-US" sz="3000">
              <a:solidFill>
                <a:srgbClr val="640000"/>
              </a:solidFill>
            </a:endParaRPr>
          </a:p>
          <a:p>
            <a:pPr>
              <a:buFontTx/>
              <a:buChar char="-"/>
            </a:pPr>
            <a:r>
              <a:rPr lang="en-US" altLang="en-US" sz="3000">
                <a:solidFill>
                  <a:schemeClr val="hlink"/>
                </a:solidFill>
              </a:rPr>
              <a:t> diverse and democratic</a:t>
            </a:r>
            <a:endParaRPr lang="en-US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762000" y="1219200"/>
            <a:ext cx="7162800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100">
                <a:solidFill>
                  <a:srgbClr val="A80076"/>
                </a:solidFill>
              </a:rPr>
              <a:t>A virtual world more like the web…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               </a:t>
            </a:r>
            <a:r>
              <a:rPr lang="en-US" altLang="en-US">
                <a:solidFill>
                  <a:srgbClr val="680000"/>
                </a:solidFill>
              </a:rPr>
              <a:t>where we create out </a:t>
            </a:r>
            <a:r>
              <a:rPr lang="en-US" altLang="en-US" i="1">
                <a:solidFill>
                  <a:srgbClr val="680000"/>
                </a:solidFill>
              </a:rPr>
              <a:t>own</a:t>
            </a:r>
            <a:r>
              <a:rPr lang="en-US" altLang="en-US">
                <a:solidFill>
                  <a:srgbClr val="680000"/>
                </a:solidFill>
              </a:rPr>
              <a:t> worlds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680000"/>
                </a:solidFill>
              </a:rPr>
              <a:t>               where we can visit from place to place</a:t>
            </a:r>
            <a:endParaRPr lang="en-US" altLang="en-US"/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4B00"/>
                </a:solidFill>
              </a:rPr>
              <a:t>                       anonymously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4B00"/>
                </a:solidFill>
              </a:rPr>
              <a:t>                       or as an avatar</a:t>
            </a:r>
            <a:endParaRPr lang="en-US" altLang="en-US"/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5387"/>
                </a:solidFill>
              </a:rPr>
              <a:t>               where we can create a learning commons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       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066800" y="990600"/>
            <a:ext cx="4038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80 percent of active internet users will have a ‘second life’ by 2011???</a:t>
            </a:r>
            <a:endParaRPr lang="en-US" altLang="en-US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752600" y="2286000"/>
            <a:ext cx="480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A600"/>
                </a:solidFill>
              </a:rPr>
              <a:t>That’s what Gartner says…</a:t>
            </a:r>
            <a:endParaRPr lang="en-US" altLang="en-US" sz="2000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57200" y="6324600"/>
            <a:ext cx="72612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hlinkClick r:id="rId4"/>
              </a:rPr>
              <a:t>http://home.businesswire.com/portal/site/google/index.jsp?ndmViewId=news_view&amp;newsId=20070424006287&amp;newsLang=en</a:t>
            </a:r>
            <a:r>
              <a:rPr lang="en-US" altLang="en-US" sz="1000"/>
              <a:t> 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457200" y="5867400"/>
            <a:ext cx="662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8B6A00"/>
                </a:solidFill>
              </a:rPr>
              <a:t>Of course they are sponsoring a symposium on this…</a:t>
            </a:r>
            <a:endParaRPr lang="en-US" altLang="en-US"/>
          </a:p>
        </p:txBody>
      </p:sp>
      <p:pic>
        <p:nvPicPr>
          <p:cNvPr id="39943" name="Picture 7" descr="Slide285_Picture 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361315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67000"/>
            <a:ext cx="3248025" cy="243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4572000" y="54102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hlinkClick r:id="rId5"/>
              </a:rPr>
              <a:t>http://www.downes.ca</a:t>
            </a:r>
            <a:r>
              <a:rPr lang="en-US" altLang="en-US"/>
              <a:t> </a:t>
            </a:r>
          </a:p>
        </p:txBody>
      </p:sp>
      <p:pic>
        <p:nvPicPr>
          <p:cNvPr id="113671" name="Picture 7" descr="Slide315_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715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762000" y="7620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45006A"/>
                </a:solidFill>
              </a:rPr>
              <a:t>Some Edu Initiatives…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762000" y="5334000"/>
            <a:ext cx="3962400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E88F00"/>
                </a:solidFill>
              </a:rPr>
              <a:t>Schome</a:t>
            </a:r>
            <a:endParaRPr lang="en-US" altLang="en-US">
              <a:solidFill>
                <a:srgbClr val="E88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rgbClr val="E88F00"/>
                </a:solidFill>
              </a:rPr>
              <a:t>(Not school, not home…)</a:t>
            </a:r>
            <a:endParaRPr lang="en-US" altLang="en-US">
              <a:solidFill>
                <a:srgbClr val="E88F00"/>
              </a:solidFill>
            </a:endParaRP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288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5562600" y="1143000"/>
            <a:ext cx="2971800" cy="1474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1800">
                <a:solidFill>
                  <a:srgbClr val="45006A"/>
                </a:solidFill>
              </a:rPr>
              <a:t>“Schome will NOT be another ‘virtual learning space’, it will involve physical spaces for learners”</a:t>
            </a:r>
            <a:endParaRPr lang="en-US" altLang="en-US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5638800" y="5943600"/>
            <a:ext cx="1962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hlinkClick r:id="rId5"/>
              </a:rPr>
              <a:t>http://www.schome.ac.uk/</a:t>
            </a:r>
            <a:r>
              <a:rPr lang="en-US" altLang="en-US" sz="1200"/>
              <a:t> </a:t>
            </a:r>
          </a:p>
        </p:txBody>
      </p:sp>
      <p:pic>
        <p:nvPicPr>
          <p:cNvPr id="40968" name="Picture 8" descr="Slide286_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00400"/>
            <a:ext cx="26924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066800" y="914400"/>
            <a:ext cx="6705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AE8100"/>
                </a:solidFill>
              </a:rPr>
              <a:t>Teen Library in Second Life</a:t>
            </a:r>
            <a:endParaRPr lang="en-US" altLang="en-US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200400" y="5791200"/>
            <a:ext cx="464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3C3000"/>
                </a:solidFill>
              </a:rPr>
              <a:t>It’s all so </a:t>
            </a:r>
            <a:r>
              <a:rPr lang="en-US" altLang="en-US" i="1">
                <a:solidFill>
                  <a:srgbClr val="00780F"/>
                </a:solidFill>
              </a:rPr>
              <a:t>familiar</a:t>
            </a:r>
            <a:r>
              <a:rPr lang="en-US" altLang="en-US">
                <a:solidFill>
                  <a:srgbClr val="3C3000"/>
                </a:solidFill>
              </a:rPr>
              <a:t>…</a:t>
            </a:r>
            <a:endParaRPr lang="en-US" altLang="en-US"/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0"/>
            <a:ext cx="28194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6477000" y="4191000"/>
            <a:ext cx="2286000" cy="2057400"/>
          </a:xfrm>
          <a:prstGeom prst="rect">
            <a:avLst/>
          </a:prstGeom>
          <a:solidFill>
            <a:schemeClr val="accent1">
              <a:alpha val="58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/>
              <a:t>Through </a:t>
            </a:r>
            <a:r>
              <a:rPr lang="en-US" altLang="en-US" sz="1600">
                <a:solidFill>
                  <a:srgbClr val="E60000"/>
                </a:solidFill>
              </a:rPr>
              <a:t>special permission</a:t>
            </a:r>
            <a:r>
              <a:rPr lang="en-US" altLang="en-US" sz="1600"/>
              <a:t> from Linden Lab, the creators of Second Life, a </a:t>
            </a:r>
            <a:r>
              <a:rPr lang="en-US" altLang="en-US" sz="1600">
                <a:solidFill>
                  <a:srgbClr val="E60000"/>
                </a:solidFill>
              </a:rPr>
              <a:t>select group</a:t>
            </a:r>
            <a:r>
              <a:rPr lang="en-US" altLang="en-US" sz="1600"/>
              <a:t> of librarians and other adult educators have been </a:t>
            </a:r>
            <a:r>
              <a:rPr lang="en-US" altLang="en-US" sz="1600">
                <a:solidFill>
                  <a:srgbClr val="E60000"/>
                </a:solidFill>
              </a:rPr>
              <a:t>given access…</a:t>
            </a:r>
            <a:endParaRPr lang="en-US" altLang="en-US" sz="1200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3200400" y="6172200"/>
            <a:ext cx="27003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hlinkClick r:id="rId6"/>
              </a:rPr>
              <a:t>http://plcmc.org/teens/secondlife.asp</a:t>
            </a:r>
            <a:r>
              <a:rPr lang="en-US" altLang="en-US" sz="1200"/>
              <a:t> </a:t>
            </a:r>
          </a:p>
        </p:txBody>
      </p:sp>
      <p:pic>
        <p:nvPicPr>
          <p:cNvPr id="45065" name="Picture 9" descr="Slide288_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3175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 descr="Slide288_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57400"/>
            <a:ext cx="19050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914400" y="5772150"/>
            <a:ext cx="5673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rgbClr val="AE8100"/>
                </a:solidFill>
              </a:rPr>
              <a:t>[SLED] Second Life Educators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990600" y="6324600"/>
            <a:ext cx="3055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hlinkClick r:id="rId4"/>
              </a:rPr>
              <a:t>http://www.simteach.com/forum/index.php</a:t>
            </a:r>
            <a:r>
              <a:rPr lang="en-US" altLang="en-US" sz="1200"/>
              <a:t> 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638800" y="2133600"/>
            <a:ext cx="274320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800">
                <a:solidFill>
                  <a:srgbClr val="680000"/>
                </a:solidFill>
              </a:rPr>
              <a:t> Research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800">
                <a:solidFill>
                  <a:srgbClr val="680000"/>
                </a:solidFill>
              </a:rPr>
              <a:t> grad students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800">
                <a:solidFill>
                  <a:srgbClr val="680000"/>
                </a:solidFill>
              </a:rPr>
              <a:t> accessibility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800">
                <a:solidFill>
                  <a:srgbClr val="680000"/>
                </a:solidFill>
              </a:rPr>
              <a:t> LMS-2L mash-ups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800">
                <a:solidFill>
                  <a:srgbClr val="680000"/>
                </a:solidFill>
              </a:rPr>
              <a:t> cool tools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800">
                <a:solidFill>
                  <a:srgbClr val="680000"/>
                </a:solidFill>
              </a:rPr>
              <a:t> 2L in healthcare</a:t>
            </a:r>
          </a:p>
          <a:p>
            <a:pPr>
              <a:spcBef>
                <a:spcPct val="50000"/>
              </a:spcBef>
            </a:pPr>
            <a:r>
              <a:rPr lang="en-US" altLang="en-US" sz="1900">
                <a:solidFill>
                  <a:srgbClr val="680000"/>
                </a:solidFill>
              </a:rPr>
              <a:t>Etc…</a:t>
            </a:r>
            <a:endParaRPr lang="en-US" altLang="en-US"/>
          </a:p>
        </p:txBody>
      </p:sp>
      <p:pic>
        <p:nvPicPr>
          <p:cNvPr id="41991" name="Picture 7" descr="Slide287_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41325" y="581025"/>
            <a:ext cx="22256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>
                <a:solidFill>
                  <a:srgbClr val="8B6A00"/>
                </a:solidFill>
              </a:rPr>
              <a:t>CAVE</a:t>
            </a:r>
            <a:endParaRPr lang="en-US" altLang="en-US"/>
          </a:p>
          <a:p>
            <a:r>
              <a:rPr lang="en-US" altLang="en-US" sz="1800">
                <a:solidFill>
                  <a:srgbClr val="0000A2"/>
                </a:solidFill>
              </a:rPr>
              <a:t>Center for Advanced Virtual Education</a:t>
            </a:r>
            <a:endParaRPr lang="en-US" altLang="en-US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457200" y="304800"/>
            <a:ext cx="3213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hlinkClick r:id="rId4"/>
              </a:rPr>
              <a:t>http://www.storyofmysecondlife.com/?p=116</a:t>
            </a:r>
            <a:r>
              <a:rPr lang="en-US" altLang="en-US" sz="1200"/>
              <a:t> 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57200" y="3810000"/>
            <a:ext cx="4267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780F"/>
                </a:solidFill>
              </a:rPr>
              <a:t>But…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780F"/>
                </a:solidFill>
              </a:rPr>
              <a:t>But…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780F"/>
                </a:solidFill>
              </a:rPr>
              <a:t>It’s all so </a:t>
            </a:r>
            <a:r>
              <a:rPr lang="en-US" altLang="en-US" i="1">
                <a:solidFill>
                  <a:srgbClr val="00A600"/>
                </a:solidFill>
              </a:rPr>
              <a:t>derivative</a:t>
            </a:r>
            <a:r>
              <a:rPr lang="en-US" altLang="en-US">
                <a:solidFill>
                  <a:srgbClr val="00780F"/>
                </a:solidFill>
              </a:rPr>
              <a:t>, isn’t it?</a:t>
            </a: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1600200" y="5543550"/>
            <a:ext cx="7543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600">
                <a:solidFill>
                  <a:srgbClr val="3C3000"/>
                </a:solidFill>
              </a:rPr>
              <a:t>Now! The ridiculousness of this does not escape me.  I’m in my presentation, pointing my audience to the online wiki handouts, via a presentation slide.  It points to a web URL that will link SL users to teleport to my office.  There you can click the drawer for the current presentation, which links you back out to your browser. </a:t>
            </a:r>
            <a:r>
              <a:rPr lang="en-US" altLang="en-US" sz="1600">
                <a:solidFill>
                  <a:srgbClr val="00780F"/>
                </a:solidFill>
              </a:rPr>
              <a:t>Dave Warlick</a:t>
            </a:r>
            <a:r>
              <a:rPr lang="en-US" altLang="en-US" sz="1600">
                <a:solidFill>
                  <a:srgbClr val="3C3000"/>
                </a:solidFill>
              </a:rPr>
              <a:t> </a:t>
            </a:r>
            <a:endParaRPr lang="en-US" altLang="en-US"/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3886200" y="6583363"/>
            <a:ext cx="4868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hlinkClick r:id="rId5"/>
              </a:rPr>
              <a:t>http://davidwarlick.com/2cents/2007/05/09/what-im-doing-in-the-cave</a:t>
            </a:r>
            <a:r>
              <a:rPr lang="en-US" altLang="en-US" sz="1200"/>
              <a:t> </a:t>
            </a:r>
          </a:p>
        </p:txBody>
      </p:sp>
      <p:pic>
        <p:nvPicPr>
          <p:cNvPr id="17418" name="Picture 10" descr="Slide271_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096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990600" y="838200"/>
            <a:ext cx="6553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E88F00"/>
                </a:solidFill>
              </a:rPr>
              <a:t>Discovery Educator Network…</a:t>
            </a:r>
            <a:endParaRPr lang="en-US" altLang="en-US"/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23241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838200" y="4648200"/>
            <a:ext cx="2743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3C3000"/>
                </a:solidFill>
              </a:rPr>
              <a:t>If you have a </a:t>
            </a:r>
            <a:r>
              <a:rPr lang="en-US" altLang="en-US" i="1">
                <a:solidFill>
                  <a:srgbClr val="00780F"/>
                </a:solidFill>
              </a:rPr>
              <a:t>brand</a:t>
            </a:r>
            <a:r>
              <a:rPr lang="en-US" altLang="en-US">
                <a:solidFill>
                  <a:srgbClr val="3C3000"/>
                </a:solidFill>
              </a:rPr>
              <a:t>, you’re in Second Life…</a:t>
            </a:r>
            <a:endParaRPr lang="en-US" altLang="en-US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5105400" y="5943600"/>
            <a:ext cx="2708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hlinkClick r:id="rId5"/>
              </a:rPr>
              <a:t>http://discoveryeducatornetwork.com</a:t>
            </a:r>
            <a:r>
              <a:rPr lang="en-US" altLang="en-US" sz="1200"/>
              <a:t> </a:t>
            </a:r>
          </a:p>
        </p:txBody>
      </p:sp>
      <p:pic>
        <p:nvPicPr>
          <p:cNvPr id="16395" name="Picture 11" descr="Slide270_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32004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1175</TotalTime>
  <Words>1212</Words>
  <Application>Microsoft Office PowerPoint</Application>
  <PresentationFormat>On-screen Show (4:3)</PresentationFormat>
  <Paragraphs>219</Paragraphs>
  <Slides>40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ＭＳ Ｐゴシック</vt:lpstr>
      <vt:lpstr>Arial</vt:lpstr>
      <vt:lpstr>Osaka</vt:lpstr>
      <vt:lpstr>Blank Presentation</vt:lpstr>
      <vt:lpstr>Virtual Worlds in 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Research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Downes</dc:creator>
  <cp:lastModifiedBy>Stephen Downes</cp:lastModifiedBy>
  <cp:revision>23</cp:revision>
  <dcterms:created xsi:type="dcterms:W3CDTF">2007-05-09T18:28:36Z</dcterms:created>
  <dcterms:modified xsi:type="dcterms:W3CDTF">2016-10-19T23:06:02Z</dcterms:modified>
</cp:coreProperties>
</file>