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lnSpc>
        <a:spcPct val="102000"/>
      </a:lnSpc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457200" algn="l" defTabSz="457200" rtl="0" eaLnBrk="0" fontAlgn="base" hangingPunct="0">
      <a:lnSpc>
        <a:spcPct val="102000"/>
      </a:lnSpc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914400" algn="l" defTabSz="457200" rtl="0" eaLnBrk="0" fontAlgn="base" hangingPunct="0">
      <a:lnSpc>
        <a:spcPct val="102000"/>
      </a:lnSpc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1371600" algn="l" defTabSz="457200" rtl="0" eaLnBrk="0" fontAlgn="base" hangingPunct="0">
      <a:lnSpc>
        <a:spcPct val="102000"/>
      </a:lnSpc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1828800" algn="l" defTabSz="457200" rtl="0" eaLnBrk="0" fontAlgn="base" hangingPunct="0">
      <a:lnSpc>
        <a:spcPct val="102000"/>
      </a:lnSpc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684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726B73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endParaRPr lang="en-GB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726B73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endParaRPr lang="en-GB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726B73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726B73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fld id="{7C1C46F9-F245-43B6-9FF5-FE47792A8A6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12930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6507FF-1362-44C1-ADC5-40BA88C99E8A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378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491ADB-2647-40CC-9C4F-29A111EB3DCE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491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68EEB3-336D-4B51-92CC-F6AE66B19145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501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487F1F-883D-4007-97F8-7509E571A700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512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7C1B7D-F8E3-4522-8C94-37F49EA3FEAA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522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65924E-6955-4E3E-8A90-8242FF88D3F8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532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384D82-0C7C-41CF-AF26-8248DCB5F321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542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816C0D7-9D97-4395-96E9-0D7EBA1D9125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552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A5565B9-3C5A-4ADA-86D4-D7E05988DE27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563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0064D1-9D96-4576-A340-F12DEDF641A3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573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5B2155-3360-4863-859A-CD53ECE5997D}" type="slidenum">
              <a:rPr lang="en-GB" altLang="en-US"/>
              <a:pPr/>
              <a:t>21</a:t>
            </a:fld>
            <a:endParaRPr lang="en-GB" altLang="en-US"/>
          </a:p>
        </p:txBody>
      </p:sp>
      <p:sp>
        <p:nvSpPr>
          <p:cNvPr id="583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75CB08-B7F8-41B8-A824-43B0B16B925F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389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810C3B5-0180-4EB1-B2BB-EF17EEAEADC2}" type="slidenum">
              <a:rPr lang="en-GB" altLang="en-US"/>
              <a:pPr/>
              <a:t>22</a:t>
            </a:fld>
            <a:endParaRPr lang="en-GB" altLang="en-US"/>
          </a:p>
        </p:txBody>
      </p:sp>
      <p:sp>
        <p:nvSpPr>
          <p:cNvPr id="593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17A21E-E145-4B13-B849-23B10641D15E}" type="slidenum">
              <a:rPr lang="en-GB" altLang="en-US"/>
              <a:pPr/>
              <a:t>23</a:t>
            </a:fld>
            <a:endParaRPr lang="en-GB" altLang="en-US"/>
          </a:p>
        </p:txBody>
      </p:sp>
      <p:sp>
        <p:nvSpPr>
          <p:cNvPr id="604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44E8287-3F2B-48A0-9587-13157D13E496}" type="slidenum">
              <a:rPr lang="en-GB" altLang="en-US"/>
              <a:pPr/>
              <a:t>24</a:t>
            </a:fld>
            <a:endParaRPr lang="en-GB" altLang="en-US"/>
          </a:p>
        </p:txBody>
      </p:sp>
      <p:sp>
        <p:nvSpPr>
          <p:cNvPr id="614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C8A6ACB-E115-49D6-AB5F-1DF78067DEFF}" type="slidenum">
              <a:rPr lang="en-GB" altLang="en-US"/>
              <a:pPr/>
              <a:t>25</a:t>
            </a:fld>
            <a:endParaRPr lang="en-GB" altLang="en-US"/>
          </a:p>
        </p:txBody>
      </p:sp>
      <p:sp>
        <p:nvSpPr>
          <p:cNvPr id="624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1C2AF8-7C39-4301-9BCC-7D673B018F46}" type="slidenum">
              <a:rPr lang="en-GB" altLang="en-US"/>
              <a:pPr/>
              <a:t>26</a:t>
            </a:fld>
            <a:endParaRPr lang="en-GB" altLang="en-US"/>
          </a:p>
        </p:txBody>
      </p:sp>
      <p:sp>
        <p:nvSpPr>
          <p:cNvPr id="634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B5F2E0-EC1E-4412-A849-C9D7653F2408}" type="slidenum">
              <a:rPr lang="en-GB" altLang="en-US"/>
              <a:pPr/>
              <a:t>27</a:t>
            </a:fld>
            <a:endParaRPr lang="en-GB" altLang="en-US"/>
          </a:p>
        </p:txBody>
      </p:sp>
      <p:sp>
        <p:nvSpPr>
          <p:cNvPr id="645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462B89-3F28-42BF-8B27-6500BA997CC6}" type="slidenum">
              <a:rPr lang="en-GB" altLang="en-US"/>
              <a:pPr/>
              <a:t>28</a:t>
            </a:fld>
            <a:endParaRPr lang="en-GB" altLang="en-US"/>
          </a:p>
        </p:txBody>
      </p:sp>
      <p:sp>
        <p:nvSpPr>
          <p:cNvPr id="655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92D407-105F-4FCD-B091-DFB09BEB4E48}" type="slidenum">
              <a:rPr lang="en-GB" altLang="en-US"/>
              <a:pPr/>
              <a:t>29</a:t>
            </a:fld>
            <a:endParaRPr lang="en-GB" altLang="en-US"/>
          </a:p>
        </p:txBody>
      </p:sp>
      <p:sp>
        <p:nvSpPr>
          <p:cNvPr id="665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127D14-643E-401F-B043-7BFAC52205F1}" type="slidenum">
              <a:rPr lang="en-GB" altLang="en-US"/>
              <a:pPr/>
              <a:t>30</a:t>
            </a:fld>
            <a:endParaRPr lang="en-GB" altLang="en-US"/>
          </a:p>
        </p:txBody>
      </p:sp>
      <p:sp>
        <p:nvSpPr>
          <p:cNvPr id="675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580D53-85D4-4A7C-9CF7-B46A7868CCCF}" type="slidenum">
              <a:rPr lang="en-GB" altLang="en-US"/>
              <a:pPr/>
              <a:t>31</a:t>
            </a:fld>
            <a:endParaRPr lang="en-GB" altLang="en-US"/>
          </a:p>
        </p:txBody>
      </p:sp>
      <p:sp>
        <p:nvSpPr>
          <p:cNvPr id="686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F7F4F4-4265-46CE-BCE5-8576C6E45186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399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E4089D-E88C-49F8-B3CB-9AF892930FED}" type="slidenum">
              <a:rPr lang="en-GB" altLang="en-US"/>
              <a:pPr/>
              <a:t>32</a:t>
            </a:fld>
            <a:endParaRPr lang="en-GB" altLang="en-US"/>
          </a:p>
        </p:txBody>
      </p:sp>
      <p:sp>
        <p:nvSpPr>
          <p:cNvPr id="696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4AD3BE-742D-4A44-B321-F96B8E45EB6B}" type="slidenum">
              <a:rPr lang="en-GB" altLang="en-US"/>
              <a:pPr/>
              <a:t>33</a:t>
            </a:fld>
            <a:endParaRPr lang="en-GB" altLang="en-US"/>
          </a:p>
        </p:txBody>
      </p:sp>
      <p:sp>
        <p:nvSpPr>
          <p:cNvPr id="706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D604E2-5EB8-4FE5-BFF6-B26AE7480F66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409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04F810C-4060-4635-8104-039EE8E4D529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440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2A8F09F-3D51-426A-BF78-4E462D60E010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450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604B11-032B-4142-97D1-F5963A9E3935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460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BB6D6E-D71C-4089-A972-7B8C9AD4126C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471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08678B7-85F6-4B91-ABA7-749A8C7D197C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481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3495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124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97625" y="98425"/>
            <a:ext cx="1944688" cy="6200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8800" y="98425"/>
            <a:ext cx="5686425" cy="6200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5791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1277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4248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7425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0280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197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1331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352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82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56130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0497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6174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5424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583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133600"/>
            <a:ext cx="3808413" cy="416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2313" y="2133600"/>
            <a:ext cx="3810000" cy="416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1052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054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8721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732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7135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866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44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8800" y="98425"/>
            <a:ext cx="777081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133600"/>
            <a:ext cx="7770813" cy="416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CCFF66"/>
        </a:buClr>
        <a:buSzPct val="100000"/>
        <a:buFont typeface="Omni" pitchFamily="16" charset="0"/>
        <a:defRPr sz="4800" b="1">
          <a:solidFill>
            <a:srgbClr val="CCFF66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CCFF66"/>
        </a:buClr>
        <a:buSzPct val="100000"/>
        <a:buFont typeface="Omni" pitchFamily="16" charset="0"/>
        <a:defRPr sz="4800" b="1">
          <a:solidFill>
            <a:srgbClr val="CCFF66"/>
          </a:solidFill>
          <a:effectLst>
            <a:outerShdw blurRad="38100" dist="38100" dir="2700000" algn="tl">
              <a:srgbClr val="000000"/>
            </a:outerShdw>
          </a:effectLst>
          <a:latin typeface="Omni" pitchFamily="16" charset="0"/>
          <a:ea typeface="DejaVu Sans" charset="0"/>
          <a:cs typeface="DejaVu Sans" charset="0"/>
        </a:defRPr>
      </a:lvl2pPr>
      <a:lvl3pPr algn="ctr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CCFF66"/>
        </a:buClr>
        <a:buSzPct val="100000"/>
        <a:buFont typeface="Omni" pitchFamily="16" charset="0"/>
        <a:defRPr sz="4800" b="1">
          <a:solidFill>
            <a:srgbClr val="CCFF66"/>
          </a:solidFill>
          <a:effectLst>
            <a:outerShdw blurRad="38100" dist="38100" dir="2700000" algn="tl">
              <a:srgbClr val="000000"/>
            </a:outerShdw>
          </a:effectLst>
          <a:latin typeface="Omni" pitchFamily="16" charset="0"/>
          <a:ea typeface="DejaVu Sans" charset="0"/>
          <a:cs typeface="DejaVu Sans" charset="0"/>
        </a:defRPr>
      </a:lvl3pPr>
      <a:lvl4pPr algn="ctr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CCFF66"/>
        </a:buClr>
        <a:buSzPct val="100000"/>
        <a:buFont typeface="Omni" pitchFamily="16" charset="0"/>
        <a:defRPr sz="4800" b="1">
          <a:solidFill>
            <a:srgbClr val="CCFF66"/>
          </a:solidFill>
          <a:effectLst>
            <a:outerShdw blurRad="38100" dist="38100" dir="2700000" algn="tl">
              <a:srgbClr val="000000"/>
            </a:outerShdw>
          </a:effectLst>
          <a:latin typeface="Omni" pitchFamily="16" charset="0"/>
          <a:ea typeface="DejaVu Sans" charset="0"/>
          <a:cs typeface="DejaVu Sans" charset="0"/>
        </a:defRPr>
      </a:lvl4pPr>
      <a:lvl5pPr algn="ctr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CCFF66"/>
        </a:buClr>
        <a:buSzPct val="100000"/>
        <a:buFont typeface="Omni" pitchFamily="16" charset="0"/>
        <a:defRPr sz="4800" b="1">
          <a:solidFill>
            <a:srgbClr val="CCFF66"/>
          </a:solidFill>
          <a:effectLst>
            <a:outerShdw blurRad="38100" dist="38100" dir="2700000" algn="tl">
              <a:srgbClr val="000000"/>
            </a:outerShdw>
          </a:effectLst>
          <a:latin typeface="Omni" pitchFamily="16" charset="0"/>
          <a:ea typeface="DejaVu Sans" charset="0"/>
          <a:cs typeface="DejaVu Sans" charset="0"/>
        </a:defRPr>
      </a:lvl5pPr>
      <a:lvl6pPr marL="457200" algn="ctr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CCFF66"/>
        </a:buClr>
        <a:buSzPct val="100000"/>
        <a:buFont typeface="Omni" pitchFamily="16" charset="0"/>
        <a:defRPr sz="4800" b="1">
          <a:solidFill>
            <a:srgbClr val="CCFF66"/>
          </a:solidFill>
          <a:effectLst>
            <a:outerShdw blurRad="38100" dist="38100" dir="2700000" algn="tl">
              <a:srgbClr val="000000"/>
            </a:outerShdw>
          </a:effectLst>
          <a:latin typeface="Omni" pitchFamily="16" charset="0"/>
          <a:ea typeface="DejaVu Sans" charset="0"/>
          <a:cs typeface="DejaVu Sans" charset="0"/>
        </a:defRPr>
      </a:lvl6pPr>
      <a:lvl7pPr marL="914400" algn="ctr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CCFF66"/>
        </a:buClr>
        <a:buSzPct val="100000"/>
        <a:buFont typeface="Omni" pitchFamily="16" charset="0"/>
        <a:defRPr sz="4800" b="1">
          <a:solidFill>
            <a:srgbClr val="CCFF66"/>
          </a:solidFill>
          <a:effectLst>
            <a:outerShdw blurRad="38100" dist="38100" dir="2700000" algn="tl">
              <a:srgbClr val="000000"/>
            </a:outerShdw>
          </a:effectLst>
          <a:latin typeface="Omni" pitchFamily="16" charset="0"/>
          <a:ea typeface="DejaVu Sans" charset="0"/>
          <a:cs typeface="DejaVu Sans" charset="0"/>
        </a:defRPr>
      </a:lvl7pPr>
      <a:lvl8pPr marL="1371600" algn="ctr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CCFF66"/>
        </a:buClr>
        <a:buSzPct val="100000"/>
        <a:buFont typeface="Omni" pitchFamily="16" charset="0"/>
        <a:defRPr sz="4800" b="1">
          <a:solidFill>
            <a:srgbClr val="CCFF66"/>
          </a:solidFill>
          <a:effectLst>
            <a:outerShdw blurRad="38100" dist="38100" dir="2700000" algn="tl">
              <a:srgbClr val="000000"/>
            </a:outerShdw>
          </a:effectLst>
          <a:latin typeface="Omni" pitchFamily="16" charset="0"/>
          <a:ea typeface="DejaVu Sans" charset="0"/>
          <a:cs typeface="DejaVu Sans" charset="0"/>
        </a:defRPr>
      </a:lvl8pPr>
      <a:lvl9pPr marL="1828800" algn="ctr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CCFF66"/>
        </a:buClr>
        <a:buSzPct val="100000"/>
        <a:buFont typeface="Omni" pitchFamily="16" charset="0"/>
        <a:defRPr sz="4800" b="1">
          <a:solidFill>
            <a:srgbClr val="CCFF66"/>
          </a:solidFill>
          <a:effectLst>
            <a:outerShdw blurRad="38100" dist="38100" dir="2700000" algn="tl">
              <a:srgbClr val="000000"/>
            </a:outerShdw>
          </a:effectLst>
          <a:latin typeface="Omni" pitchFamily="16" charset="0"/>
          <a:ea typeface="DejaVu Sans" charset="0"/>
          <a:cs typeface="DejaVu Sans" charset="0"/>
        </a:defRPr>
      </a:lvl9pPr>
    </p:titleStyle>
    <p:bodyStyle>
      <a:lvl1pPr marL="341313" indent="-341313" algn="l" defTabSz="457200" rtl="0" eaLnBrk="0" fontAlgn="base" hangingPunct="0">
        <a:lnSpc>
          <a:spcPct val="78000"/>
        </a:lnSpc>
        <a:spcBef>
          <a:spcPts val="2000"/>
        </a:spcBef>
        <a:spcAft>
          <a:spcPct val="0"/>
        </a:spcAft>
        <a:buClr>
          <a:srgbClr val="CBCBCB"/>
        </a:buClr>
        <a:buSzPct val="100000"/>
        <a:buFont typeface="Wingdings" charset="2"/>
        <a:buChar char=""/>
        <a:defRPr sz="3200" b="1">
          <a:solidFill>
            <a:srgbClr val="FFFFFF"/>
          </a:solidFill>
          <a:latin typeface="+mn-lt"/>
          <a:ea typeface="+mn-ea"/>
          <a:cs typeface="+mn-cs"/>
        </a:defRPr>
      </a:lvl1pPr>
      <a:lvl2pPr marL="741363" indent="-284163" algn="l" defTabSz="457200" rtl="0" eaLnBrk="0" fontAlgn="base" hangingPunct="0">
        <a:lnSpc>
          <a:spcPct val="78000"/>
        </a:lnSpc>
        <a:spcBef>
          <a:spcPts val="2000"/>
        </a:spcBef>
        <a:spcAft>
          <a:spcPct val="0"/>
        </a:spcAft>
        <a:buClr>
          <a:srgbClr val="FFFFFF"/>
        </a:buClr>
        <a:buSzPct val="100000"/>
        <a:buFont typeface="Omni" pitchFamily="16" charset="0"/>
        <a:buChar char="–"/>
        <a:defRPr sz="3200" b="1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104000"/>
        </a:lnSpc>
        <a:spcBef>
          <a:spcPts val="600"/>
        </a:spcBef>
        <a:spcAft>
          <a:spcPct val="0"/>
        </a:spcAft>
        <a:buClr>
          <a:srgbClr val="00FFCC"/>
        </a:buClr>
        <a:buSzPct val="100000"/>
        <a:buFont typeface="Arial" charset="0"/>
        <a:buChar char="•"/>
        <a:defRPr sz="2400" b="1">
          <a:solidFill>
            <a:srgbClr val="FFFFFF"/>
          </a:solidFill>
          <a:latin typeface="Arial" charset="0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000" b="1">
          <a:solidFill>
            <a:srgbClr val="FFFFFF"/>
          </a:solidFill>
          <a:latin typeface="Arial" charset="0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 b="1">
          <a:solidFill>
            <a:srgbClr val="FFFFFF"/>
          </a:solidFill>
          <a:latin typeface="Arial" charset="0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 b="1">
          <a:solidFill>
            <a:srgbClr val="FFFFFF"/>
          </a:solidFill>
          <a:latin typeface="Arial" charset="0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 b="1">
          <a:solidFill>
            <a:srgbClr val="FFFFFF"/>
          </a:solidFill>
          <a:latin typeface="Arial" charset="0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 b="1">
          <a:solidFill>
            <a:srgbClr val="FFFFFF"/>
          </a:solidFill>
          <a:latin typeface="Arial" charset="0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 b="1">
          <a:solidFill>
            <a:srgbClr val="FFFFFF"/>
          </a:solidFill>
          <a:latin typeface="Arial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44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079625"/>
            <a:ext cx="777081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685800" y="6172200"/>
            <a:ext cx="19050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124200" y="6172200"/>
            <a:ext cx="28956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553200" y="6172200"/>
            <a:ext cx="19050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CCFF66"/>
        </a:buClr>
        <a:buSzPct val="100000"/>
        <a:buFont typeface="Omni" pitchFamily="16" charset="0"/>
        <a:defRPr sz="4800" b="1">
          <a:solidFill>
            <a:srgbClr val="CCFF66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CCFF66"/>
        </a:buClr>
        <a:buSzPct val="100000"/>
        <a:buFont typeface="Omni" pitchFamily="16" charset="0"/>
        <a:defRPr sz="4800" b="1">
          <a:solidFill>
            <a:srgbClr val="CCFF66"/>
          </a:solidFill>
          <a:effectLst>
            <a:outerShdw blurRad="38100" dist="38100" dir="2700000" algn="tl">
              <a:srgbClr val="000000"/>
            </a:outerShdw>
          </a:effectLst>
          <a:latin typeface="Omni" pitchFamily="16" charset="0"/>
          <a:ea typeface="DejaVu Sans" charset="0"/>
          <a:cs typeface="DejaVu Sans" charset="0"/>
        </a:defRPr>
      </a:lvl2pPr>
      <a:lvl3pPr algn="ctr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CCFF66"/>
        </a:buClr>
        <a:buSzPct val="100000"/>
        <a:buFont typeface="Omni" pitchFamily="16" charset="0"/>
        <a:defRPr sz="4800" b="1">
          <a:solidFill>
            <a:srgbClr val="CCFF66"/>
          </a:solidFill>
          <a:effectLst>
            <a:outerShdw blurRad="38100" dist="38100" dir="2700000" algn="tl">
              <a:srgbClr val="000000"/>
            </a:outerShdw>
          </a:effectLst>
          <a:latin typeface="Omni" pitchFamily="16" charset="0"/>
          <a:ea typeface="DejaVu Sans" charset="0"/>
          <a:cs typeface="DejaVu Sans" charset="0"/>
        </a:defRPr>
      </a:lvl3pPr>
      <a:lvl4pPr algn="ctr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CCFF66"/>
        </a:buClr>
        <a:buSzPct val="100000"/>
        <a:buFont typeface="Omni" pitchFamily="16" charset="0"/>
        <a:defRPr sz="4800" b="1">
          <a:solidFill>
            <a:srgbClr val="CCFF66"/>
          </a:solidFill>
          <a:effectLst>
            <a:outerShdw blurRad="38100" dist="38100" dir="2700000" algn="tl">
              <a:srgbClr val="000000"/>
            </a:outerShdw>
          </a:effectLst>
          <a:latin typeface="Omni" pitchFamily="16" charset="0"/>
          <a:ea typeface="DejaVu Sans" charset="0"/>
          <a:cs typeface="DejaVu Sans" charset="0"/>
        </a:defRPr>
      </a:lvl4pPr>
      <a:lvl5pPr algn="ctr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CCFF66"/>
        </a:buClr>
        <a:buSzPct val="100000"/>
        <a:buFont typeface="Omni" pitchFamily="16" charset="0"/>
        <a:defRPr sz="4800" b="1">
          <a:solidFill>
            <a:srgbClr val="CCFF66"/>
          </a:solidFill>
          <a:effectLst>
            <a:outerShdw blurRad="38100" dist="38100" dir="2700000" algn="tl">
              <a:srgbClr val="000000"/>
            </a:outerShdw>
          </a:effectLst>
          <a:latin typeface="Omni" pitchFamily="16" charset="0"/>
          <a:ea typeface="DejaVu Sans" charset="0"/>
          <a:cs typeface="DejaVu Sans" charset="0"/>
        </a:defRPr>
      </a:lvl5pPr>
      <a:lvl6pPr marL="457200" algn="ctr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CCFF66"/>
        </a:buClr>
        <a:buSzPct val="100000"/>
        <a:buFont typeface="Omni" pitchFamily="16" charset="0"/>
        <a:defRPr sz="4800" b="1">
          <a:solidFill>
            <a:srgbClr val="CCFF66"/>
          </a:solidFill>
          <a:effectLst>
            <a:outerShdw blurRad="38100" dist="38100" dir="2700000" algn="tl">
              <a:srgbClr val="000000"/>
            </a:outerShdw>
          </a:effectLst>
          <a:latin typeface="Omni" pitchFamily="16" charset="0"/>
          <a:ea typeface="DejaVu Sans" charset="0"/>
          <a:cs typeface="DejaVu Sans" charset="0"/>
        </a:defRPr>
      </a:lvl6pPr>
      <a:lvl7pPr marL="914400" algn="ctr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CCFF66"/>
        </a:buClr>
        <a:buSzPct val="100000"/>
        <a:buFont typeface="Omni" pitchFamily="16" charset="0"/>
        <a:defRPr sz="4800" b="1">
          <a:solidFill>
            <a:srgbClr val="CCFF66"/>
          </a:solidFill>
          <a:effectLst>
            <a:outerShdw blurRad="38100" dist="38100" dir="2700000" algn="tl">
              <a:srgbClr val="000000"/>
            </a:outerShdw>
          </a:effectLst>
          <a:latin typeface="Omni" pitchFamily="16" charset="0"/>
          <a:ea typeface="DejaVu Sans" charset="0"/>
          <a:cs typeface="DejaVu Sans" charset="0"/>
        </a:defRPr>
      </a:lvl7pPr>
      <a:lvl8pPr marL="1371600" algn="ctr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CCFF66"/>
        </a:buClr>
        <a:buSzPct val="100000"/>
        <a:buFont typeface="Omni" pitchFamily="16" charset="0"/>
        <a:defRPr sz="4800" b="1">
          <a:solidFill>
            <a:srgbClr val="CCFF66"/>
          </a:solidFill>
          <a:effectLst>
            <a:outerShdw blurRad="38100" dist="38100" dir="2700000" algn="tl">
              <a:srgbClr val="000000"/>
            </a:outerShdw>
          </a:effectLst>
          <a:latin typeface="Omni" pitchFamily="16" charset="0"/>
          <a:ea typeface="DejaVu Sans" charset="0"/>
          <a:cs typeface="DejaVu Sans" charset="0"/>
        </a:defRPr>
      </a:lvl8pPr>
      <a:lvl9pPr marL="1828800" algn="ctr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CCFF66"/>
        </a:buClr>
        <a:buSzPct val="100000"/>
        <a:buFont typeface="Omni" pitchFamily="16" charset="0"/>
        <a:defRPr sz="4800" b="1">
          <a:solidFill>
            <a:srgbClr val="CCFF66"/>
          </a:solidFill>
          <a:effectLst>
            <a:outerShdw blurRad="38100" dist="38100" dir="2700000" algn="tl">
              <a:srgbClr val="000000"/>
            </a:outerShdw>
          </a:effectLst>
          <a:latin typeface="Omni" pitchFamily="16" charset="0"/>
          <a:ea typeface="DejaVu Sans" charset="0"/>
          <a:cs typeface="DejaVu Sans" charset="0"/>
        </a:defRPr>
      </a:lvl9pPr>
    </p:titleStyle>
    <p:bodyStyle>
      <a:lvl1pPr marL="341313" indent="-341313" algn="l" defTabSz="457200" rtl="0" eaLnBrk="0" fontAlgn="base" hangingPunct="0">
        <a:lnSpc>
          <a:spcPct val="78000"/>
        </a:lnSpc>
        <a:spcBef>
          <a:spcPts val="2000"/>
        </a:spcBef>
        <a:spcAft>
          <a:spcPct val="0"/>
        </a:spcAft>
        <a:buClr>
          <a:srgbClr val="CBCBCB"/>
        </a:buClr>
        <a:buSzPct val="100000"/>
        <a:buFont typeface="Wingdings" charset="2"/>
        <a:buChar char=""/>
        <a:defRPr sz="3200" b="1">
          <a:solidFill>
            <a:srgbClr val="FFFFFF"/>
          </a:solidFill>
          <a:latin typeface="+mn-lt"/>
          <a:ea typeface="+mn-ea"/>
          <a:cs typeface="+mn-cs"/>
        </a:defRPr>
      </a:lvl1pPr>
      <a:lvl2pPr marL="741363" indent="-284163" algn="l" defTabSz="457200" rtl="0" eaLnBrk="0" fontAlgn="base" hangingPunct="0">
        <a:lnSpc>
          <a:spcPct val="78000"/>
        </a:lnSpc>
        <a:spcBef>
          <a:spcPts val="2000"/>
        </a:spcBef>
        <a:spcAft>
          <a:spcPct val="0"/>
        </a:spcAft>
        <a:buClr>
          <a:srgbClr val="FFFFFF"/>
        </a:buClr>
        <a:buSzPct val="100000"/>
        <a:buFont typeface="Omni" pitchFamily="16" charset="0"/>
        <a:buChar char="–"/>
        <a:defRPr sz="3200" b="1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104000"/>
        </a:lnSpc>
        <a:spcBef>
          <a:spcPts val="600"/>
        </a:spcBef>
        <a:spcAft>
          <a:spcPct val="0"/>
        </a:spcAft>
        <a:buClr>
          <a:srgbClr val="00FFCC"/>
        </a:buClr>
        <a:buSzPct val="100000"/>
        <a:buFont typeface="Arial" charset="0"/>
        <a:buChar char="•"/>
        <a:defRPr sz="2400" b="1">
          <a:solidFill>
            <a:srgbClr val="FFFFFF"/>
          </a:solidFill>
          <a:latin typeface="Arial" charset="0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000" b="1">
          <a:solidFill>
            <a:srgbClr val="FFFFFF"/>
          </a:solidFill>
          <a:latin typeface="Arial" charset="0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 b="1">
          <a:solidFill>
            <a:srgbClr val="FFFFFF"/>
          </a:solidFill>
          <a:latin typeface="Arial" charset="0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 b="1">
          <a:solidFill>
            <a:srgbClr val="FFFFFF"/>
          </a:solidFill>
          <a:latin typeface="Arial" charset="0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 b="1">
          <a:solidFill>
            <a:srgbClr val="FFFFFF"/>
          </a:solidFill>
          <a:latin typeface="Arial" charset="0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 b="1">
          <a:solidFill>
            <a:srgbClr val="FFFFFF"/>
          </a:solidFill>
          <a:latin typeface="Arial" charset="0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 b="1">
          <a:solidFill>
            <a:srgbClr val="FFFFFF"/>
          </a:solidFill>
          <a:latin typeface="Arial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55563"/>
            <a:ext cx="9448800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4140200"/>
            <a:ext cx="9144000" cy="13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algn="ctr">
              <a:lnSpc>
                <a:spcPct val="100000"/>
              </a:lnSpc>
              <a:buClr>
                <a:srgbClr val="CCFF66"/>
              </a:buClr>
              <a:buFont typeface="Omni" pitchFamily="16" charset="0"/>
              <a:buNone/>
            </a:pPr>
            <a:r>
              <a:rPr lang="en-GB" altLang="en-US" sz="4000" b="1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mni" pitchFamily="16" charset="0"/>
              </a:rPr>
              <a:t>Distributed Digital Rights Management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49238" y="5375275"/>
            <a:ext cx="6921500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CCFF66"/>
              </a:buClr>
              <a:buFont typeface="Omni" pitchFamily="16" charset="0"/>
              <a:buNone/>
            </a:pPr>
            <a:r>
              <a:rPr lang="en-GB" altLang="en-US" b="1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mni" pitchFamily="16" charset="0"/>
                <a:cs typeface="Times New Roman" pitchFamily="16" charset="0"/>
              </a:rPr>
              <a:t>Stephen Downes, National Research Council</a:t>
            </a:r>
          </a:p>
          <a:p>
            <a:pPr eaLnBrk="1" hangingPunct="1">
              <a:lnSpc>
                <a:spcPct val="100000"/>
              </a:lnSpc>
              <a:buClr>
                <a:srgbClr val="CCFF66"/>
              </a:buClr>
              <a:buFont typeface="Omni" pitchFamily="16" charset="0"/>
              <a:buNone/>
            </a:pPr>
            <a:r>
              <a:rPr lang="en-GB" altLang="en-US" b="1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mni" pitchFamily="16" charset="0"/>
                <a:cs typeface="Times New Roman" pitchFamily="16" charset="0"/>
              </a:rPr>
              <a:t>ODRL Workshop, April 23, 2004</a:t>
            </a:r>
            <a:br>
              <a:rPr lang="en-GB" altLang="en-US" b="1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mni" pitchFamily="16" charset="0"/>
                <a:cs typeface="Times New Roman" pitchFamily="16" charset="0"/>
              </a:rPr>
            </a:br>
            <a:endParaRPr lang="en-GB" altLang="en-US" b="1">
              <a:solidFill>
                <a:srgbClr val="CC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Omni" pitchFamily="16" charset="0"/>
              <a:cs typeface="Times New Roman" pitchFamily="16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58800" y="304800"/>
            <a:ext cx="77724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58800" y="304800"/>
            <a:ext cx="77724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The Middle Way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" y="2133600"/>
            <a:ext cx="7772400" cy="4498975"/>
          </a:xfrm>
          <a:ln/>
        </p:spPr>
        <p:txBody>
          <a:bodyPr/>
          <a:lstStyle/>
          <a:p>
            <a:pPr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Expression – </a:t>
            </a:r>
            <a:r>
              <a:rPr lang="en-GB" altLang="en-US"/>
              <a:t>supported at the network level through the use of a rights expression langauge</a:t>
            </a:r>
          </a:p>
          <a:p>
            <a:pPr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Authentication – </a:t>
            </a:r>
            <a:r>
              <a:rPr lang="en-GB" altLang="en-US"/>
              <a:t>supported at the access level through the use of keys</a:t>
            </a:r>
          </a:p>
          <a:p>
            <a:pPr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Protection</a:t>
            </a:r>
            <a:r>
              <a:rPr lang="en-GB" altLang="en-US"/>
              <a:t> – supported at the document level with locks or encryption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58800" y="98425"/>
            <a:ext cx="7772400" cy="155575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Critics from Both Sides…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" y="2133600"/>
            <a:ext cx="7772400" cy="3856038"/>
          </a:xfrm>
          <a:ln/>
        </p:spPr>
        <p:txBody>
          <a:bodyPr/>
          <a:lstStyle/>
          <a:p>
            <a:pPr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It’s too strong </a:t>
            </a:r>
            <a:r>
              <a:rPr lang="en-GB" altLang="en-US"/>
              <a:t>– advocates of open content fear any DRM system will prevent people from freely sharing content</a:t>
            </a:r>
          </a:p>
          <a:p>
            <a:pPr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It’s too weak</a:t>
            </a:r>
            <a:r>
              <a:rPr lang="en-GB" altLang="en-US"/>
              <a:t> – commercial providers want stronger protection, such as authentication at the network level, to prevent file sharing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58800" y="304800"/>
            <a:ext cx="77724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Responses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" y="2133600"/>
            <a:ext cx="7772400" cy="4097338"/>
          </a:xfrm>
          <a:ln/>
        </p:spPr>
        <p:txBody>
          <a:bodyPr/>
          <a:lstStyle/>
          <a:p>
            <a:pPr>
              <a:lnSpc>
                <a:spcPct val="7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It’s weak enough – </a:t>
            </a:r>
            <a:r>
              <a:rPr lang="en-GB" altLang="en-US"/>
              <a:t>to use free resources, rights </a:t>
            </a:r>
            <a:r>
              <a:rPr lang="en-GB" altLang="en-US" i="1"/>
              <a:t>must</a:t>
            </a:r>
            <a:r>
              <a:rPr lang="en-GB" altLang="en-US"/>
              <a:t> be declared, and any further level of authentication and protection is at the discretion of the resource owner</a:t>
            </a:r>
          </a:p>
          <a:p>
            <a:pPr>
              <a:lnSpc>
                <a:spcPct val="7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It’s strong enough</a:t>
            </a:r>
            <a:r>
              <a:rPr lang="en-GB" altLang="en-US"/>
              <a:t> – a key system makes it difficult to obtain unauthorized access to content, but leaves it easier to buy content than to steal it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58800" y="98425"/>
            <a:ext cx="7772400" cy="155575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What Causes File Sharing?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" y="2133600"/>
            <a:ext cx="7772400" cy="3756025"/>
          </a:xfrm>
          <a:ln/>
        </p:spPr>
        <p:txBody>
          <a:bodyPr/>
          <a:lstStyle/>
          <a:p>
            <a:pPr>
              <a:lnSpc>
                <a:spcPct val="7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When DRM is too weak</a:t>
            </a:r>
            <a:r>
              <a:rPr lang="en-GB" altLang="en-US"/>
              <a:t> – there is no incentive to go through the extra work and cost to pay for content; commercial content is not viable</a:t>
            </a:r>
          </a:p>
          <a:p>
            <a:pPr>
              <a:lnSpc>
                <a:spcPct val="7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When DRM is too strong</a:t>
            </a:r>
            <a:r>
              <a:rPr lang="en-GB" altLang="en-US"/>
              <a:t> – free content is not viable, and the transaction cost is too high, so it is easier to look elsewhere for the same content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58800" y="304800"/>
            <a:ext cx="77724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DRM Principles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" y="2133600"/>
            <a:ext cx="7772400" cy="4351338"/>
          </a:xfrm>
          <a:ln/>
        </p:spPr>
        <p:txBody>
          <a:bodyPr/>
          <a:lstStyle/>
          <a:p>
            <a:pPr>
              <a:lnSpc>
                <a:spcPct val="7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Open Standards – </a:t>
            </a:r>
            <a:r>
              <a:rPr lang="en-GB" altLang="en-US"/>
              <a:t>the mechanisms for expression, authentication and protection can be used by anyone</a:t>
            </a:r>
          </a:p>
          <a:p>
            <a:pPr>
              <a:lnSpc>
                <a:spcPct val="7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Open Network – </a:t>
            </a:r>
            <a:r>
              <a:rPr lang="en-GB" altLang="en-US"/>
              <a:t>any agency or entity may provide any of the services provided by the network</a:t>
            </a:r>
          </a:p>
          <a:p>
            <a:pPr>
              <a:lnSpc>
                <a:spcPct val="7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Open Marketplace</a:t>
            </a:r>
            <a:r>
              <a:rPr lang="en-GB" altLang="en-US"/>
              <a:t> – and agency or entity may buy or sell on the network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58800" y="304800"/>
            <a:ext cx="77724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Rights Expression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" y="2133600"/>
            <a:ext cx="7772400" cy="4340225"/>
          </a:xfrm>
          <a:ln/>
        </p:spPr>
        <p:txBody>
          <a:bodyPr/>
          <a:lstStyle/>
          <a:p>
            <a:pPr>
              <a:lnSpc>
                <a:spcPct val="70000"/>
              </a:lnSpc>
              <a:spcBef>
                <a:spcPts val="17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 i="1"/>
              <a:t>Defined at the Network Level</a:t>
            </a:r>
          </a:p>
          <a:p>
            <a:pPr lvl="1">
              <a:lnSpc>
                <a:spcPct val="70000"/>
              </a:lnSpc>
              <a:spcBef>
                <a:spcPts val="17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/>
              <a:t>A rights expression language (REL) is used</a:t>
            </a:r>
          </a:p>
          <a:p>
            <a:pPr lvl="1">
              <a:lnSpc>
                <a:spcPct val="70000"/>
              </a:lnSpc>
              <a:spcBef>
                <a:spcPts val="17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/>
              <a:t>Current support for ODRL because it does not create a cost – XrML, DRML are options if they are royalty free</a:t>
            </a:r>
          </a:p>
          <a:p>
            <a:pPr lvl="1">
              <a:lnSpc>
                <a:spcPct val="70000"/>
              </a:lnSpc>
              <a:spcBef>
                <a:spcPts val="17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/>
              <a:t>A mechanism for expressing digital rights expression is supported such that these are available anywhere in the network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58800" y="304800"/>
            <a:ext cx="77724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Rights Models (1)</a:t>
            </a:r>
          </a:p>
        </p:txBody>
      </p:sp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1371600" y="2514600"/>
            <a:ext cx="2133600" cy="1143000"/>
          </a:xfrm>
          <a:prstGeom prst="flowChartPunchedCard">
            <a:avLst/>
          </a:prstGeom>
          <a:solidFill>
            <a:srgbClr val="00CC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4876800" y="2438400"/>
            <a:ext cx="2286000" cy="1143000"/>
          </a:xfrm>
          <a:prstGeom prst="flowChartPunchedCard">
            <a:avLst/>
          </a:prstGeom>
          <a:solidFill>
            <a:srgbClr val="80800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4876800" y="4419600"/>
            <a:ext cx="2362200" cy="1219200"/>
          </a:xfrm>
          <a:prstGeom prst="flowChartPunchedCard">
            <a:avLst/>
          </a:prstGeom>
          <a:solidFill>
            <a:srgbClr val="993366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2971800" y="2895600"/>
            <a:ext cx="1828800" cy="30480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FFFF0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5943600" y="3429000"/>
            <a:ext cx="304800" cy="9144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FF0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828800" y="2819400"/>
            <a:ext cx="1219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500"/>
              </a:spcBef>
              <a:buClr>
                <a:srgbClr val="0066CC"/>
              </a:buClr>
            </a:pPr>
            <a:r>
              <a:rPr lang="en-GB" altLang="en-US">
                <a:solidFill>
                  <a:srgbClr val="0066CC"/>
                </a:solidFill>
              </a:rPr>
              <a:t>HTML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638800" y="2819400"/>
            <a:ext cx="1600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500"/>
              </a:spcBef>
              <a:buClr>
                <a:srgbClr val="0066CC"/>
              </a:buClr>
            </a:pPr>
            <a:r>
              <a:rPr lang="en-GB" altLang="en-US">
                <a:solidFill>
                  <a:srgbClr val="0066CC"/>
                </a:solidFill>
              </a:rPr>
              <a:t>LOM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5334000" y="4800600"/>
            <a:ext cx="12954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500"/>
              </a:spcBef>
              <a:buClr>
                <a:srgbClr val="0066CC"/>
              </a:buClr>
            </a:pPr>
            <a:r>
              <a:rPr lang="en-GB" altLang="en-US">
                <a:solidFill>
                  <a:srgbClr val="0066CC"/>
                </a:solidFill>
              </a:rPr>
              <a:t>ODRL</a:t>
            </a:r>
          </a:p>
        </p:txBody>
      </p:sp>
      <p:sp>
        <p:nvSpPr>
          <p:cNvPr id="1946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571500" y="3841750"/>
            <a:ext cx="3733800" cy="2138363"/>
          </a:xfrm>
          <a:ln/>
        </p:spPr>
        <p:txBody>
          <a:bodyPr lIns="91440" tIns="45720" rIns="91440" bIns="45720"/>
          <a:lstStyle/>
          <a:p>
            <a:pPr>
              <a:lnSpc>
                <a:spcPct val="80000"/>
              </a:lnSpc>
              <a:spcBef>
                <a:spcPts val="150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/>
              <a:t>A resource (e.g., HTML) is described by Learning Object Metadata, with points to a rights model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58800" y="304800"/>
            <a:ext cx="77724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Rights Models (2)</a:t>
            </a:r>
          </a:p>
        </p:txBody>
      </p:sp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1676400" y="3886200"/>
            <a:ext cx="1981200" cy="1219200"/>
          </a:xfrm>
          <a:prstGeom prst="flowChartManualInput">
            <a:avLst/>
          </a:prstGeom>
          <a:solidFill>
            <a:srgbClr val="993366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057400" y="4343400"/>
            <a:ext cx="1447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500"/>
              </a:spcBef>
              <a:buClr>
                <a:srgbClr val="0066CC"/>
              </a:buClr>
            </a:pPr>
            <a:r>
              <a:rPr lang="en-GB" altLang="en-US">
                <a:solidFill>
                  <a:srgbClr val="0066CC"/>
                </a:solidFill>
              </a:rPr>
              <a:t>ODRL</a:t>
            </a: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4876800" y="1905000"/>
            <a:ext cx="2743200" cy="1676400"/>
          </a:xfrm>
          <a:prstGeom prst="flowChartMultidocument">
            <a:avLst/>
          </a:prstGeom>
          <a:solidFill>
            <a:srgbClr val="00CC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257800" y="2514600"/>
            <a:ext cx="1371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500"/>
              </a:spcBef>
              <a:buClr>
                <a:srgbClr val="0066CC"/>
              </a:buClr>
            </a:pPr>
            <a:r>
              <a:rPr lang="en-GB" altLang="en-US">
                <a:solidFill>
                  <a:srgbClr val="0066CC"/>
                </a:solidFill>
              </a:rPr>
              <a:t>HTML</a:t>
            </a: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3962400" y="3810000"/>
            <a:ext cx="3200400" cy="1143000"/>
          </a:xfrm>
          <a:custGeom>
            <a:avLst/>
            <a:gdLst>
              <a:gd name="G0" fmla="+- 9340 0 0"/>
              <a:gd name="G1" fmla="+- 18500 0 0"/>
              <a:gd name="G2" fmla="+- 7200 0 0"/>
              <a:gd name="G3" fmla="*/ 9340 1 2"/>
              <a:gd name="G4" fmla="+- G3 10800 0"/>
              <a:gd name="G5" fmla="+- 21600 9340 18500"/>
              <a:gd name="G6" fmla="+- 18500 7200 0"/>
              <a:gd name="G7" fmla="*/ G6 1 2"/>
              <a:gd name="G8" fmla="*/ 18500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00 1 2"/>
              <a:gd name="G15" fmla="+- G5 0 G4"/>
              <a:gd name="G16" fmla="+- G0 0 G4"/>
              <a:gd name="G17" fmla="*/ G2 G15 G16"/>
              <a:gd name="T0" fmla="*/ 15470 w 21600"/>
              <a:gd name="T1" fmla="*/ 0 h 21600"/>
              <a:gd name="T2" fmla="*/ 9340 w 21600"/>
              <a:gd name="T3" fmla="*/ 7200 h 21600"/>
              <a:gd name="T4" fmla="*/ 0 w 21600"/>
              <a:gd name="T5" fmla="*/ 18062 h 21600"/>
              <a:gd name="T6" fmla="*/ 9250 w 21600"/>
              <a:gd name="T7" fmla="*/ 21600 h 21600"/>
              <a:gd name="T8" fmla="*/ 18500 w 21600"/>
              <a:gd name="T9" fmla="*/ 15003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70" y="0"/>
                </a:moveTo>
                <a:lnTo>
                  <a:pt x="9340" y="7200"/>
                </a:lnTo>
                <a:lnTo>
                  <a:pt x="12440" y="7200"/>
                </a:lnTo>
                <a:lnTo>
                  <a:pt x="12440" y="14525"/>
                </a:lnTo>
                <a:lnTo>
                  <a:pt x="0" y="14525"/>
                </a:lnTo>
                <a:lnTo>
                  <a:pt x="0" y="21600"/>
                </a:lnTo>
                <a:lnTo>
                  <a:pt x="18500" y="21600"/>
                </a:lnTo>
                <a:lnTo>
                  <a:pt x="18500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066800" y="1981200"/>
            <a:ext cx="3200400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500"/>
              </a:spcBef>
            </a:pPr>
            <a:r>
              <a:rPr lang="en-GB" altLang="en-US"/>
              <a:t>A single ODRL rights model may describe numerous resources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58800" y="304800"/>
            <a:ext cx="77724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Rights Models (3)</a:t>
            </a:r>
          </a:p>
        </p:txBody>
      </p:sp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1143000" y="1981200"/>
            <a:ext cx="2590800" cy="1295400"/>
          </a:xfrm>
          <a:prstGeom prst="flowChartPunchedCard">
            <a:avLst/>
          </a:prstGeom>
          <a:solidFill>
            <a:srgbClr val="80800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1219200" y="4267200"/>
            <a:ext cx="2590800" cy="1219200"/>
          </a:xfrm>
          <a:prstGeom prst="flowChartPunchedCard">
            <a:avLst/>
          </a:prstGeom>
          <a:solidFill>
            <a:srgbClr val="993366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752600" y="2514600"/>
            <a:ext cx="1600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500"/>
              </a:spcBef>
              <a:buClr>
                <a:srgbClr val="0066CC"/>
              </a:buClr>
            </a:pPr>
            <a:r>
              <a:rPr lang="en-GB" altLang="en-US">
                <a:solidFill>
                  <a:srgbClr val="0066CC"/>
                </a:solidFill>
              </a:rPr>
              <a:t>LOM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752600" y="4572000"/>
            <a:ext cx="16764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500"/>
              </a:spcBef>
              <a:buClr>
                <a:srgbClr val="0066CC"/>
              </a:buClr>
            </a:pPr>
            <a:r>
              <a:rPr lang="en-GB" altLang="en-US">
                <a:solidFill>
                  <a:srgbClr val="0066CC"/>
                </a:solidFill>
              </a:rPr>
              <a:t>ODRL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876800" y="2057400"/>
            <a:ext cx="2667000" cy="1941513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750"/>
              </a:spcBef>
              <a:buFont typeface="Courier New" pitchFamily="49" charset="0"/>
              <a:buNone/>
            </a:pPr>
            <a:r>
              <a:rPr lang="en-GB" altLang="en-US" sz="1200">
                <a:latin typeface="Courier New" pitchFamily="49" charset="0"/>
              </a:rPr>
              <a:t>&lt;lom&gt;</a:t>
            </a:r>
          </a:p>
          <a:p>
            <a:pPr eaLnBrk="1" hangingPunct="1">
              <a:lnSpc>
                <a:spcPct val="100000"/>
              </a:lnSpc>
              <a:spcBef>
                <a:spcPts val="750"/>
              </a:spcBef>
              <a:buFont typeface="Courier New" pitchFamily="49" charset="0"/>
              <a:buNone/>
            </a:pPr>
            <a:r>
              <a:rPr lang="en-GB" altLang="en-US" sz="1200">
                <a:latin typeface="Courier New" pitchFamily="49" charset="0"/>
              </a:rPr>
              <a:t>  &lt;rights&gt;</a:t>
            </a:r>
          </a:p>
          <a:p>
            <a:pPr eaLnBrk="1" hangingPunct="1">
              <a:lnSpc>
                <a:spcPct val="100000"/>
              </a:lnSpc>
              <a:spcBef>
                <a:spcPts val="750"/>
              </a:spcBef>
              <a:buFont typeface="Courier New" pitchFamily="49" charset="0"/>
              <a:buNone/>
            </a:pPr>
            <a:r>
              <a:rPr lang="en-GB" altLang="en-US" sz="1200">
                <a:latin typeface="Courier New" pitchFamily="49" charset="0"/>
              </a:rPr>
              <a:t>   …</a:t>
            </a:r>
          </a:p>
          <a:p>
            <a:pPr eaLnBrk="1" hangingPunct="1">
              <a:lnSpc>
                <a:spcPct val="100000"/>
              </a:lnSpc>
              <a:spcBef>
                <a:spcPts val="750"/>
              </a:spcBef>
              <a:buFont typeface="Courier New" pitchFamily="49" charset="0"/>
              <a:buNone/>
            </a:pPr>
            <a:r>
              <a:rPr lang="en-GB" altLang="en-US" sz="1200">
                <a:latin typeface="Courier New" pitchFamily="49" charset="0"/>
              </a:rPr>
              <a:t>   &lt;description&gt;</a:t>
            </a:r>
          </a:p>
          <a:p>
            <a:pPr eaLnBrk="1" hangingPunct="1">
              <a:lnSpc>
                <a:spcPct val="100000"/>
              </a:lnSpc>
              <a:spcBef>
                <a:spcPts val="750"/>
              </a:spcBef>
              <a:buFont typeface="Courier New" pitchFamily="49" charset="0"/>
              <a:buNone/>
            </a:pPr>
            <a:r>
              <a:rPr lang="en-GB" altLang="en-US" sz="1200">
                <a:latin typeface="Courier New" pitchFamily="49" charset="0"/>
              </a:rPr>
              <a:t>      http://…:model42</a:t>
            </a:r>
          </a:p>
          <a:p>
            <a:pPr eaLnBrk="1" hangingPunct="1">
              <a:lnSpc>
                <a:spcPct val="100000"/>
              </a:lnSpc>
              <a:spcBef>
                <a:spcPts val="750"/>
              </a:spcBef>
              <a:buFont typeface="Courier New" pitchFamily="49" charset="0"/>
              <a:buNone/>
            </a:pPr>
            <a:r>
              <a:rPr lang="en-GB" altLang="en-US" sz="1200">
                <a:latin typeface="Courier New" pitchFamily="49" charset="0"/>
              </a:rPr>
              <a:t>   &lt;/description&gt;</a:t>
            </a:r>
          </a:p>
          <a:p>
            <a:pPr eaLnBrk="1" hangingPunct="1">
              <a:lnSpc>
                <a:spcPct val="100000"/>
              </a:lnSpc>
              <a:spcBef>
                <a:spcPts val="750"/>
              </a:spcBef>
              <a:buFont typeface="Courier New" pitchFamily="49" charset="0"/>
              <a:buNone/>
            </a:pPr>
            <a:endParaRPr lang="en-GB" altLang="en-US" sz="1200">
              <a:latin typeface="Courier New" pitchFamily="49" charset="0"/>
            </a:endParaRP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H="1">
            <a:off x="3884613" y="3276600"/>
            <a:ext cx="1527175" cy="1219200"/>
          </a:xfrm>
          <a:prstGeom prst="line">
            <a:avLst/>
          </a:prstGeom>
          <a:noFill/>
          <a:ln w="47520">
            <a:solidFill>
              <a:srgbClr val="9933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V="1">
            <a:off x="3352800" y="2055813"/>
            <a:ext cx="1447800" cy="612775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3352800" y="2819400"/>
            <a:ext cx="1447800" cy="114300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4495800" y="4572000"/>
            <a:ext cx="3352800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500"/>
              </a:spcBef>
            </a:pPr>
            <a:r>
              <a:rPr lang="en-GB" altLang="en-US"/>
              <a:t>LOM metadata points to the </a:t>
            </a:r>
            <a:r>
              <a:rPr lang="en-GB" altLang="en-US" i="1"/>
              <a:t>location</a:t>
            </a:r>
            <a:r>
              <a:rPr lang="en-GB" altLang="en-US"/>
              <a:t> of the rights metadata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58800" y="98425"/>
            <a:ext cx="7772400" cy="155575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Two Types of Right Expression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" y="2133600"/>
            <a:ext cx="7772400" cy="4437063"/>
          </a:xfrm>
          <a:ln/>
        </p:spPr>
        <p:txBody>
          <a:bodyPr/>
          <a:lstStyle/>
          <a:p>
            <a:pPr>
              <a:lnSpc>
                <a:spcPct val="7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Offer - </a:t>
            </a:r>
            <a:r>
              <a:rPr lang="en-GB" altLang="en-US"/>
              <a:t>this is the </a:t>
            </a:r>
            <a:r>
              <a:rPr lang="en-GB" altLang="en-US" i="1"/>
              <a:t>proposal</a:t>
            </a:r>
            <a:r>
              <a:rPr lang="en-GB" altLang="en-US"/>
              <a:t> that a vendor puts in front of potential customers. An offer is provided by a </a:t>
            </a:r>
            <a:r>
              <a:rPr lang="en-GB" altLang="en-US" i="1"/>
              <a:t>vendor</a:t>
            </a:r>
            <a:r>
              <a:rPr lang="en-GB" altLang="en-US"/>
              <a:t> who wants to sell (or give) you something</a:t>
            </a:r>
          </a:p>
          <a:p>
            <a:pPr>
              <a:lnSpc>
                <a:spcPct val="7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Agreement – </a:t>
            </a:r>
            <a:r>
              <a:rPr lang="en-GB" altLang="en-US"/>
              <a:t>this is the offer that was accepted</a:t>
            </a:r>
            <a:r>
              <a:rPr lang="en-GB" altLang="en-US" i="1"/>
              <a:t> </a:t>
            </a:r>
            <a:r>
              <a:rPr lang="en-GB" altLang="en-US"/>
              <a:t>by the customer, and is like a contract. Agreements may be held by a third party, who acts as a </a:t>
            </a:r>
            <a:r>
              <a:rPr lang="en-GB" altLang="en-US" i="1"/>
              <a:t>registrar</a:t>
            </a:r>
            <a:r>
              <a:rPr lang="en-GB" altLang="en-US"/>
              <a:t> or </a:t>
            </a:r>
            <a:r>
              <a:rPr lang="en-GB" altLang="en-US" i="1"/>
              <a:t>notary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58800" y="304800"/>
            <a:ext cx="77724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What is DRM?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" y="2133600"/>
            <a:ext cx="7772400" cy="4110038"/>
          </a:xfrm>
          <a:ln/>
        </p:spPr>
        <p:txBody>
          <a:bodyPr/>
          <a:lstStyle/>
          <a:p>
            <a:pPr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Digital</a:t>
            </a:r>
            <a:r>
              <a:rPr lang="en-GB" altLang="en-US"/>
              <a:t> – specific to digital resources, such as electronic documents and media</a:t>
            </a:r>
          </a:p>
          <a:p>
            <a:pPr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Rights</a:t>
            </a:r>
            <a:r>
              <a:rPr lang="en-GB" altLang="en-US"/>
              <a:t> – concerned with ownership and the terms and conditions of use</a:t>
            </a:r>
          </a:p>
          <a:p>
            <a:pPr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Management</a:t>
            </a:r>
            <a:r>
              <a:rPr lang="en-GB" altLang="en-US"/>
              <a:t> – concerned with creating mechanisms to enable or prevent use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58800" y="160338"/>
            <a:ext cx="7772400" cy="1433512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400"/>
              <a:t>Pointers to Offers and Agreements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691063"/>
          </a:xfrm>
          <a:ln/>
        </p:spPr>
        <p:txBody>
          <a:bodyPr/>
          <a:lstStyle/>
          <a:p>
            <a:pPr>
              <a:lnSpc>
                <a:spcPct val="7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Pointers to Offers</a:t>
            </a:r>
            <a:r>
              <a:rPr lang="en-GB" altLang="en-US"/>
              <a:t> – are contained in the learning object metadata for resources that are not being used yet</a:t>
            </a:r>
          </a:p>
          <a:p>
            <a:pPr>
              <a:lnSpc>
                <a:spcPct val="7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Pointers to Agreements</a:t>
            </a:r>
            <a:r>
              <a:rPr lang="en-GB" altLang="en-US"/>
              <a:t> – may be contained if the resource is used in a package or otherwise redistributed, showing that the resource has been paid for</a:t>
            </a:r>
          </a:p>
          <a:p>
            <a:pPr>
              <a:lnSpc>
                <a:spcPct val="7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Agreements are not used for free resources or one-time uses, such as viewing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58800" y="304800"/>
            <a:ext cx="77724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Vendor Brokers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" y="2133600"/>
            <a:ext cx="7772400" cy="3416300"/>
          </a:xfrm>
          <a:ln/>
        </p:spPr>
        <p:txBody>
          <a:bodyPr/>
          <a:lstStyle/>
          <a:p>
            <a:pPr>
              <a:lnSpc>
                <a:spcPct val="7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A </a:t>
            </a:r>
            <a:r>
              <a:rPr lang="en-GB" altLang="en-US" i="1"/>
              <a:t>vendor broker</a:t>
            </a:r>
            <a:r>
              <a:rPr lang="en-GB" altLang="en-US"/>
              <a:t> is a service that helps vendors create rights metadata and which stores and serves the rights model on request</a:t>
            </a:r>
          </a:p>
          <a:p>
            <a:pPr>
              <a:lnSpc>
                <a:spcPct val="7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A vendor broker also conducts </a:t>
            </a:r>
            <a:r>
              <a:rPr lang="en-GB" altLang="en-US" i="1"/>
              <a:t>transactions</a:t>
            </a:r>
            <a:r>
              <a:rPr lang="en-GB" altLang="en-US"/>
              <a:t> on behalf of the vendor, accepting payment and providing keys for access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58800" y="98425"/>
            <a:ext cx="7772400" cy="155575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Vendor Broker Services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" y="2133600"/>
            <a:ext cx="7772400" cy="3582988"/>
          </a:xfrm>
          <a:ln/>
        </p:spPr>
        <p:txBody>
          <a:bodyPr/>
          <a:lstStyle/>
          <a:p>
            <a:pPr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Create</a:t>
            </a:r>
            <a:r>
              <a:rPr lang="en-GB" altLang="en-US"/>
              <a:t> rights metadata model</a:t>
            </a:r>
          </a:p>
          <a:p>
            <a:pPr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Send</a:t>
            </a:r>
            <a:r>
              <a:rPr lang="en-GB" altLang="en-US"/>
              <a:t> rights models on request</a:t>
            </a:r>
          </a:p>
          <a:p>
            <a:pPr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Agree</a:t>
            </a:r>
            <a:r>
              <a:rPr lang="en-GB" altLang="en-US"/>
              <a:t> with a purchaser who is willing to accept the terms</a:t>
            </a:r>
          </a:p>
          <a:p>
            <a:pPr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Provide key</a:t>
            </a:r>
            <a:r>
              <a:rPr lang="en-GB" altLang="en-US"/>
              <a:t> to a purchaser who has satisfied the terms of the agreement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58800" y="304800"/>
            <a:ext cx="77724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Vendor Repositories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914400" y="2895600"/>
            <a:ext cx="2057400" cy="914400"/>
          </a:xfrm>
          <a:prstGeom prst="rect">
            <a:avLst/>
          </a:prstGeom>
          <a:solidFill>
            <a:srgbClr val="00CC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3886200" y="1752600"/>
            <a:ext cx="1219200" cy="685800"/>
          </a:xfrm>
          <a:prstGeom prst="flowChartPunchedCard">
            <a:avLst/>
          </a:prstGeom>
          <a:solidFill>
            <a:srgbClr val="99CC0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600200" y="4876800"/>
            <a:ext cx="1981200" cy="914400"/>
          </a:xfrm>
          <a:prstGeom prst="rect">
            <a:avLst/>
          </a:prstGeom>
          <a:solidFill>
            <a:srgbClr val="993366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066800" y="3124200"/>
            <a:ext cx="1752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500"/>
              </a:spcBef>
              <a:buClr>
                <a:srgbClr val="0066CC"/>
              </a:buClr>
            </a:pPr>
            <a:r>
              <a:rPr lang="en-GB" altLang="en-US">
                <a:solidFill>
                  <a:srgbClr val="0066CC"/>
                </a:solidFill>
              </a:rPr>
              <a:t>Resources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981200" y="5105400"/>
            <a:ext cx="12954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500"/>
              </a:spcBef>
              <a:buClr>
                <a:srgbClr val="0066CC"/>
              </a:buClr>
            </a:pPr>
            <a:r>
              <a:rPr lang="en-GB" altLang="en-US">
                <a:solidFill>
                  <a:srgbClr val="0066CC"/>
                </a:solidFill>
              </a:rPr>
              <a:t>Broker</a:t>
            </a: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V="1">
            <a:off x="3048000" y="2436813"/>
            <a:ext cx="762000" cy="460375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1905000" y="3886200"/>
            <a:ext cx="533400" cy="91440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H="1">
            <a:off x="3808413" y="2590800"/>
            <a:ext cx="3355975" cy="243840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V="1">
            <a:off x="3886200" y="3351213"/>
            <a:ext cx="4114800" cy="1831975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>
            <a:off x="8001000" y="3352800"/>
            <a:ext cx="762000" cy="2286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CC0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 flipH="1">
            <a:off x="3198813" y="3352800"/>
            <a:ext cx="4575175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 flipV="1">
            <a:off x="3200400" y="2970213"/>
            <a:ext cx="4038600" cy="307975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7239000" y="2514600"/>
            <a:ext cx="1447800" cy="533400"/>
          </a:xfrm>
          <a:prstGeom prst="rect">
            <a:avLst/>
          </a:prstGeom>
          <a:solidFill>
            <a:srgbClr val="00008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7239000" y="2514600"/>
            <a:ext cx="1371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500"/>
              </a:spcBef>
              <a:buClr>
                <a:srgbClr val="0066CC"/>
              </a:buClr>
            </a:pPr>
            <a:r>
              <a:rPr lang="en-GB" altLang="en-US">
                <a:solidFill>
                  <a:srgbClr val="0066CC"/>
                </a:solidFill>
              </a:rPr>
              <a:t>searcher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4038600" y="1828800"/>
            <a:ext cx="990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500"/>
              </a:spcBef>
              <a:buClr>
                <a:srgbClr val="0066CC"/>
              </a:buClr>
            </a:pPr>
            <a:r>
              <a:rPr lang="en-GB" altLang="en-US">
                <a:solidFill>
                  <a:srgbClr val="0066CC"/>
                </a:solidFill>
              </a:rPr>
              <a:t>LOM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1219200" y="1828800"/>
            <a:ext cx="24384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50"/>
              </a:spcBef>
            </a:pPr>
            <a:r>
              <a:rPr lang="en-GB" altLang="en-US" sz="2000"/>
              <a:t>Vendor sends metadata to the world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304800" y="3962400"/>
            <a:ext cx="17526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50"/>
              </a:spcBef>
            </a:pPr>
            <a:r>
              <a:rPr lang="en-GB" altLang="en-US" sz="2000"/>
              <a:t>Vendor creates rights model</a:t>
            </a:r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7010400" y="1371600"/>
            <a:ext cx="21336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50"/>
              </a:spcBef>
            </a:pPr>
            <a:r>
              <a:rPr lang="en-GB" altLang="en-US" sz="2000"/>
              <a:t>Consumer asks for rights model and makes agreements</a:t>
            </a: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3962400" y="5410200"/>
            <a:ext cx="26670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50"/>
              </a:spcBef>
            </a:pPr>
            <a:r>
              <a:rPr lang="en-GB" altLang="en-US" sz="2000"/>
              <a:t>Broker sends rights model and key</a:t>
            </a: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6172200" y="3657600"/>
            <a:ext cx="25908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50"/>
              </a:spcBef>
            </a:pPr>
            <a:r>
              <a:rPr lang="en-GB" altLang="en-US" sz="2000"/>
              <a:t>Consumer sends key to vendor and receives resource</a:t>
            </a:r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0" y="3962400"/>
            <a:ext cx="3810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2500"/>
              </a:spcBef>
              <a:buClr>
                <a:srgbClr val="00FFCC"/>
              </a:buClr>
            </a:pPr>
            <a:r>
              <a:rPr lang="en-GB" altLang="en-US" sz="4000">
                <a:solidFill>
                  <a:srgbClr val="00FFCC"/>
                </a:solidFill>
              </a:rPr>
              <a:t>1</a:t>
            </a:r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762000" y="1752600"/>
            <a:ext cx="4572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2500"/>
              </a:spcBef>
              <a:buClr>
                <a:srgbClr val="00FFCC"/>
              </a:buClr>
            </a:pPr>
            <a:r>
              <a:rPr lang="en-GB" altLang="en-US" sz="4000">
                <a:solidFill>
                  <a:srgbClr val="00FFCC"/>
                </a:solidFill>
              </a:rPr>
              <a:t>2</a:t>
            </a:r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6553200" y="1524000"/>
            <a:ext cx="4572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2500"/>
              </a:spcBef>
              <a:buClr>
                <a:srgbClr val="00FFCC"/>
              </a:buClr>
            </a:pPr>
            <a:r>
              <a:rPr lang="en-GB" altLang="en-US" sz="4000">
                <a:solidFill>
                  <a:srgbClr val="00FFCC"/>
                </a:solidFill>
              </a:rPr>
              <a:t>3</a:t>
            </a:r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3962400" y="5943600"/>
            <a:ext cx="533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2500"/>
              </a:spcBef>
              <a:buClr>
                <a:srgbClr val="00FFCC"/>
              </a:buClr>
            </a:pPr>
            <a:r>
              <a:rPr lang="en-GB" altLang="en-US" sz="4000">
                <a:solidFill>
                  <a:srgbClr val="00FFCC"/>
                </a:solidFill>
              </a:rPr>
              <a:t>4</a:t>
            </a:r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7239000" y="4191000"/>
            <a:ext cx="6096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2500"/>
              </a:spcBef>
              <a:buClr>
                <a:srgbClr val="00FFCC"/>
              </a:buClr>
            </a:pPr>
            <a:r>
              <a:rPr lang="en-GB" altLang="en-US" sz="4000">
                <a:solidFill>
                  <a:srgbClr val="00FFCC"/>
                </a:solidFill>
              </a:rPr>
              <a:t>5</a:t>
            </a:r>
          </a:p>
        </p:txBody>
      </p:sp>
      <p:sp>
        <p:nvSpPr>
          <p:cNvPr id="26651" name="Line 27"/>
          <p:cNvSpPr>
            <a:spLocks noChangeShapeType="1"/>
          </p:cNvSpPr>
          <p:nvPr/>
        </p:nvSpPr>
        <p:spPr bwMode="auto">
          <a:xfrm>
            <a:off x="5334000" y="1981200"/>
            <a:ext cx="1752600" cy="53340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58800" y="304800"/>
            <a:ext cx="77724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About Vendor Brokers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" y="2133600"/>
            <a:ext cx="7772400" cy="4110038"/>
          </a:xfrm>
          <a:ln/>
        </p:spPr>
        <p:txBody>
          <a:bodyPr/>
          <a:lstStyle/>
          <a:p>
            <a:pPr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There may be many vendor brokers</a:t>
            </a:r>
          </a:p>
          <a:p>
            <a:pPr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Large providers may be their own vendor brokers, while small provider may access a vendor broker service</a:t>
            </a:r>
          </a:p>
          <a:p>
            <a:pPr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Vendor brokers receive payments and forward money in lump sums to vendors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58800" y="304800"/>
            <a:ext cx="77724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Example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" y="2133600"/>
            <a:ext cx="7772400" cy="4041775"/>
          </a:xfrm>
          <a:ln/>
        </p:spPr>
        <p:txBody>
          <a:bodyPr/>
          <a:lstStyle/>
          <a:p>
            <a:pPr>
              <a:lnSpc>
                <a:spcPct val="70000"/>
              </a:lnSpc>
              <a:spcBef>
                <a:spcPts val="17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 i="1"/>
              <a:t>Creative Commons</a:t>
            </a:r>
            <a:r>
              <a:rPr lang="en-GB" altLang="en-US" sz="2800"/>
              <a:t> is like a vendor broker</a:t>
            </a:r>
          </a:p>
          <a:p>
            <a:pPr lvl="1">
              <a:lnSpc>
                <a:spcPct val="70000"/>
              </a:lnSpc>
              <a:spcBef>
                <a:spcPts val="17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/>
              <a:t>It has a set of rights models that resource providers can pick from</a:t>
            </a:r>
          </a:p>
          <a:p>
            <a:pPr lvl="1">
              <a:lnSpc>
                <a:spcPct val="70000"/>
              </a:lnSpc>
              <a:spcBef>
                <a:spcPts val="17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/>
              <a:t>Reference to the rights models may be carried in metadata (eg., RSS CC field)</a:t>
            </a:r>
          </a:p>
          <a:p>
            <a:pPr lvl="1">
              <a:lnSpc>
                <a:spcPct val="70000"/>
              </a:lnSpc>
              <a:spcBef>
                <a:spcPts val="17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/>
              <a:t>Customers may request to see the rights model, and know they have permission to use the resource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58800" y="304800"/>
            <a:ext cx="77724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Example (2)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" y="2133600"/>
            <a:ext cx="7772400" cy="3830638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17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 i="1"/>
              <a:t>Amazon is like a vendor broker</a:t>
            </a:r>
          </a:p>
          <a:p>
            <a:pPr lvl="1">
              <a:lnSpc>
                <a:spcPct val="80000"/>
              </a:lnSpc>
              <a:spcBef>
                <a:spcPts val="17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/>
              <a:t>Vendors can use Amazon to set terms of purchase</a:t>
            </a:r>
          </a:p>
          <a:p>
            <a:pPr lvl="1">
              <a:lnSpc>
                <a:spcPct val="80000"/>
              </a:lnSpc>
              <a:spcBef>
                <a:spcPts val="17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/>
              <a:t>Potential purchasers can obtain these terms of purchase from Amazon</a:t>
            </a:r>
          </a:p>
          <a:p>
            <a:pPr lvl="1">
              <a:lnSpc>
                <a:spcPct val="80000"/>
              </a:lnSpc>
              <a:spcBef>
                <a:spcPts val="17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/>
              <a:t>Customers make payment to Amazon directly, which then later pays the vendor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58800" y="304800"/>
            <a:ext cx="77724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Purchasers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" y="2133600"/>
            <a:ext cx="7772400" cy="4111625"/>
          </a:xfrm>
          <a:ln/>
        </p:spPr>
        <p:txBody>
          <a:bodyPr/>
          <a:lstStyle/>
          <a:p>
            <a:pPr>
              <a:lnSpc>
                <a:spcPct val="70000"/>
              </a:lnSpc>
              <a:spcBef>
                <a:spcPts val="17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/>
              <a:t>A purchaser is any person who wishes to access or use a resource</a:t>
            </a:r>
          </a:p>
          <a:p>
            <a:pPr>
              <a:lnSpc>
                <a:spcPct val="70000"/>
              </a:lnSpc>
              <a:spcBef>
                <a:spcPts val="17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/>
              <a:t>Purchasers do the following:</a:t>
            </a:r>
          </a:p>
          <a:p>
            <a:pPr lvl="1">
              <a:lnSpc>
                <a:spcPct val="70000"/>
              </a:lnSpc>
              <a:spcBef>
                <a:spcPts val="17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/>
              <a:t>They </a:t>
            </a:r>
            <a:r>
              <a:rPr lang="en-GB" altLang="en-US" sz="2800" i="1"/>
              <a:t>locate</a:t>
            </a:r>
            <a:r>
              <a:rPr lang="en-GB" altLang="en-US" sz="2800"/>
              <a:t> the resource</a:t>
            </a:r>
          </a:p>
          <a:p>
            <a:pPr lvl="1">
              <a:lnSpc>
                <a:spcPct val="70000"/>
              </a:lnSpc>
              <a:spcBef>
                <a:spcPts val="17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/>
              <a:t>They </a:t>
            </a:r>
            <a:r>
              <a:rPr lang="en-GB" altLang="en-US" sz="2800" i="1"/>
              <a:t>retrieve</a:t>
            </a:r>
            <a:r>
              <a:rPr lang="en-GB" altLang="en-US" sz="2800"/>
              <a:t> rights expression</a:t>
            </a:r>
          </a:p>
          <a:p>
            <a:pPr lvl="1">
              <a:lnSpc>
                <a:spcPct val="70000"/>
              </a:lnSpc>
              <a:spcBef>
                <a:spcPts val="17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/>
              <a:t>They </a:t>
            </a:r>
            <a:r>
              <a:rPr lang="en-GB" altLang="en-US" sz="2800" i="1"/>
              <a:t>accept </a:t>
            </a:r>
            <a:r>
              <a:rPr lang="en-GB" altLang="en-US" sz="2800"/>
              <a:t>the terms of conditions</a:t>
            </a:r>
          </a:p>
          <a:p>
            <a:pPr lvl="1">
              <a:lnSpc>
                <a:spcPct val="70000"/>
              </a:lnSpc>
              <a:spcBef>
                <a:spcPts val="17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/>
              <a:t>They </a:t>
            </a:r>
            <a:r>
              <a:rPr lang="en-GB" altLang="en-US" sz="2800" i="1"/>
              <a:t>make payment</a:t>
            </a:r>
            <a:r>
              <a:rPr lang="en-GB" altLang="en-US" sz="2800"/>
              <a:t> if necessary</a:t>
            </a:r>
          </a:p>
          <a:p>
            <a:pPr lvl="1">
              <a:lnSpc>
                <a:spcPct val="70000"/>
              </a:lnSpc>
              <a:spcBef>
                <a:spcPts val="17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/>
              <a:t>They </a:t>
            </a:r>
            <a:r>
              <a:rPr lang="en-GB" altLang="en-US" sz="2800" i="1"/>
              <a:t>access</a:t>
            </a:r>
            <a:r>
              <a:rPr lang="en-GB" altLang="en-US" sz="2800"/>
              <a:t> the resource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58800" y="304800"/>
            <a:ext cx="77724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Locating Resources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" y="2133600"/>
            <a:ext cx="7772400" cy="4691063"/>
          </a:xfrm>
          <a:ln/>
        </p:spPr>
        <p:txBody>
          <a:bodyPr/>
          <a:lstStyle/>
          <a:p>
            <a:pPr>
              <a:lnSpc>
                <a:spcPct val="7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Resources are located via searches on metadata search service (such as eduSource)</a:t>
            </a:r>
          </a:p>
          <a:p>
            <a:pPr>
              <a:lnSpc>
                <a:spcPct val="7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The searcher </a:t>
            </a:r>
            <a:r>
              <a:rPr lang="en-GB" altLang="en-US" i="1"/>
              <a:t>may</a:t>
            </a:r>
            <a:r>
              <a:rPr lang="en-GB" altLang="en-US"/>
              <a:t> use rights information as a parameter, depending on the search service – for example – a searcher may request ‘only free resources’ or ‘only resources that cost less than five dollars’</a:t>
            </a:r>
          </a:p>
          <a:p>
            <a:pPr>
              <a:lnSpc>
                <a:spcPct val="70000"/>
              </a:lnSpc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58800" y="304800"/>
            <a:ext cx="77724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Purchaser Brokers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" y="2133600"/>
            <a:ext cx="7772400" cy="4784725"/>
          </a:xfrm>
          <a:ln/>
        </p:spPr>
        <p:txBody>
          <a:bodyPr/>
          <a:lstStyle/>
          <a:p>
            <a:pPr>
              <a:lnSpc>
                <a:spcPct val="70000"/>
              </a:lnSpc>
              <a:spcBef>
                <a:spcPts val="17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/>
              <a:t>This is a </a:t>
            </a:r>
            <a:r>
              <a:rPr lang="en-GB" altLang="en-US" sz="2800" i="1"/>
              <a:t>new</a:t>
            </a:r>
            <a:r>
              <a:rPr lang="en-GB" altLang="en-US" sz="2800"/>
              <a:t> feature unique to DDRM</a:t>
            </a:r>
          </a:p>
          <a:p>
            <a:pPr>
              <a:lnSpc>
                <a:spcPct val="70000"/>
              </a:lnSpc>
              <a:spcBef>
                <a:spcPts val="17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/>
              <a:t>A </a:t>
            </a:r>
            <a:r>
              <a:rPr lang="en-GB" altLang="en-US" sz="2800" i="1"/>
              <a:t>purchaser broker</a:t>
            </a:r>
            <a:r>
              <a:rPr lang="en-GB" altLang="en-US" sz="2800"/>
              <a:t> acts as a representative for the purchaser</a:t>
            </a:r>
          </a:p>
          <a:p>
            <a:pPr lvl="1">
              <a:lnSpc>
                <a:spcPct val="70000"/>
              </a:lnSpc>
              <a:spcBef>
                <a:spcPts val="17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/>
              <a:t>It makes requests for rights metadata</a:t>
            </a:r>
          </a:p>
          <a:p>
            <a:pPr lvl="1">
              <a:lnSpc>
                <a:spcPct val="70000"/>
              </a:lnSpc>
              <a:spcBef>
                <a:spcPts val="17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/>
              <a:t>It pays the vendor broker for the purchaser</a:t>
            </a:r>
          </a:p>
          <a:p>
            <a:pPr lvl="1">
              <a:lnSpc>
                <a:spcPct val="70000"/>
              </a:lnSpc>
              <a:spcBef>
                <a:spcPts val="17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/>
              <a:t>It transports the key from the vendor to the purchaser</a:t>
            </a:r>
          </a:p>
          <a:p>
            <a:pPr lvl="1">
              <a:lnSpc>
                <a:spcPct val="70000"/>
              </a:lnSpc>
              <a:spcBef>
                <a:spcPts val="17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/>
              <a:t>It accepts bulk payments from the purchaser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58800" y="304800"/>
            <a:ext cx="77724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Aspects of DRM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" y="2133600"/>
            <a:ext cx="7772400" cy="4351338"/>
          </a:xfrm>
          <a:ln/>
        </p:spPr>
        <p:txBody>
          <a:bodyPr/>
          <a:lstStyle/>
          <a:p>
            <a:pPr>
              <a:lnSpc>
                <a:spcPct val="7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Expression</a:t>
            </a:r>
            <a:r>
              <a:rPr lang="en-GB" altLang="en-US"/>
              <a:t> – the description of the resource, ownership of the resource, and the terms and conditions of use</a:t>
            </a:r>
          </a:p>
          <a:p>
            <a:pPr>
              <a:lnSpc>
                <a:spcPct val="7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Authentication – </a:t>
            </a:r>
            <a:r>
              <a:rPr lang="en-GB" altLang="en-US"/>
              <a:t>verification that the person using the resource has the right to use the resource</a:t>
            </a:r>
          </a:p>
          <a:p>
            <a:pPr>
              <a:lnSpc>
                <a:spcPct val="7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Protection</a:t>
            </a:r>
            <a:r>
              <a:rPr lang="en-GB" altLang="en-US"/>
              <a:t> – means, such as encryption, to ensure only authorized users have access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58800" y="98425"/>
            <a:ext cx="7772400" cy="155575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Why a Purchaser Broker?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" y="2133600"/>
            <a:ext cx="7772400" cy="3949700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17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/>
              <a:t>A purchaser broker can handle many accounts on behalf of a purchaser</a:t>
            </a:r>
          </a:p>
          <a:p>
            <a:pPr>
              <a:lnSpc>
                <a:spcPct val="80000"/>
              </a:lnSpc>
              <a:spcBef>
                <a:spcPts val="17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/>
              <a:t>A purchaser broker acts as a steward of personal information, protecting the purchaser’s identity and credit information</a:t>
            </a:r>
          </a:p>
          <a:p>
            <a:pPr>
              <a:lnSpc>
                <a:spcPct val="80000"/>
              </a:lnSpc>
              <a:spcBef>
                <a:spcPts val="17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/>
              <a:t>A purchaser may exercise transactions automatically based on rules set by the purchaser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58800" y="304800"/>
            <a:ext cx="77724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Payment Models</a:t>
            </a: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85800" y="2286000"/>
            <a:ext cx="1676400" cy="990600"/>
          </a:xfrm>
          <a:prstGeom prst="rect">
            <a:avLst/>
          </a:prstGeom>
          <a:solidFill>
            <a:srgbClr val="00CC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1524000" y="4572000"/>
            <a:ext cx="1828800" cy="1143000"/>
          </a:xfrm>
          <a:prstGeom prst="flowChartProcess">
            <a:avLst/>
          </a:prstGeom>
          <a:solidFill>
            <a:srgbClr val="00660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5486400" y="4572000"/>
            <a:ext cx="1828800" cy="1066800"/>
          </a:xfrm>
          <a:prstGeom prst="flowChartProcess">
            <a:avLst/>
          </a:prstGeom>
          <a:solidFill>
            <a:srgbClr val="FF660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6019800" y="2209800"/>
            <a:ext cx="1828800" cy="990600"/>
          </a:xfrm>
          <a:prstGeom prst="rect">
            <a:avLst/>
          </a:prstGeom>
          <a:solidFill>
            <a:srgbClr val="00FFCC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914400" y="2667000"/>
            <a:ext cx="1371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500"/>
              </a:spcBef>
              <a:buClr>
                <a:srgbClr val="0066CC"/>
              </a:buClr>
            </a:pPr>
            <a:r>
              <a:rPr lang="en-GB" altLang="en-US">
                <a:solidFill>
                  <a:srgbClr val="0066CC"/>
                </a:solidFill>
              </a:rPr>
              <a:t>Vendor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1905000" y="4953000"/>
            <a:ext cx="1371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500"/>
              </a:spcBef>
              <a:buClr>
                <a:srgbClr val="0066CC"/>
              </a:buClr>
            </a:pPr>
            <a:r>
              <a:rPr lang="en-GB" altLang="en-US">
                <a:solidFill>
                  <a:srgbClr val="0066CC"/>
                </a:solidFill>
              </a:rPr>
              <a:t>Broker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6172200" y="2590800"/>
            <a:ext cx="1447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500"/>
              </a:spcBef>
              <a:buClr>
                <a:srgbClr val="0066CC"/>
              </a:buClr>
            </a:pPr>
            <a:r>
              <a:rPr lang="en-GB" altLang="en-US">
                <a:solidFill>
                  <a:srgbClr val="0066CC"/>
                </a:solidFill>
              </a:rPr>
              <a:t>Purchaser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5715000" y="4876800"/>
            <a:ext cx="1447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500"/>
              </a:spcBef>
              <a:buClr>
                <a:srgbClr val="0066CC"/>
              </a:buClr>
            </a:pPr>
            <a:r>
              <a:rPr lang="en-GB" altLang="en-US">
                <a:solidFill>
                  <a:srgbClr val="0066CC"/>
                </a:solidFill>
              </a:rPr>
              <a:t>Broker</a:t>
            </a:r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 flipH="1">
            <a:off x="6399213" y="3352800"/>
            <a:ext cx="460375" cy="1143000"/>
          </a:xfrm>
          <a:prstGeom prst="line">
            <a:avLst/>
          </a:prstGeom>
          <a:noFill/>
          <a:ln w="127080">
            <a:solidFill>
              <a:srgbClr val="FFFF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 flipH="1">
            <a:off x="3427413" y="5105400"/>
            <a:ext cx="1908175" cy="1588"/>
          </a:xfrm>
          <a:prstGeom prst="line">
            <a:avLst/>
          </a:prstGeom>
          <a:noFill/>
          <a:ln w="127080">
            <a:solidFill>
              <a:srgbClr val="FFFF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 flipH="1" flipV="1">
            <a:off x="1674813" y="3427413"/>
            <a:ext cx="612775" cy="993775"/>
          </a:xfrm>
          <a:prstGeom prst="line">
            <a:avLst/>
          </a:prstGeom>
          <a:noFill/>
          <a:ln w="127080">
            <a:solidFill>
              <a:srgbClr val="FFFF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3048000" y="2743200"/>
            <a:ext cx="2438400" cy="1192213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</a:pPr>
            <a:r>
              <a:rPr lang="en-GB" altLang="en-US" sz="1800"/>
              <a:t>Payments made using eg. Paypal, credit account, cheque, other service</a:t>
            </a:r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 flipH="1">
            <a:off x="2055813" y="3352800"/>
            <a:ext cx="993775" cy="60960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>
            <a:off x="4343400" y="3962400"/>
            <a:ext cx="1588" cy="106680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>
            <a:off x="5486400" y="3352800"/>
            <a:ext cx="1143000" cy="45720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58800" y="304800"/>
            <a:ext cx="77724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Why </a:t>
            </a:r>
            <a:r>
              <a:rPr lang="en-GB" altLang="en-US" i="1"/>
              <a:t>Two</a:t>
            </a:r>
            <a:r>
              <a:rPr lang="en-GB" altLang="en-US"/>
              <a:t> Brokers?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" y="2133600"/>
            <a:ext cx="7772400" cy="4244975"/>
          </a:xfrm>
          <a:ln/>
        </p:spPr>
        <p:txBody>
          <a:bodyPr/>
          <a:lstStyle/>
          <a:p>
            <a:pPr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A vendor broker may accept transactions from many purchaser brokers, and a purchaser broker may make transactions with many vendor brokers</a:t>
            </a:r>
          </a:p>
          <a:p>
            <a:pPr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But a vendor can deal with a </a:t>
            </a:r>
            <a:r>
              <a:rPr lang="en-GB" altLang="en-US" i="1"/>
              <a:t>single</a:t>
            </a:r>
            <a:r>
              <a:rPr lang="en-GB" altLang="en-US"/>
              <a:t> vendor broker, and a purchaser can deal with a </a:t>
            </a:r>
            <a:r>
              <a:rPr lang="en-GB" altLang="en-US" i="1"/>
              <a:t>single</a:t>
            </a:r>
            <a:r>
              <a:rPr lang="en-GB" altLang="en-US"/>
              <a:t> purchaser broker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58800" y="98425"/>
            <a:ext cx="7772400" cy="155575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It’s a Lot Like Your Store</a:t>
            </a: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685800" y="1981200"/>
            <a:ext cx="2057400" cy="1143000"/>
          </a:xfrm>
          <a:prstGeom prst="rect">
            <a:avLst/>
          </a:prstGeom>
          <a:solidFill>
            <a:srgbClr val="00CC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600200" y="4114800"/>
            <a:ext cx="2133600" cy="1143000"/>
          </a:xfrm>
          <a:prstGeom prst="rect">
            <a:avLst/>
          </a:prstGeom>
          <a:solidFill>
            <a:srgbClr val="00CC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4800600" y="4114800"/>
            <a:ext cx="2286000" cy="1143000"/>
          </a:xfrm>
          <a:prstGeom prst="rect">
            <a:avLst/>
          </a:prstGeom>
          <a:solidFill>
            <a:srgbClr val="00CC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5791200" y="1981200"/>
            <a:ext cx="2133600" cy="1143000"/>
          </a:xfrm>
          <a:prstGeom prst="rect">
            <a:avLst/>
          </a:prstGeom>
          <a:solidFill>
            <a:srgbClr val="00CC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838200" y="2362200"/>
            <a:ext cx="20574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500"/>
              </a:spcBef>
              <a:buClr>
                <a:srgbClr val="0066CC"/>
              </a:buClr>
            </a:pPr>
            <a:r>
              <a:rPr lang="en-GB" altLang="en-US">
                <a:solidFill>
                  <a:srgbClr val="0066CC"/>
                </a:solidFill>
              </a:rPr>
              <a:t>Pickle Maker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752600" y="4419600"/>
            <a:ext cx="1905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500"/>
              </a:spcBef>
              <a:buClr>
                <a:srgbClr val="0066CC"/>
              </a:buClr>
            </a:pPr>
            <a:r>
              <a:rPr lang="en-GB" altLang="en-US">
                <a:solidFill>
                  <a:srgbClr val="0066CC"/>
                </a:solidFill>
              </a:rPr>
              <a:t>Wholesaler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5029200" y="4495800"/>
            <a:ext cx="1905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500"/>
              </a:spcBef>
              <a:buClr>
                <a:srgbClr val="0066CC"/>
              </a:buClr>
            </a:pPr>
            <a:r>
              <a:rPr lang="en-GB" altLang="en-US">
                <a:solidFill>
                  <a:srgbClr val="0066CC"/>
                </a:solidFill>
              </a:rPr>
              <a:t>Retail Store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6096000" y="2286000"/>
            <a:ext cx="12954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500"/>
              </a:spcBef>
              <a:buClr>
                <a:srgbClr val="0066CC"/>
              </a:buClr>
            </a:pPr>
            <a:r>
              <a:rPr lang="en-GB" altLang="en-US">
                <a:solidFill>
                  <a:srgbClr val="0066CC"/>
                </a:solidFill>
              </a:rPr>
              <a:t>You</a:t>
            </a: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1752600" y="3124200"/>
            <a:ext cx="685800" cy="99060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3733800" y="4724400"/>
            <a:ext cx="1066800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 flipV="1">
            <a:off x="6096000" y="3122613"/>
            <a:ext cx="609600" cy="993775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58800" y="304800"/>
            <a:ext cx="77724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Where DRM is Applied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" y="2133600"/>
            <a:ext cx="7772400" cy="4351338"/>
          </a:xfrm>
          <a:ln/>
        </p:spPr>
        <p:txBody>
          <a:bodyPr/>
          <a:lstStyle/>
          <a:p>
            <a:pPr>
              <a:lnSpc>
                <a:spcPct val="7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Resource –</a:t>
            </a:r>
            <a:r>
              <a:rPr lang="en-GB" altLang="en-US"/>
              <a:t> a particular document or digital resource – for example, a document may be locked or encrypted</a:t>
            </a:r>
          </a:p>
          <a:p>
            <a:pPr>
              <a:lnSpc>
                <a:spcPct val="7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Access Point</a:t>
            </a:r>
            <a:r>
              <a:rPr lang="en-GB" altLang="en-US"/>
              <a:t> – a content server, such as a website – for example, a website may require a login</a:t>
            </a:r>
          </a:p>
          <a:p>
            <a:pPr>
              <a:lnSpc>
                <a:spcPct val="7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Network</a:t>
            </a:r>
            <a:r>
              <a:rPr lang="en-GB" altLang="en-US"/>
              <a:t> – the connections between servers – for example, ATM network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8240371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7" y="260648"/>
            <a:ext cx="7920880" cy="155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498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79" y="620688"/>
            <a:ext cx="8068519" cy="577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539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58800" y="304800"/>
            <a:ext cx="77724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Weak DRM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" y="2133600"/>
            <a:ext cx="7772400" cy="3973513"/>
          </a:xfrm>
          <a:ln/>
        </p:spPr>
        <p:txBody>
          <a:bodyPr/>
          <a:lstStyle/>
          <a:p>
            <a:pPr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Expression: </a:t>
            </a:r>
            <a:r>
              <a:rPr lang="en-GB" altLang="en-US"/>
              <a:t>in the resource only</a:t>
            </a:r>
          </a:p>
          <a:p>
            <a:pPr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Authentication:</a:t>
            </a:r>
            <a:r>
              <a:rPr lang="en-GB" altLang="en-US"/>
              <a:t> none</a:t>
            </a:r>
          </a:p>
          <a:p>
            <a:pPr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Protection: </a:t>
            </a:r>
            <a:r>
              <a:rPr lang="en-GB" altLang="en-US"/>
              <a:t>none</a:t>
            </a:r>
          </a:p>
          <a:p>
            <a:pPr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Examples: web page with a copyright notice, book with a copyright page, property with a ‘keep out’ sign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58800" y="304800"/>
            <a:ext cx="77724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Strong DRM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" y="2133600"/>
            <a:ext cx="7772400" cy="4264025"/>
          </a:xfrm>
          <a:ln/>
        </p:spPr>
        <p:txBody>
          <a:bodyPr/>
          <a:lstStyle/>
          <a:p>
            <a:pPr>
              <a:lnSpc>
                <a:spcPct val="7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Expression: </a:t>
            </a:r>
            <a:r>
              <a:rPr lang="en-GB" altLang="en-US"/>
              <a:t>in the resource, access point, or network</a:t>
            </a:r>
          </a:p>
          <a:p>
            <a:pPr>
              <a:lnSpc>
                <a:spcPct val="7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Authentication: </a:t>
            </a:r>
            <a:r>
              <a:rPr lang="en-GB" altLang="en-US"/>
              <a:t>network – single login</a:t>
            </a:r>
          </a:p>
          <a:p>
            <a:pPr>
              <a:lnSpc>
                <a:spcPct val="7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Protection: </a:t>
            </a:r>
            <a:r>
              <a:rPr lang="en-GB" altLang="en-US"/>
              <a:t>network wide</a:t>
            </a:r>
          </a:p>
          <a:p>
            <a:pPr>
              <a:lnSpc>
                <a:spcPct val="7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Example – the ATM system requires that you provide credentials to use the system, and encrypts all data and communication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58800" y="304800"/>
            <a:ext cx="77724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Issues in DRM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" y="2133600"/>
            <a:ext cx="7772400" cy="4437063"/>
          </a:xfrm>
          <a:ln/>
        </p:spPr>
        <p:txBody>
          <a:bodyPr/>
          <a:lstStyle/>
          <a:p>
            <a:pPr>
              <a:lnSpc>
                <a:spcPct val="7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DRM is too weak – </a:t>
            </a:r>
            <a:r>
              <a:rPr lang="en-GB" altLang="en-US"/>
              <a:t>in networks like the web and Napster, expression alone is insufficient to ensure that rights are respected</a:t>
            </a:r>
          </a:p>
          <a:p>
            <a:pPr>
              <a:lnSpc>
                <a:spcPct val="7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DRM is too strong</a:t>
            </a:r>
            <a:r>
              <a:rPr lang="en-GB" altLang="en-US"/>
              <a:t> – proposed DRM systems require a unique userid (eg., MS Passport) and fully secured network (eg., Rights management server, ‘trusted’ applications), violate privacy, fair use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Omni"/>
        <a:ea typeface="DejaVu Sans"/>
        <a:cs typeface="DejaVu Sans"/>
      </a:majorFont>
      <a:minorFont>
        <a:latin typeface="Omni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2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Times New Roman" pitchFamily="16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2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Times New Roman" pitchFamily="16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Omni"/>
        <a:ea typeface="DejaVu Sans"/>
        <a:cs typeface="DejaVu Sans"/>
      </a:majorFont>
      <a:minorFont>
        <a:latin typeface="Omni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2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Times New Roman" pitchFamily="16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2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Times New Roman" pitchFamily="16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1414</Words>
  <Application>Microsoft Office PowerPoint</Application>
  <PresentationFormat>On-screen Show (4:3)</PresentationFormat>
  <Paragraphs>181</Paragraphs>
  <Slides>33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Times New Roman</vt:lpstr>
      <vt:lpstr>Omni</vt:lpstr>
      <vt:lpstr>DejaVu Sans</vt:lpstr>
      <vt:lpstr>Wingdings</vt:lpstr>
      <vt:lpstr>Arial</vt:lpstr>
      <vt:lpstr>Courier New</vt:lpstr>
      <vt:lpstr>Office Theme</vt:lpstr>
      <vt:lpstr>Office Theme</vt:lpstr>
      <vt:lpstr> </vt:lpstr>
      <vt:lpstr>What is DRM?</vt:lpstr>
      <vt:lpstr>Aspects of DRM</vt:lpstr>
      <vt:lpstr>Where DRM is Applied</vt:lpstr>
      <vt:lpstr>PowerPoint Presentation</vt:lpstr>
      <vt:lpstr>PowerPoint Presentation</vt:lpstr>
      <vt:lpstr>Weak DRM</vt:lpstr>
      <vt:lpstr>Strong DRM</vt:lpstr>
      <vt:lpstr>Issues in DRM</vt:lpstr>
      <vt:lpstr>The Middle Way</vt:lpstr>
      <vt:lpstr>Critics from Both Sides…</vt:lpstr>
      <vt:lpstr>Responses</vt:lpstr>
      <vt:lpstr>What Causes File Sharing?</vt:lpstr>
      <vt:lpstr>DRM Principles</vt:lpstr>
      <vt:lpstr>Rights Expression</vt:lpstr>
      <vt:lpstr>Rights Models (1)</vt:lpstr>
      <vt:lpstr>Rights Models (2)</vt:lpstr>
      <vt:lpstr>Rights Models (3)</vt:lpstr>
      <vt:lpstr>Two Types of Right Expression</vt:lpstr>
      <vt:lpstr>Pointers to Offers and Agreements</vt:lpstr>
      <vt:lpstr>Vendor Brokers</vt:lpstr>
      <vt:lpstr>Vendor Broker Services</vt:lpstr>
      <vt:lpstr>Vendor Repositories</vt:lpstr>
      <vt:lpstr>About Vendor Brokers</vt:lpstr>
      <vt:lpstr>Example</vt:lpstr>
      <vt:lpstr>Example (2)</vt:lpstr>
      <vt:lpstr>Purchasers</vt:lpstr>
      <vt:lpstr>Locating Resources</vt:lpstr>
      <vt:lpstr>Purchaser Brokers</vt:lpstr>
      <vt:lpstr>Why a Purchaser Broker?</vt:lpstr>
      <vt:lpstr>Payment Models</vt:lpstr>
      <vt:lpstr>Why Two Brokers?</vt:lpstr>
      <vt:lpstr>It’s a Lot Like Your Store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Today’s Internet is more successful than its originators envi</dc:title>
  <dc:creator>Mary Anne Moser</dc:creator>
  <cp:lastModifiedBy>Downes, Stephen</cp:lastModifiedBy>
  <cp:revision>2</cp:revision>
  <dcterms:modified xsi:type="dcterms:W3CDTF">2016-11-01T15:23:12Z</dcterms:modified>
</cp:coreProperties>
</file>