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4" r:id="rId5"/>
    <p:sldId id="258" r:id="rId6"/>
    <p:sldId id="267" r:id="rId7"/>
    <p:sldId id="259" r:id="rId8"/>
    <p:sldId id="268" r:id="rId9"/>
    <p:sldId id="260" r:id="rId10"/>
    <p:sldId id="269" r:id="rId11"/>
    <p:sldId id="261" r:id="rId12"/>
    <p:sldId id="270" r:id="rId13"/>
    <p:sldId id="262" r:id="rId14"/>
    <p:sldId id="271" r:id="rId15"/>
    <p:sldId id="263" r:id="rId16"/>
    <p:sldId id="272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7" autoAdjust="0"/>
    <p:restoredTop sz="86446" autoAdjust="0"/>
  </p:normalViewPr>
  <p:slideViewPr>
    <p:cSldViewPr snapToGrid="0">
      <p:cViewPr varScale="1">
        <p:scale>
          <a:sx n="77" d="100"/>
          <a:sy n="77" d="100"/>
        </p:scale>
        <p:origin x="86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86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604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65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32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202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4250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60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176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973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192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329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9F6B7-5ADD-4C43-B7B9-278AA76ACB82}" type="datetimeFigureOut">
              <a:rPr lang="en-CA" smtClean="0"/>
              <a:t>2013-10-22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7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hare.net/mackiwg/oeru2011-11meetinginput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Open Access and Open Learning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Stephen Downes</a:t>
            </a:r>
          </a:p>
          <a:p>
            <a:r>
              <a:rPr lang="en-CA" dirty="0" smtClean="0"/>
              <a:t>October 22, 2013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2890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Early open instruction – the Couros course, the Wiley Wiki</a:t>
            </a:r>
          </a:p>
          <a:p>
            <a:r>
              <a:rPr lang="en-CA" smtClean="0"/>
              <a:t>MOOCs as open instruction</a:t>
            </a:r>
          </a:p>
          <a:p>
            <a:r>
              <a:rPr lang="en-CA" smtClean="0"/>
              <a:t>Elements of open instruction:</a:t>
            </a:r>
          </a:p>
          <a:p>
            <a:pPr lvl="1"/>
            <a:r>
              <a:rPr lang="en-CA" smtClean="0"/>
              <a:t>Resources</a:t>
            </a:r>
          </a:p>
          <a:p>
            <a:pPr lvl="1"/>
            <a:r>
              <a:rPr lang="en-CA" smtClean="0"/>
              <a:t>Lectures</a:t>
            </a:r>
          </a:p>
          <a:p>
            <a:pPr lvl="1"/>
            <a:r>
              <a:rPr lang="en-CA" smtClean="0"/>
              <a:t>Activities and projects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1543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Design…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7066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‘Learning Design’ = the organization and structure of a course – eg., IMS LD</a:t>
            </a:r>
          </a:p>
          <a:p>
            <a:r>
              <a:rPr lang="en-CA" smtClean="0"/>
              <a:t>Open design – enabling participants to create their own organization and structure</a:t>
            </a:r>
          </a:p>
          <a:p>
            <a:pPr lvl="1"/>
            <a:r>
              <a:rPr lang="en-CA" smtClean="0"/>
              <a:t>Example: touring a city vs being taken on a tour</a:t>
            </a:r>
          </a:p>
          <a:p>
            <a:pPr lvl="1"/>
            <a:r>
              <a:rPr lang="en-CA" smtClean="0"/>
              <a:t>The course as ‘environment’ rather than ‘book’</a:t>
            </a:r>
          </a:p>
          <a:p>
            <a:r>
              <a:rPr lang="en-CA" smtClean="0"/>
              <a:t>Open design in MOOCs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404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Assessment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62199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 is assessment?</a:t>
            </a:r>
          </a:p>
          <a:p>
            <a:r>
              <a:rPr lang="en-CA" dirty="0" smtClean="0"/>
              <a:t>The paucity of ‘learning contracts’</a:t>
            </a:r>
          </a:p>
          <a:p>
            <a:r>
              <a:rPr lang="en-CA" dirty="0" smtClean="0"/>
              <a:t>Assessment - criteria and metrics</a:t>
            </a:r>
          </a:p>
          <a:p>
            <a:pPr lvl="1"/>
            <a:r>
              <a:rPr lang="en-CA" dirty="0" smtClean="0"/>
              <a:t>Content based – formal learning</a:t>
            </a:r>
          </a:p>
          <a:p>
            <a:pPr lvl="1"/>
            <a:r>
              <a:rPr lang="en-CA" dirty="0" smtClean="0"/>
              <a:t>Task based – informal learning</a:t>
            </a:r>
          </a:p>
          <a:p>
            <a:r>
              <a:rPr lang="en-CA" dirty="0" smtClean="0"/>
              <a:t>“You decide what counts as success”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801386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Credentials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3272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argument for closed credentials</a:t>
            </a:r>
          </a:p>
          <a:p>
            <a:r>
              <a:rPr lang="en-CA" dirty="0" smtClean="0"/>
              <a:t>Badges?</a:t>
            </a:r>
          </a:p>
          <a:p>
            <a:r>
              <a:rPr lang="en-CA" dirty="0" smtClean="0"/>
              <a:t>‘You are what you do’</a:t>
            </a:r>
          </a:p>
          <a:p>
            <a:pPr lvl="1"/>
            <a:r>
              <a:rPr lang="en-CA" dirty="0" smtClean="0"/>
              <a:t>Privacy and security considerations</a:t>
            </a:r>
          </a:p>
          <a:p>
            <a:pPr marL="457200" lvl="1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068238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Stephen Downes</a:t>
            </a:r>
          </a:p>
          <a:p>
            <a:r>
              <a:rPr lang="en-CA" dirty="0" smtClean="0"/>
              <a:t>http://www.downes.ca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84831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23825"/>
            <a:ext cx="8839200" cy="661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8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Open Source – GPL – Stallman’s four freedoms</a:t>
            </a:r>
          </a:p>
          <a:p>
            <a:r>
              <a:rPr lang="en-CA" smtClean="0"/>
              <a:t>OERs – UNESCO – “teaching, learning or research materials that are in the public domain or released with an intellectual property license that allows for free use, adaptation, and distribution.”</a:t>
            </a:r>
          </a:p>
          <a:p>
            <a:r>
              <a:rPr lang="en-CA" smtClean="0"/>
              <a:t>Open Archives Initiative – “interoperability standards that aim to facilitate the efficient dissemination of e-prints and other electronic content…”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053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</a:t>
            </a:r>
            <a:r>
              <a:rPr lang="en-CA" dirty="0" err="1" smtClean="0"/>
              <a:t>OERu</a:t>
            </a:r>
            <a:r>
              <a:rPr lang="en-CA" dirty="0" smtClean="0"/>
              <a:t> ‘Logic Model’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822" y="1415414"/>
            <a:ext cx="6323256" cy="497237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8650" y="6308542"/>
            <a:ext cx="707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smtClean="0">
                <a:hlinkClick r:id="rId3"/>
              </a:rPr>
              <a:t>http://www.slideshare.net/mackiwg/oeru2011-11meetinginputs</a:t>
            </a:r>
            <a:r>
              <a:rPr lang="en-CA" dirty="0" smtClean="0"/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2911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Learning…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219075"/>
            <a:ext cx="8763000" cy="641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950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Originated in Open University, Athabasca University</a:t>
            </a:r>
          </a:p>
          <a:p>
            <a:r>
              <a:rPr lang="en-CA" dirty="0" smtClean="0"/>
              <a:t>No formal requirements for course admission</a:t>
            </a:r>
          </a:p>
          <a:p>
            <a:r>
              <a:rPr lang="en-CA" dirty="0" smtClean="0"/>
              <a:t>Issues: preparedness, completion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228600"/>
            <a:ext cx="882015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58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Content…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457200"/>
            <a:ext cx="83058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46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Originally thought of as similar to open source</a:t>
            </a:r>
          </a:p>
          <a:p>
            <a:r>
              <a:rPr lang="en-CA" dirty="0" smtClean="0"/>
              <a:t>Creative Commons licenses – by, </a:t>
            </a:r>
            <a:r>
              <a:rPr lang="en-CA" dirty="0" err="1" smtClean="0"/>
              <a:t>nc</a:t>
            </a:r>
            <a:r>
              <a:rPr lang="en-CA" dirty="0" smtClean="0"/>
              <a:t>, </a:t>
            </a:r>
            <a:r>
              <a:rPr lang="en-CA" dirty="0" err="1" smtClean="0"/>
              <a:t>sa</a:t>
            </a:r>
            <a:r>
              <a:rPr lang="en-CA" dirty="0" smtClean="0"/>
              <a:t>, </a:t>
            </a:r>
            <a:r>
              <a:rPr lang="en-CA" dirty="0" err="1" smtClean="0"/>
              <a:t>nd</a:t>
            </a:r>
            <a:r>
              <a:rPr lang="en-CA" dirty="0" smtClean="0"/>
              <a:t> clauses</a:t>
            </a:r>
          </a:p>
          <a:p>
            <a:r>
              <a:rPr lang="en-CA" dirty="0" smtClean="0"/>
              <a:t>Open access versus open use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0" y="247650"/>
            <a:ext cx="8724900" cy="63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866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Instruction…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" y="219075"/>
            <a:ext cx="8972550" cy="641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163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2681</TotalTime>
  <Words>282</Words>
  <Application>Microsoft Office PowerPoint</Application>
  <PresentationFormat>On-screen Show (4:3)</PresentationFormat>
  <Paragraphs>44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Open Access and Open Learning</vt:lpstr>
      <vt:lpstr>Open…</vt:lpstr>
      <vt:lpstr>PowerPoint Presentation</vt:lpstr>
      <vt:lpstr>The OERu ‘Logic Model’</vt:lpstr>
      <vt:lpstr>Open Learning…</vt:lpstr>
      <vt:lpstr>PowerPoint Presentation</vt:lpstr>
      <vt:lpstr>Open Content…</vt:lpstr>
      <vt:lpstr>PowerPoint Presentation</vt:lpstr>
      <vt:lpstr>Open Instruction…</vt:lpstr>
      <vt:lpstr>PowerPoint Presentation</vt:lpstr>
      <vt:lpstr>Open Design…</vt:lpstr>
      <vt:lpstr>PowerPoint Presentation</vt:lpstr>
      <vt:lpstr>Open Assessment</vt:lpstr>
      <vt:lpstr>PowerPoint Presentation</vt:lpstr>
      <vt:lpstr>Open Credentials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Access and Open Learning</dc:title>
  <dc:creator>Stephen Downes</dc:creator>
  <cp:lastModifiedBy>Stephen Downes</cp:lastModifiedBy>
  <cp:revision>8</cp:revision>
  <dcterms:created xsi:type="dcterms:W3CDTF">2013-10-22T16:32:11Z</dcterms:created>
  <dcterms:modified xsi:type="dcterms:W3CDTF">2013-10-24T13:13:23Z</dcterms:modified>
</cp:coreProperties>
</file>