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3" r:id="rId3"/>
    <p:sldId id="264" r:id="rId4"/>
    <p:sldId id="265" r:id="rId5"/>
    <p:sldId id="267" r:id="rId6"/>
    <p:sldId id="266" r:id="rId7"/>
    <p:sldId id="285" r:id="rId8"/>
    <p:sldId id="268" r:id="rId9"/>
    <p:sldId id="283" r:id="rId10"/>
    <p:sldId id="270" r:id="rId11"/>
    <p:sldId id="271" r:id="rId12"/>
    <p:sldId id="272" r:id="rId13"/>
    <p:sldId id="286" r:id="rId14"/>
    <p:sldId id="287" r:id="rId15"/>
    <p:sldId id="273" r:id="rId16"/>
    <p:sldId id="288" r:id="rId17"/>
    <p:sldId id="290" r:id="rId18"/>
    <p:sldId id="289" r:id="rId19"/>
    <p:sldId id="291" r:id="rId20"/>
    <p:sldId id="293" r:id="rId21"/>
    <p:sldId id="274" r:id="rId22"/>
    <p:sldId id="275" r:id="rId23"/>
    <p:sldId id="276" r:id="rId24"/>
    <p:sldId id="277" r:id="rId25"/>
    <p:sldId id="278" r:id="rId26"/>
    <p:sldId id="294" r:id="rId27"/>
    <p:sldId id="279" r:id="rId28"/>
    <p:sldId id="280" r:id="rId29"/>
    <p:sldId id="295" r:id="rId30"/>
    <p:sldId id="296" r:id="rId31"/>
    <p:sldId id="297" r:id="rId32"/>
    <p:sldId id="298" r:id="rId33"/>
    <p:sldId id="299" r:id="rId34"/>
    <p:sldId id="300"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94BED-7753-4853-BAE7-94543D4AC197}"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954D6-1181-4CE7-B689-0A52949AF549}" type="slidenum">
              <a:rPr lang="en-US" smtClean="0"/>
              <a:t>‹#›</a:t>
            </a:fld>
            <a:endParaRPr lang="en-US"/>
          </a:p>
        </p:txBody>
      </p:sp>
    </p:spTree>
    <p:extLst>
      <p:ext uri="{BB962C8B-B14F-4D97-AF65-F5344CB8AC3E}">
        <p14:creationId xmlns:p14="http://schemas.microsoft.com/office/powerpoint/2010/main" val="78337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iyubook.com/2011/07/now-available-for-free-download-the-edupunks-guid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dmlcentral.net/blog/howard-rheingold/shelly-terrell-global-netweaver-curator-pln-builder" TargetMode="External"/><Relationship Id="rId4" Type="http://schemas.openxmlformats.org/officeDocument/2006/relationships/hyperlink" Target="http://dmlcentral.net/blog/howard-rheingold/toward-peeragog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co/OFIoJPz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ownes.ca/post/4175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blogs.cetis.ac.uk/philb/2012/05/25/will-using-schemaorg-metadata-improve-my-google-rank/" TargetMode="External"/><Relationship Id="rId5" Type="http://schemas.openxmlformats.org/officeDocument/2006/relationships/hyperlink" Target="http://www.lrmi.net/" TargetMode="External"/><Relationship Id="rId4" Type="http://schemas.openxmlformats.org/officeDocument/2006/relationships/hyperlink" Target="https://docs.google.com/document/d/1lggCnowWsDgQxrNjYRAgh2KNwKfq-MV8vLJzRXbAaos/ed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10</a:t>
            </a:fld>
            <a:endParaRPr lang="en-US"/>
          </a:p>
        </p:txBody>
      </p:sp>
    </p:spTree>
    <p:extLst>
      <p:ext uri="{BB962C8B-B14F-4D97-AF65-F5344CB8AC3E}">
        <p14:creationId xmlns:p14="http://schemas.microsoft.com/office/powerpoint/2010/main" val="9483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Howard Rheingold searches for the new in Anya </a:t>
            </a:r>
            <a:r>
              <a:rPr lang="en-US" dirty="0" err="1" smtClean="0"/>
              <a:t>Kamenetz's</a:t>
            </a:r>
            <a:r>
              <a:rPr lang="en-US" dirty="0" smtClean="0"/>
              <a:t> </a:t>
            </a:r>
            <a:r>
              <a:rPr lang="en-US" dirty="0" smtClean="0">
                <a:hlinkClick r:id="rId3"/>
              </a:rPr>
              <a:t>Edupunk's Guide</a:t>
            </a:r>
            <a:r>
              <a:rPr lang="en-US" dirty="0" smtClean="0"/>
              <a:t>, suggesting that what has been added is the idea of the personal learning plan to the personal learning network. "Making a public commitment to something is going to increase your accountability," says </a:t>
            </a:r>
            <a:r>
              <a:rPr lang="en-US" dirty="0" err="1" smtClean="0"/>
              <a:t>Kamenetz</a:t>
            </a:r>
            <a:r>
              <a:rPr lang="en-US" dirty="0" smtClean="0"/>
              <a:t>. Rheingold writes, "Her work serves as a bridge between blended learning and </a:t>
            </a:r>
            <a:r>
              <a:rPr lang="en-US" dirty="0" smtClean="0">
                <a:hlinkClick r:id="rId4"/>
              </a:rPr>
              <a:t>peeragogy</a:t>
            </a:r>
            <a:r>
              <a:rPr lang="en-US" dirty="0" smtClean="0"/>
              <a:t>. I previously wrote about </a:t>
            </a:r>
            <a:r>
              <a:rPr lang="en-US" dirty="0" smtClean="0">
                <a:hlinkClick r:id="rId5"/>
              </a:rPr>
              <a:t>Shelly Terrell</a:t>
            </a:r>
            <a:r>
              <a:rPr lang="en-US" dirty="0" smtClean="0"/>
              <a:t> and personal learning networks" and asks here what it takes for a group to self-organize. </a:t>
            </a:r>
            <a:r>
              <a:rPr lang="en-US" dirty="0" err="1" smtClean="0"/>
              <a:t>Kamanetz</a:t>
            </a:r>
            <a:r>
              <a:rPr lang="en-US" dirty="0" smtClean="0"/>
              <a:t> responds that there needs to be a common understanding of the goal - of course, this would be the </a:t>
            </a:r>
            <a:r>
              <a:rPr lang="en-US" i="1" dirty="0" smtClean="0"/>
              <a:t>outcome</a:t>
            </a:r>
            <a:r>
              <a:rPr lang="en-US" dirty="0" smtClean="0"/>
              <a:t> of self-organization, not what makes it possible.</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29</a:t>
            </a:fld>
            <a:endParaRPr lang="en-US"/>
          </a:p>
        </p:txBody>
      </p:sp>
    </p:spTree>
    <p:extLst>
      <p:ext uri="{BB962C8B-B14F-4D97-AF65-F5344CB8AC3E}">
        <p14:creationId xmlns:p14="http://schemas.microsoft.com/office/powerpoint/2010/main" val="47858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finally finished my research study," writes Lee D. </a:t>
            </a:r>
            <a:r>
              <a:rPr lang="en-US" dirty="0" err="1" smtClean="0"/>
              <a:t>Ballantyne</a:t>
            </a:r>
            <a:r>
              <a:rPr lang="en-US" dirty="0" smtClean="0"/>
              <a:t>. "This is a summary of the outcomes: a framework for e-portfolio implementation. Full </a:t>
            </a:r>
            <a:r>
              <a:rPr lang="en-US" dirty="0" err="1" smtClean="0"/>
              <a:t>pdf</a:t>
            </a:r>
            <a:r>
              <a:rPr lang="en-US" dirty="0" smtClean="0"/>
              <a:t> paper </a:t>
            </a:r>
            <a:r>
              <a:rPr lang="en-US" dirty="0" smtClean="0">
                <a:hlinkClick r:id="rId3" tooltip="(lif)e-portfolio: a framework for implementation"/>
              </a:rPr>
              <a:t>here</a:t>
            </a:r>
            <a:r>
              <a:rPr lang="en-US" dirty="0" smtClean="0"/>
              <a:t>. The result is a good 52-page study of the subject. "Fundamental to these ideas of digital identity and a personal learning environment is the ability to create a </a:t>
            </a:r>
            <a:r>
              <a:rPr lang="en-US" dirty="0" err="1" smtClean="0"/>
              <a:t>personalised</a:t>
            </a:r>
            <a:r>
              <a:rPr lang="en-US" dirty="0" smtClean="0"/>
              <a:t> space. The benefits of </a:t>
            </a:r>
            <a:r>
              <a:rPr lang="en-US" dirty="0" err="1" smtClean="0"/>
              <a:t>personalisation</a:t>
            </a:r>
            <a:r>
              <a:rPr lang="en-US" dirty="0" smtClean="0"/>
              <a:t> are twofold. Firstly, a guiding principle behind reflective e-portfolio development – learner control – should apply to the tools learners use as well as to the content. The ability to </a:t>
            </a:r>
            <a:r>
              <a:rPr lang="en-US" dirty="0" err="1" smtClean="0"/>
              <a:t>customise</a:t>
            </a:r>
            <a:r>
              <a:rPr lang="en-US" dirty="0" smtClean="0"/>
              <a:t> the e-portfolio (process), to integrate the learner' own choice of tools (tools or systems), and, ultimately, create a digital identity (product) is incredibly important to learners. Secondly, </a:t>
            </a:r>
            <a:r>
              <a:rPr lang="en-US" dirty="0" err="1" smtClean="0"/>
              <a:t>personalisation</a:t>
            </a:r>
            <a:r>
              <a:rPr lang="en-US" dirty="0" smtClean="0"/>
              <a:t> allows learners to take responsibility for their own learning: developing metacognitive skills and promoting autonomy."</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30</a:t>
            </a:fld>
            <a:endParaRPr lang="en-US"/>
          </a:p>
        </p:txBody>
      </p:sp>
    </p:spTree>
    <p:extLst>
      <p:ext uri="{BB962C8B-B14F-4D97-AF65-F5344CB8AC3E}">
        <p14:creationId xmlns:p14="http://schemas.microsoft.com/office/powerpoint/2010/main" val="377533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recently introduced online research support in its office suite and Google has announced a similar service in its 'Research Sidebar'. This post from Google Operating System (not an official Google weblog) covers the basics. "The sidebar includes the top Google search results, image search results, facts, maps, reviews and famous quotes. Click the icon from the search box to restrict the results to images and quotes." My question is, do we really want pages and pages of 'hotel deals' listings in the sidebar of our Google documents?</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31</a:t>
            </a:fld>
            <a:endParaRPr lang="en-US"/>
          </a:p>
        </p:txBody>
      </p:sp>
    </p:spTree>
    <p:extLst>
      <p:ext uri="{BB962C8B-B14F-4D97-AF65-F5344CB8AC3E}">
        <p14:creationId xmlns:p14="http://schemas.microsoft.com/office/powerpoint/2010/main" val="427033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 Wilson helps us all understand SPAWS (Sharing </a:t>
            </a:r>
            <a:r>
              <a:rPr lang="en-US" dirty="0" err="1" smtClean="0"/>
              <a:t>Paradata</a:t>
            </a:r>
            <a:r>
              <a:rPr lang="en-US" dirty="0" smtClean="0"/>
              <a:t> Across Widget Stores) with a new use case. "</a:t>
            </a:r>
            <a:r>
              <a:rPr lang="en-US" dirty="0" err="1" smtClean="0"/>
              <a:t>Paradata</a:t>
            </a:r>
            <a:r>
              <a:rPr lang="en-US" dirty="0" smtClean="0"/>
              <a:t> – reviews by users, ratings and ‘likes’, and aggregate download statistics – is collected separately by each store. Sharing this </a:t>
            </a:r>
            <a:r>
              <a:rPr lang="en-US" dirty="0" err="1" smtClean="0"/>
              <a:t>paradata</a:t>
            </a:r>
            <a:r>
              <a:rPr lang="en-US" dirty="0" smtClean="0"/>
              <a:t> between stores will add value for users of all the stores." Basically, then, it's like sharing metadata created by users (or as I called it, </a:t>
            </a:r>
            <a:r>
              <a:rPr lang="en-US" dirty="0" smtClean="0">
                <a:hlinkClick r:id="rId3"/>
              </a:rPr>
              <a:t>second party metadata</a:t>
            </a:r>
            <a:r>
              <a:rPr lang="en-US" dirty="0" smtClean="0"/>
              <a:t>) - except that the metadata is shared (as I could see from the </a:t>
            </a:r>
            <a:r>
              <a:rPr lang="en-US" dirty="0" smtClean="0">
                <a:hlinkClick r:id="rId4"/>
              </a:rPr>
              <a:t>paradata cookbook</a:t>
            </a:r>
            <a:r>
              <a:rPr lang="en-US" dirty="0" smtClean="0"/>
              <a:t>) in JSON rather than XML. meanwhile, related to another educational metadata initiative (</a:t>
            </a:r>
            <a:r>
              <a:rPr lang="en-US" dirty="0" smtClean="0">
                <a:hlinkClick r:id="rId5"/>
              </a:rPr>
              <a:t>LRMI</a:t>
            </a:r>
            <a:r>
              <a:rPr lang="en-US" dirty="0" smtClean="0"/>
              <a:t>), Phil Barker </a:t>
            </a:r>
            <a:r>
              <a:rPr lang="en-US" dirty="0" err="1" smtClean="0">
                <a:hlinkClick r:id="rId6"/>
              </a:rPr>
              <a:t>asks</a:t>
            </a:r>
            <a:r>
              <a:rPr lang="en-US" dirty="0" err="1" smtClean="0"/>
              <a:t>the</a:t>
            </a:r>
            <a:r>
              <a:rPr lang="en-US" dirty="0" smtClean="0"/>
              <a:t> all-</a:t>
            </a:r>
            <a:r>
              <a:rPr lang="en-US" dirty="0" err="1" smtClean="0"/>
              <a:t>importnat</a:t>
            </a:r>
            <a:r>
              <a:rPr lang="en-US" dirty="0" smtClean="0"/>
              <a:t> question: Will using </a:t>
            </a:r>
            <a:r>
              <a:rPr lang="en-US" dirty="0" err="1" smtClean="0"/>
              <a:t>schema.org</a:t>
            </a:r>
            <a:r>
              <a:rPr lang="en-US" dirty="0" smtClean="0"/>
              <a:t> metadata improve my Google rank?</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32</a:t>
            </a:fld>
            <a:endParaRPr lang="en-US"/>
          </a:p>
        </p:txBody>
      </p:sp>
    </p:spTree>
    <p:extLst>
      <p:ext uri="{BB962C8B-B14F-4D97-AF65-F5344CB8AC3E}">
        <p14:creationId xmlns:p14="http://schemas.microsoft.com/office/powerpoint/2010/main" val="7900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this doesn't exist, but it is imaginable that we could read something like this in the near future: "</a:t>
            </a:r>
            <a:r>
              <a:rPr lang="en-US" dirty="0" err="1" smtClean="0"/>
              <a:t>Klout</a:t>
            </a:r>
            <a:r>
              <a:rPr lang="en-US" dirty="0" smtClean="0"/>
              <a:t> is </a:t>
            </a:r>
            <a:r>
              <a:rPr lang="en-US" dirty="0" err="1" smtClean="0"/>
              <a:t>trialling</a:t>
            </a:r>
            <a:r>
              <a:rPr lang="en-US" dirty="0" smtClean="0"/>
              <a:t> a beta program with the Department of Homeland Security and Customs and Border Protection to provide fast-track entrepreneur visa entry to individuals with high </a:t>
            </a:r>
            <a:r>
              <a:rPr lang="en-US" dirty="0" err="1" smtClean="0"/>
              <a:t>Klout</a:t>
            </a:r>
            <a:r>
              <a:rPr lang="en-US" dirty="0" smtClean="0"/>
              <a:t> scores in specific areas." Now - I know the first reaction is to say how bad this is. But is it unreasonable for government to have as much information on you as some company? Is it unreasonable for us to use it in some practical way, like crossing borders? And maybe - just maybe - if it becomes used in this way, maybe we'll have some rights to access it, use it ourselves, and ensure it is correct. Because right now none of that is the case.</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33</a:t>
            </a:fld>
            <a:endParaRPr lang="en-US"/>
          </a:p>
        </p:txBody>
      </p:sp>
    </p:spTree>
    <p:extLst>
      <p:ext uri="{BB962C8B-B14F-4D97-AF65-F5344CB8AC3E}">
        <p14:creationId xmlns:p14="http://schemas.microsoft.com/office/powerpoint/2010/main" val="213218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35</a:t>
            </a:fld>
            <a:endParaRPr lang="en-US"/>
          </a:p>
        </p:txBody>
      </p:sp>
    </p:spTree>
    <p:extLst>
      <p:ext uri="{BB962C8B-B14F-4D97-AF65-F5344CB8AC3E}">
        <p14:creationId xmlns:p14="http://schemas.microsoft.com/office/powerpoint/2010/main" val="1892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77820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90304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22305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5A8CA-48CB-4A5D-AB07-38686639D375}"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0565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5A8CA-48CB-4A5D-AB07-38686639D375}"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80958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5A8CA-48CB-4A5D-AB07-38686639D375}" type="datetimeFigureOut">
              <a:rPr lang="en-US" smtClean="0"/>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99464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5A8CA-48CB-4A5D-AB07-38686639D375}" type="datetimeFigureOut">
              <a:rPr lang="en-US" smtClean="0"/>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52227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A8CA-48CB-4A5D-AB07-38686639D375}" type="datetimeFigureOut">
              <a:rPr lang="en-US" smtClean="0"/>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4683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2333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603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A8CA-48CB-4A5D-AB07-38686639D375}" type="datetimeFigureOut">
              <a:rPr lang="en-US" smtClean="0"/>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4C8A1-DFE9-4829-BDC7-410037B2E429}" type="slidenum">
              <a:rPr lang="en-US" smtClean="0"/>
              <a:t>‹#›</a:t>
            </a:fld>
            <a:endParaRPr lang="en-US"/>
          </a:p>
        </p:txBody>
      </p:sp>
    </p:spTree>
    <p:extLst>
      <p:ext uri="{BB962C8B-B14F-4D97-AF65-F5344CB8AC3E}">
        <p14:creationId xmlns:p14="http://schemas.microsoft.com/office/powerpoint/2010/main" val="406825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pps.cc.umanitoba.ca/moodle/course/view.php?id=20" TargetMode="External"/><Relationship Id="rId5" Type="http://schemas.openxmlformats.org/officeDocument/2006/relationships/hyperlink" Target="http://connect.downes.ca/cgi-bin/archive.cgi?page=thedaily.htm"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connect.downes.ca/"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change.mooc.ca/" TargetMode="External"/><Relationship Id="rId5" Type="http://schemas.openxmlformats.org/officeDocument/2006/relationships/hyperlink" Target="http://edfuture.net/"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s://www.ai-class.com/" TargetMode="External"/><Relationship Id="rId2" Type="http://schemas.openxmlformats.org/officeDocument/2006/relationships/hyperlink" Target="http://lisahistory.net/wordpress/2012/08/three-kinds-of-moocs/"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ds106.us/history/"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hyperlink" Target="https://www.courser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x28newblog.blog.uni-heidelberg.de/2008/09/06/cck08-first-impressions/"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open.edu.au/" TargetMode="External"/><Relationship Id="rId3" Type="http://schemas.openxmlformats.org/officeDocument/2006/relationships/hyperlink" Target="http://www.ignou.ac.in/"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athabascau.ca/" TargetMode="External"/><Relationship Id="rId5" Type="http://schemas.openxmlformats.org/officeDocument/2006/relationships/hyperlink" Target="http://www.open.ac.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onybates.ca/2012/03/03/more-reflections-on-moocs-and-mitx/"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hyperlink" Target="http://www.downes.ca/presentation/23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itforum.coe.uga.edu/paper92/paper92.html" TargetMode="Externa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downes.ca/post/58150" TargetMode="External"/><Relationship Id="rId4" Type="http://schemas.openxmlformats.org/officeDocument/2006/relationships/hyperlink" Target="http://dmlcentral.net/blog/howard-rheingold/diy-u-interview-anya-kamenetz"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ol.org/blog/Lists/Posts/Post.aspx?ID=1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col.org/blog/Lists/Posts/Post.aspx?ID=13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leelearning.wordpress.com/2012/05/17/life-portfolio/" TargetMode="External"/><Relationship Id="rId4" Type="http://schemas.openxmlformats.org/officeDocument/2006/relationships/hyperlink" Target="http://www.downes.ca/post/5817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googlesystem.blogspot.ca/2012/05/research-sidebar-in-google-doc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downes.ca/post/58163" TargetMode="Externa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ownes.ca/post/58221" TargetMode="External"/><Relationship Id="rId4" Type="http://schemas.openxmlformats.org/officeDocument/2006/relationships/hyperlink" Target="http://www.downes.ca/post/5825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ownes.ca/post/5818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readwriteweb.com/cloud/2012/05/s3-storage-for-wordpress-blogs.php" TargetMode="Externa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hyperlink" Target="http://www.downes.ca/post/5818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msglobal.org/metadata/" TargetMode="External"/><Relationship Id="rId7" Type="http://schemas.openxmlformats.org/officeDocument/2006/relationships/hyperlink" Target="http://zaidlearn.blogspot.com/2008/06/university-learning-ocw-oer-free.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creativecommons.org/" TargetMode="External"/><Relationship Id="rId4" Type="http://schemas.openxmlformats.org/officeDocument/2006/relationships/hyperlink" Target="http://ltsc.ieee.org/wg12/files/LOM_1484_12_1_v1_Final_Draft.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opal.innovationpros.net/news/launch-of-tools-to-enable-open-educational-practices/" TargetMode="External"/><Relationship Id="rId3" Type="http://schemas.openxmlformats.org/officeDocument/2006/relationships/hyperlink" Target="http://iet-staff.open.ac.uk/g.c.conole" TargetMode="External"/><Relationship Id="rId7" Type="http://schemas.openxmlformats.org/officeDocument/2006/relationships/hyperlink" Target="http://www.educause.edu/Resources/BeyondOERShiftingFocustoOpenEd/224619" TargetMode="External"/><Relationship Id="rId2" Type="http://schemas.openxmlformats.org/officeDocument/2006/relationships/hyperlink" Target="http://www.ulf-ehlers.d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e4innovation.com/?p=373"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epository.alt.ac.uk/883/" TargetMode="External"/><Relationship Id="rId1" Type="http://schemas.openxmlformats.org/officeDocument/2006/relationships/slideLayout" Target="../slideLayouts/slideLayout2.xml"/><Relationship Id="rId5" Type="http://schemas.openxmlformats.org/officeDocument/2006/relationships/hyperlink" Target="http://www.imsglobal.org/learningdesign/"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spirationtech.org/events/p2pu/openassessment/2010"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brainbench.co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cck11.mooc.ca/"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mooc.ca/" TargetMode="External"/><Relationship Id="rId5" Type="http://schemas.openxmlformats.org/officeDocument/2006/relationships/hyperlink" Target="http://suifaijohnmak.wordpress.com/2011/03/10/cck11-how-to-explain-connectivism-mooc-and-plepln/"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hyperlink" Target="http://mooc.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 y="0"/>
            <a:ext cx="9144000" cy="6858000"/>
          </a:xfrm>
          <a:prstGeom prst="rect">
            <a:avLst/>
          </a:prstGeom>
        </p:spPr>
      </p:pic>
      <p:sp>
        <p:nvSpPr>
          <p:cNvPr id="2" name="Title 1"/>
          <p:cNvSpPr>
            <a:spLocks noGrp="1"/>
          </p:cNvSpPr>
          <p:nvPr>
            <p:ph type="ctrTitle"/>
          </p:nvPr>
        </p:nvSpPr>
        <p:spPr>
          <a:xfrm>
            <a:off x="762000" y="1600200"/>
            <a:ext cx="7772400" cy="857250"/>
          </a:xfrm>
        </p:spPr>
        <p:txBody>
          <a:bodyPr>
            <a:noAutofit/>
          </a:bodyPr>
          <a:lstStyle/>
          <a:p>
            <a:r>
              <a:rPr lang="en-CA" sz="4800" dirty="0">
                <a:solidFill>
                  <a:schemeClr val="bg1"/>
                </a:solidFill>
              </a:rPr>
              <a:t>Supporting a Distributed Online Course</a:t>
            </a:r>
            <a:endParaRPr lang="en-US" sz="4800" dirty="0">
              <a:solidFill>
                <a:schemeClr val="bg1"/>
              </a:solidFill>
            </a:endParaRPr>
          </a:p>
        </p:txBody>
      </p:sp>
      <p:sp>
        <p:nvSpPr>
          <p:cNvPr id="3" name="Subtitle 2"/>
          <p:cNvSpPr>
            <a:spLocks noGrp="1"/>
          </p:cNvSpPr>
          <p:nvPr>
            <p:ph type="subTitle" idx="1"/>
          </p:nvPr>
        </p:nvSpPr>
        <p:spPr>
          <a:xfrm>
            <a:off x="1447800" y="3562350"/>
            <a:ext cx="6400800" cy="990600"/>
          </a:xfrm>
        </p:spPr>
        <p:txBody>
          <a:bodyPr>
            <a:noAutofit/>
          </a:bodyPr>
          <a:lstStyle/>
          <a:p>
            <a:r>
              <a:rPr lang="en-US" dirty="0">
                <a:solidFill>
                  <a:schemeClr val="tx2">
                    <a:lumMod val="75000"/>
                  </a:schemeClr>
                </a:solidFill>
              </a:rPr>
              <a:t>Stephen Downes</a:t>
            </a:r>
          </a:p>
          <a:p>
            <a:r>
              <a:rPr lang="en-US" dirty="0">
                <a:solidFill>
                  <a:schemeClr val="tx2">
                    <a:lumMod val="75000"/>
                  </a:schemeClr>
                </a:solidFill>
              </a:rPr>
              <a:t>Antalya, Turkey, October 10, 2013</a:t>
            </a:r>
            <a:endParaRPr lang="en-US" dirty="0">
              <a:solidFill>
                <a:schemeClr val="tx2">
                  <a:lumMod val="75000"/>
                </a:schemeClr>
              </a:solidFill>
            </a:endParaRPr>
          </a:p>
        </p:txBody>
      </p:sp>
    </p:spTree>
    <p:extLst>
      <p:ext uri="{BB962C8B-B14F-4D97-AF65-F5344CB8AC3E}">
        <p14:creationId xmlns:p14="http://schemas.microsoft.com/office/powerpoint/2010/main" val="831608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CCK08</a:t>
            </a:r>
            <a:endParaRPr lang="en-CA" dirty="0"/>
          </a:p>
        </p:txBody>
      </p:sp>
      <p:sp>
        <p:nvSpPr>
          <p:cNvPr id="3" name="Content Placeholder 2"/>
          <p:cNvSpPr>
            <a:spLocks noGrp="1"/>
          </p:cNvSpPr>
          <p:nvPr>
            <p:ph idx="1"/>
          </p:nvPr>
        </p:nvSpPr>
        <p:spPr>
          <a:xfrm>
            <a:off x="468224" y="1647304"/>
            <a:ext cx="8229600" cy="4525963"/>
          </a:xfrm>
        </p:spPr>
        <p:txBody>
          <a:bodyPr/>
          <a:lstStyle/>
          <a:p>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52385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924944"/>
            <a:ext cx="4680520" cy="35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15816" y="6477614"/>
            <a:ext cx="5958408" cy="338554"/>
          </a:xfrm>
          <a:prstGeom prst="rect">
            <a:avLst/>
          </a:prstGeom>
        </p:spPr>
        <p:txBody>
          <a:bodyPr wrap="square">
            <a:spAutoFit/>
          </a:bodyPr>
          <a:lstStyle/>
          <a:p>
            <a:r>
              <a:rPr lang="en-CA" sz="1600" dirty="0" smtClean="0">
                <a:hlinkClick r:id="rId5"/>
              </a:rPr>
              <a:t>http://connect.downes.ca/cgi-bin/archive.cgi?page=thedaily.htm</a:t>
            </a:r>
            <a:r>
              <a:rPr lang="en-CA" sz="1600" dirty="0" smtClean="0"/>
              <a:t> </a:t>
            </a:r>
            <a:endParaRPr lang="en-CA" sz="1600" dirty="0"/>
          </a:p>
        </p:txBody>
      </p:sp>
      <p:sp>
        <p:nvSpPr>
          <p:cNvPr id="5" name="Rectangle 4"/>
          <p:cNvSpPr/>
          <p:nvPr/>
        </p:nvSpPr>
        <p:spPr>
          <a:xfrm>
            <a:off x="376288" y="5315307"/>
            <a:ext cx="3043584" cy="584775"/>
          </a:xfrm>
          <a:prstGeom prst="rect">
            <a:avLst/>
          </a:prstGeom>
        </p:spPr>
        <p:txBody>
          <a:bodyPr wrap="square">
            <a:spAutoFit/>
          </a:bodyPr>
          <a:lstStyle/>
          <a:p>
            <a:r>
              <a:rPr lang="en-CA" sz="1600" dirty="0" smtClean="0">
                <a:hlinkClick r:id="rId6"/>
              </a:rPr>
              <a:t>http://wwwapps.cc.umanitoba.ca/moodle/course/view.php?id=20</a:t>
            </a:r>
            <a:r>
              <a:rPr lang="en-CA" sz="1600" dirty="0" smtClean="0"/>
              <a:t> </a:t>
            </a:r>
            <a:endParaRPr lang="en-CA" sz="1600" dirty="0"/>
          </a:p>
        </p:txBody>
      </p:sp>
      <p:sp>
        <p:nvSpPr>
          <p:cNvPr id="6" name="Rectangle 5"/>
          <p:cNvSpPr/>
          <p:nvPr/>
        </p:nvSpPr>
        <p:spPr>
          <a:xfrm>
            <a:off x="6300192" y="1637015"/>
            <a:ext cx="1954446" cy="461665"/>
          </a:xfrm>
          <a:prstGeom prst="rect">
            <a:avLst/>
          </a:prstGeom>
        </p:spPr>
        <p:txBody>
          <a:bodyPr wrap="none">
            <a:spAutoFit/>
          </a:bodyPr>
          <a:lstStyle/>
          <a:p>
            <a:r>
              <a:rPr lang="fr-FR" sz="2400" dirty="0"/>
              <a:t>2300 </a:t>
            </a:r>
            <a:r>
              <a:rPr lang="fr-FR" sz="2400" dirty="0" err="1" smtClean="0"/>
              <a:t>students</a:t>
            </a:r>
            <a:endParaRPr lang="en-US" sz="2400" dirty="0"/>
          </a:p>
        </p:txBody>
      </p:sp>
    </p:spTree>
    <p:extLst>
      <p:ext uri="{BB962C8B-B14F-4D97-AF65-F5344CB8AC3E}">
        <p14:creationId xmlns:p14="http://schemas.microsoft.com/office/powerpoint/2010/main" val="109769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56" y="1412776"/>
            <a:ext cx="4359400" cy="26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186468" cy="30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7594" y="5558338"/>
            <a:ext cx="1568186" cy="369332"/>
          </a:xfrm>
          <a:prstGeom prst="rect">
            <a:avLst/>
          </a:prstGeom>
        </p:spPr>
        <p:txBody>
          <a:bodyPr wrap="none">
            <a:spAutoFit/>
          </a:bodyPr>
          <a:lstStyle/>
          <a:p>
            <a:r>
              <a:rPr lang="fr-FR" dirty="0" smtClean="0"/>
              <a:t>2800 </a:t>
            </a:r>
            <a:r>
              <a:rPr lang="fr-FR" dirty="0" err="1" smtClean="0"/>
              <a:t>students</a:t>
            </a:r>
            <a:endParaRPr lang="en-US" dirty="0"/>
          </a:p>
        </p:txBody>
      </p:sp>
      <p:sp>
        <p:nvSpPr>
          <p:cNvPr id="5" name="Rectangle 4"/>
          <p:cNvSpPr/>
          <p:nvPr/>
        </p:nvSpPr>
        <p:spPr>
          <a:xfrm>
            <a:off x="332456" y="4149080"/>
            <a:ext cx="1568186" cy="369332"/>
          </a:xfrm>
          <a:prstGeom prst="rect">
            <a:avLst/>
          </a:prstGeom>
        </p:spPr>
        <p:txBody>
          <a:bodyPr wrap="none">
            <a:spAutoFit/>
          </a:bodyPr>
          <a:lstStyle/>
          <a:p>
            <a:r>
              <a:rPr lang="fr-FR" dirty="0"/>
              <a:t>1800 </a:t>
            </a:r>
            <a:r>
              <a:rPr lang="fr-FR" dirty="0" err="1" smtClean="0"/>
              <a:t>students</a:t>
            </a:r>
            <a:endParaRPr lang="en-US" dirty="0"/>
          </a:p>
        </p:txBody>
      </p:sp>
      <p:pic>
        <p:nvPicPr>
          <p:cNvPr id="1029" name="Picture 5" descr="http://etcjournal.files.wordpress.com/2012/10/cfhe12.jpg?w=300&amp;h=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92" y="5104829"/>
            <a:ext cx="2857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3110" y="5830277"/>
            <a:ext cx="1568186" cy="369332"/>
          </a:xfrm>
          <a:prstGeom prst="rect">
            <a:avLst/>
          </a:prstGeom>
        </p:spPr>
        <p:txBody>
          <a:bodyPr wrap="none">
            <a:spAutoFit/>
          </a:bodyPr>
          <a:lstStyle/>
          <a:p>
            <a:r>
              <a:rPr lang="fr-FR" dirty="0" smtClean="0"/>
              <a:t>3000 </a:t>
            </a:r>
            <a:r>
              <a:rPr lang="fr-FR" dirty="0" err="1" smtClean="0"/>
              <a:t>students</a:t>
            </a:r>
            <a:endParaRPr lang="en-US" dirty="0"/>
          </a:p>
        </p:txBody>
      </p:sp>
      <p:sp>
        <p:nvSpPr>
          <p:cNvPr id="6" name="Rectangle 5"/>
          <p:cNvSpPr/>
          <p:nvPr/>
        </p:nvSpPr>
        <p:spPr>
          <a:xfrm>
            <a:off x="188492" y="6093315"/>
            <a:ext cx="1711109" cy="307777"/>
          </a:xfrm>
          <a:prstGeom prst="rect">
            <a:avLst/>
          </a:prstGeom>
        </p:spPr>
        <p:txBody>
          <a:bodyPr wrap="none">
            <a:spAutoFit/>
          </a:bodyPr>
          <a:lstStyle/>
          <a:p>
            <a:r>
              <a:rPr lang="en-US" sz="1400" dirty="0">
                <a:hlinkClick r:id="rId5"/>
              </a:rPr>
              <a:t>http://edfuture.net</a:t>
            </a:r>
            <a:r>
              <a:rPr lang="en-US" sz="1400" dirty="0" smtClean="0">
                <a:hlinkClick r:id="rId5"/>
              </a:rPr>
              <a:t>/</a:t>
            </a:r>
            <a:r>
              <a:rPr lang="en-US" sz="1400" dirty="0" smtClean="0"/>
              <a:t> </a:t>
            </a:r>
            <a:endParaRPr lang="en-US" sz="1400" dirty="0"/>
          </a:p>
        </p:txBody>
      </p:sp>
      <p:sp>
        <p:nvSpPr>
          <p:cNvPr id="7" name="Rectangle 6"/>
          <p:cNvSpPr/>
          <p:nvPr/>
        </p:nvSpPr>
        <p:spPr>
          <a:xfrm>
            <a:off x="6588224" y="5927670"/>
            <a:ext cx="1964769" cy="307777"/>
          </a:xfrm>
          <a:prstGeom prst="rect">
            <a:avLst/>
          </a:prstGeom>
        </p:spPr>
        <p:txBody>
          <a:bodyPr wrap="none">
            <a:spAutoFit/>
          </a:bodyPr>
          <a:lstStyle/>
          <a:p>
            <a:r>
              <a:rPr lang="en-US" sz="1400" dirty="0">
                <a:hlinkClick r:id="rId6"/>
              </a:rPr>
              <a:t>http</a:t>
            </a:r>
            <a:r>
              <a:rPr lang="en-US" sz="1400" dirty="0" smtClean="0">
                <a:hlinkClick r:id="rId6"/>
              </a:rPr>
              <a:t>://change.mooc.ca/</a:t>
            </a:r>
            <a:r>
              <a:rPr lang="en-US" sz="1400" dirty="0" smtClean="0"/>
              <a:t> </a:t>
            </a:r>
            <a:endParaRPr lang="en-US" sz="1400" dirty="0"/>
          </a:p>
        </p:txBody>
      </p:sp>
      <p:sp>
        <p:nvSpPr>
          <p:cNvPr id="8" name="Rectangle 7"/>
          <p:cNvSpPr/>
          <p:nvPr/>
        </p:nvSpPr>
        <p:spPr>
          <a:xfrm>
            <a:off x="385069" y="4420492"/>
            <a:ext cx="2188484" cy="307777"/>
          </a:xfrm>
          <a:prstGeom prst="rect">
            <a:avLst/>
          </a:prstGeom>
        </p:spPr>
        <p:txBody>
          <a:bodyPr wrap="none">
            <a:spAutoFit/>
          </a:bodyPr>
          <a:lstStyle/>
          <a:p>
            <a:r>
              <a:rPr lang="en-US" sz="1400" dirty="0">
                <a:hlinkClick r:id="rId7"/>
              </a:rPr>
              <a:t>http</a:t>
            </a:r>
            <a:r>
              <a:rPr lang="en-US" sz="1400" dirty="0" smtClean="0">
                <a:hlinkClick r:id="rId7"/>
              </a:rPr>
              <a:t>://connect.downes.ca/</a:t>
            </a:r>
            <a:r>
              <a:rPr lang="en-US" sz="1400" dirty="0" smtClean="0"/>
              <a:t> </a:t>
            </a:r>
            <a:endParaRPr lang="en-US" sz="1400" dirty="0"/>
          </a:p>
        </p:txBody>
      </p:sp>
      <p:sp>
        <p:nvSpPr>
          <p:cNvPr id="1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Other Courses</a:t>
            </a:r>
            <a:endParaRPr lang="en-CA" dirty="0"/>
          </a:p>
        </p:txBody>
      </p:sp>
    </p:spTree>
    <p:extLst>
      <p:ext uri="{BB962C8B-B14F-4D97-AF65-F5344CB8AC3E}">
        <p14:creationId xmlns:p14="http://schemas.microsoft.com/office/powerpoint/2010/main" val="111010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MOOC</a:t>
            </a:r>
            <a:r>
              <a:rPr lang="en-US" dirty="0" smtClean="0"/>
              <a:t> </a:t>
            </a:r>
            <a:r>
              <a:rPr lang="en-US" dirty="0" err="1" smtClean="0"/>
              <a:t>vs</a:t>
            </a:r>
            <a:r>
              <a:rPr lang="en-US" dirty="0" smtClean="0"/>
              <a:t> </a:t>
            </a:r>
            <a:r>
              <a:rPr lang="en-US" dirty="0" err="1" smtClean="0"/>
              <a:t>xMOOC</a:t>
            </a:r>
            <a:endParaRPr lang="en-US" dirty="0"/>
          </a:p>
        </p:txBody>
      </p:sp>
      <p:cxnSp>
        <p:nvCxnSpPr>
          <p:cNvPr id="5" name="Straight Arrow Connector 4"/>
          <p:cNvCxnSpPr/>
          <p:nvPr/>
        </p:nvCxnSpPr>
        <p:spPr>
          <a:xfrm>
            <a:off x="971600" y="1700808"/>
            <a:ext cx="684076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9592" y="1914872"/>
            <a:ext cx="1512168" cy="461665"/>
          </a:xfrm>
          <a:prstGeom prst="rect">
            <a:avLst/>
          </a:prstGeom>
          <a:noFill/>
        </p:spPr>
        <p:txBody>
          <a:bodyPr wrap="square" rtlCol="0">
            <a:spAutoFit/>
          </a:bodyPr>
          <a:lstStyle/>
          <a:p>
            <a:r>
              <a:rPr lang="fr-FR" sz="2400" dirty="0" smtClean="0"/>
              <a:t>networks</a:t>
            </a:r>
            <a:endParaRPr lang="en-US" dirty="0"/>
          </a:p>
        </p:txBody>
      </p:sp>
      <p:sp>
        <p:nvSpPr>
          <p:cNvPr id="7" name="TextBox 6"/>
          <p:cNvSpPr txBox="1"/>
          <p:nvPr/>
        </p:nvSpPr>
        <p:spPr>
          <a:xfrm>
            <a:off x="6876256" y="1911746"/>
            <a:ext cx="1224136" cy="830997"/>
          </a:xfrm>
          <a:prstGeom prst="rect">
            <a:avLst/>
          </a:prstGeom>
          <a:noFill/>
        </p:spPr>
        <p:txBody>
          <a:bodyPr wrap="square" rtlCol="0">
            <a:spAutoFit/>
          </a:bodyPr>
          <a:lstStyle/>
          <a:p>
            <a:r>
              <a:rPr lang="en-US" sz="2400" dirty="0" smtClean="0"/>
              <a:t>contents</a:t>
            </a:r>
            <a:endParaRPr lang="en-US" sz="2400" dirty="0"/>
          </a:p>
        </p:txBody>
      </p:sp>
      <p:sp>
        <p:nvSpPr>
          <p:cNvPr id="8" name="TextBox 7"/>
          <p:cNvSpPr txBox="1"/>
          <p:nvPr/>
        </p:nvSpPr>
        <p:spPr>
          <a:xfrm>
            <a:off x="3851920" y="1911747"/>
            <a:ext cx="1080120" cy="461665"/>
          </a:xfrm>
          <a:prstGeom prst="rect">
            <a:avLst/>
          </a:prstGeom>
          <a:noFill/>
        </p:spPr>
        <p:txBody>
          <a:bodyPr wrap="square" rtlCol="0">
            <a:spAutoFit/>
          </a:bodyPr>
          <a:lstStyle/>
          <a:p>
            <a:r>
              <a:rPr lang="fr-FR" sz="2400" dirty="0" err="1" smtClean="0"/>
              <a:t>tasks</a:t>
            </a:r>
            <a:endParaRPr lang="en-US" dirty="0"/>
          </a:p>
        </p:txBody>
      </p:sp>
      <p:sp>
        <p:nvSpPr>
          <p:cNvPr id="9" name="Rectangle 8"/>
          <p:cNvSpPr/>
          <p:nvPr/>
        </p:nvSpPr>
        <p:spPr>
          <a:xfrm>
            <a:off x="754683" y="6237312"/>
            <a:ext cx="5382344" cy="307777"/>
          </a:xfrm>
          <a:prstGeom prst="rect">
            <a:avLst/>
          </a:prstGeom>
        </p:spPr>
        <p:txBody>
          <a:bodyPr wrap="square">
            <a:spAutoFit/>
          </a:bodyPr>
          <a:lstStyle/>
          <a:p>
            <a:r>
              <a:rPr lang="en-US" sz="1400" dirty="0">
                <a:hlinkClick r:id="rId2"/>
              </a:rPr>
              <a:t>http://lisahistory.net/wordpress/2012/08/three-kinds-of-moocs</a:t>
            </a:r>
            <a:r>
              <a:rPr lang="en-US" sz="1400" dirty="0" smtClean="0">
                <a:hlinkClick r:id="rId2"/>
              </a:rPr>
              <a:t>/</a:t>
            </a:r>
            <a:r>
              <a:rPr lang="en-US" sz="1400" dirty="0" smtClean="0"/>
              <a:t> </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99" y="2564904"/>
            <a:ext cx="2041401" cy="312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ds106.us/wiki/images/7/7b/2012-fall-s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708920"/>
            <a:ext cx="1879605" cy="12961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59832" y="4128255"/>
            <a:ext cx="1743170" cy="276999"/>
          </a:xfrm>
          <a:prstGeom prst="rect">
            <a:avLst/>
          </a:prstGeom>
        </p:spPr>
        <p:txBody>
          <a:bodyPr wrap="none">
            <a:spAutoFit/>
          </a:bodyPr>
          <a:lstStyle/>
          <a:p>
            <a:r>
              <a:rPr lang="en-US" sz="1200" dirty="0">
                <a:hlinkClick r:id="rId5"/>
              </a:rPr>
              <a:t>http://ds106.us/history</a:t>
            </a:r>
            <a:r>
              <a:rPr lang="en-US" sz="1200" dirty="0" smtClean="0">
                <a:hlinkClick r:id="rId5"/>
              </a:rPr>
              <a:t>/</a:t>
            </a:r>
            <a:r>
              <a:rPr lang="en-US" sz="1200" dirty="0" smtClean="0"/>
              <a:t> </a:t>
            </a:r>
            <a:endParaRPr lang="en-US" sz="1200" dirty="0"/>
          </a:p>
        </p:txBody>
      </p:sp>
      <p:pic>
        <p:nvPicPr>
          <p:cNvPr id="2054" name="Picture 6" descr="http://www.blogcdn.com/www.engadget.com/media/2011/08/stanford-ai-cour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2557760"/>
            <a:ext cx="2209428" cy="10494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21123" y="3628877"/>
            <a:ext cx="1880708" cy="276999"/>
          </a:xfrm>
          <a:prstGeom prst="rect">
            <a:avLst/>
          </a:prstGeom>
        </p:spPr>
        <p:txBody>
          <a:bodyPr wrap="none">
            <a:spAutoFit/>
          </a:bodyPr>
          <a:lstStyle/>
          <a:p>
            <a:r>
              <a:rPr lang="en-US" sz="1200" dirty="0">
                <a:hlinkClick r:id="rId7"/>
              </a:rPr>
              <a:t>https://www.ai-class.com</a:t>
            </a:r>
            <a:r>
              <a:rPr lang="en-US" sz="1200" dirty="0" smtClean="0">
                <a:hlinkClick r:id="rId7"/>
              </a:rPr>
              <a:t>/</a:t>
            </a:r>
            <a:r>
              <a:rPr lang="en-US" sz="1200" dirty="0" smtClean="0"/>
              <a:t> </a:t>
            </a:r>
            <a:endParaRPr lang="en-US" sz="1200" dirty="0"/>
          </a:p>
        </p:txBody>
      </p:sp>
      <p:pic>
        <p:nvPicPr>
          <p:cNvPr id="2056" name="Picture 8" descr="http://www.slate.com/content/dam/slate/blogs/future_tense/2012/09/19/online_education_coursera_adds_17_universities_aims_to_take_over_world/1348064508404.png.CROP.rectangle3-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605" y="3905876"/>
            <a:ext cx="2225153" cy="13554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50731" y="5261339"/>
            <a:ext cx="1907189" cy="276999"/>
          </a:xfrm>
          <a:prstGeom prst="rect">
            <a:avLst/>
          </a:prstGeom>
        </p:spPr>
        <p:txBody>
          <a:bodyPr wrap="none">
            <a:spAutoFit/>
          </a:bodyPr>
          <a:lstStyle/>
          <a:p>
            <a:r>
              <a:rPr lang="en-US" sz="1200" dirty="0">
                <a:hlinkClick r:id="rId9"/>
              </a:rPr>
              <a:t>https://www.coursera.org</a:t>
            </a:r>
            <a:r>
              <a:rPr lang="en-US" sz="1200" dirty="0" smtClean="0">
                <a:hlinkClick r:id="rId9"/>
              </a:rPr>
              <a:t>/</a:t>
            </a:r>
            <a:r>
              <a:rPr lang="en-US" sz="1200" dirty="0" smtClean="0"/>
              <a:t> </a:t>
            </a:r>
            <a:endParaRPr lang="en-US" sz="1200" dirty="0"/>
          </a:p>
        </p:txBody>
      </p:sp>
      <p:pic>
        <p:nvPicPr>
          <p:cNvPr id="2058" name="Picture 10" descr="https://encrypted-tbn0.gstatic.com/images?q=tbn:ANd9GcRPXjeGEQVsA0gcKv6kNLqCzSasMbAXZPBTurqo_x0_hrhdcOC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6313" y="5538338"/>
            <a:ext cx="1608380" cy="120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32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Course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962400" y="34290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Traditional</a:t>
            </a:r>
          </a:p>
          <a:p>
            <a:pPr algn="ctr"/>
            <a:r>
              <a:rPr lang="en-US" dirty="0" smtClean="0">
                <a:solidFill>
                  <a:schemeClr val="bg1"/>
                </a:solidFill>
              </a:rPr>
              <a:t>Course</a:t>
            </a:r>
          </a:p>
          <a:p>
            <a:pPr algn="ctr"/>
            <a:r>
              <a:rPr lang="en-US" dirty="0" smtClean="0">
                <a:solidFill>
                  <a:schemeClr val="bg1"/>
                </a:solidFill>
              </a:rPr>
              <a:t>Website</a:t>
            </a:r>
            <a:endParaRPr lang="en-US" dirty="0">
              <a:solidFill>
                <a:schemeClr val="bg1"/>
              </a:solidFill>
            </a:endParaRPr>
          </a:p>
        </p:txBody>
      </p:sp>
      <p:sp>
        <p:nvSpPr>
          <p:cNvPr id="5" name="Smiley Face 4"/>
          <p:cNvSpPr/>
          <p:nvPr/>
        </p:nvSpPr>
        <p:spPr>
          <a:xfrm>
            <a:off x="6324600" y="3352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6135189" y="43434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58674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5029200" y="4876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3581400" y="48006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2362200" y="38481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2680063" y="27432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41148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54864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86400" y="3657600"/>
            <a:ext cx="648789"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486400" y="4191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53000" y="42672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19600" y="2895600"/>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2800" y="32766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24200" y="39624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4267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90600" y="5791200"/>
            <a:ext cx="7391400" cy="830997"/>
          </a:xfrm>
          <a:prstGeom prst="rect">
            <a:avLst/>
          </a:prstGeom>
          <a:noFill/>
        </p:spPr>
        <p:txBody>
          <a:bodyPr wrap="square" rtlCol="0">
            <a:spAutoFit/>
          </a:bodyPr>
          <a:lstStyle/>
          <a:p>
            <a:r>
              <a:rPr lang="en-US" sz="2400" dirty="0" smtClean="0"/>
              <a:t>Most online courses are based on websites (even </a:t>
            </a:r>
            <a:r>
              <a:rPr lang="en-US" sz="2400" dirty="0" err="1" smtClean="0"/>
              <a:t>Coursera</a:t>
            </a:r>
            <a:r>
              <a:rPr lang="en-US" sz="2400" dirty="0" smtClean="0"/>
              <a:t>, </a:t>
            </a:r>
            <a:r>
              <a:rPr lang="en-US" sz="2400" dirty="0"/>
              <a:t>K</a:t>
            </a:r>
            <a:r>
              <a:rPr lang="en-US" sz="2400" dirty="0" smtClean="0"/>
              <a:t>lan and </a:t>
            </a:r>
            <a:r>
              <a:rPr lang="en-US" sz="2400" dirty="0" err="1" smtClean="0"/>
              <a:t>Udemy</a:t>
            </a:r>
            <a:r>
              <a:rPr lang="en-US" sz="2400" dirty="0" smtClean="0"/>
              <a:t>)</a:t>
            </a:r>
            <a:endParaRPr lang="en-US" sz="2400" dirty="0"/>
          </a:p>
        </p:txBody>
      </p:sp>
    </p:spTree>
    <p:extLst>
      <p:ext uri="{BB962C8B-B14F-4D97-AF65-F5344CB8AC3E}">
        <p14:creationId xmlns:p14="http://schemas.microsoft.com/office/powerpoint/2010/main" val="209957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Open Online Course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310743" y="3682637"/>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5" name="Smiley Face 4"/>
          <p:cNvSpPr/>
          <p:nvPr/>
        </p:nvSpPr>
        <p:spPr>
          <a:xfrm>
            <a:off x="6324600" y="3352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6135189" y="43434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58674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5029200" y="4876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3581400" y="48006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2362200" y="38481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2680063" y="27432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41148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5067300" y="29718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67300" y="3657600"/>
            <a:ext cx="1067890" cy="177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181600" y="4038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53000" y="42672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19600" y="2895600"/>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2800" y="32766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24200" y="3962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4267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9000" y="31242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124200" y="2743200"/>
            <a:ext cx="2667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352800" y="26670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467350" y="3048000"/>
            <a:ext cx="55245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310743" y="3835037"/>
            <a:ext cx="1937657" cy="104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71800" y="2819400"/>
            <a:ext cx="1219200" cy="10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096000" y="3009900"/>
            <a:ext cx="1524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324600" y="28956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38700" y="2552700"/>
            <a:ext cx="8763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743200" y="3352800"/>
            <a:ext cx="76200" cy="39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124200" y="3448050"/>
            <a:ext cx="609600" cy="127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57700" y="5143500"/>
            <a:ext cx="4626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124200" y="4267200"/>
            <a:ext cx="2819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895600" y="4381500"/>
            <a:ext cx="6096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791200" y="4876800"/>
            <a:ext cx="34398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62000" y="5714999"/>
            <a:ext cx="6858000" cy="461665"/>
          </a:xfrm>
          <a:prstGeom prst="rect">
            <a:avLst/>
          </a:prstGeom>
          <a:noFill/>
        </p:spPr>
        <p:txBody>
          <a:bodyPr wrap="square" rtlCol="0">
            <a:spAutoFit/>
          </a:bodyPr>
          <a:lstStyle/>
          <a:p>
            <a:r>
              <a:rPr lang="en-US" sz="2400" dirty="0" smtClean="0"/>
              <a:t>A MOOC is a Web, not a Website</a:t>
            </a:r>
            <a:endParaRPr lang="en-US" sz="2400" dirty="0"/>
          </a:p>
        </p:txBody>
      </p:sp>
    </p:spTree>
    <p:extLst>
      <p:ext uri="{BB962C8B-B14F-4D97-AF65-F5344CB8AC3E}">
        <p14:creationId xmlns:p14="http://schemas.microsoft.com/office/powerpoint/2010/main" val="202134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Connectivist </a:t>
            </a:r>
            <a:r>
              <a:rPr lang="fr-CA" dirty="0" err="1" smtClean="0"/>
              <a:t>MOOCs</a:t>
            </a:r>
            <a:endParaRPr lang="en-US" dirty="0"/>
          </a:p>
        </p:txBody>
      </p:sp>
      <p:pic>
        <p:nvPicPr>
          <p:cNvPr id="3074" name="Picture 2" descr="http://www.rzuser.uni-heidelberg.de/~x28/en/172/cck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97335"/>
            <a:ext cx="6387927" cy="4779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3768" y="6309320"/>
            <a:ext cx="6246440" cy="307777"/>
          </a:xfrm>
          <a:prstGeom prst="rect">
            <a:avLst/>
          </a:prstGeom>
        </p:spPr>
        <p:txBody>
          <a:bodyPr wrap="square">
            <a:spAutoFit/>
          </a:bodyPr>
          <a:lstStyle/>
          <a:p>
            <a:r>
              <a:rPr lang="en-US" sz="1400" dirty="0">
                <a:hlinkClick r:id="rId3"/>
              </a:rPr>
              <a:t>http://x28newblog.blog.uni-heidelberg.de/2008/09/06/cck08-first-impressions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328987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MOOC Support</a:t>
            </a:r>
            <a:endParaRPr lang="en-US" dirty="0"/>
          </a:p>
        </p:txBody>
      </p:sp>
      <p:sp>
        <p:nvSpPr>
          <p:cNvPr id="3" name="Content Placeholder 2"/>
          <p:cNvSpPr>
            <a:spLocks noGrp="1"/>
          </p:cNvSpPr>
          <p:nvPr>
            <p:ph idx="1"/>
          </p:nvPr>
        </p:nvSpPr>
        <p:spPr>
          <a:xfrm>
            <a:off x="457200" y="1623218"/>
            <a:ext cx="8229600" cy="4525963"/>
          </a:xfrm>
        </p:spPr>
        <p:txBody>
          <a:bodyPr/>
          <a:lstStyle/>
          <a:p>
            <a:endParaRPr lang="en-US" dirty="0"/>
          </a:p>
        </p:txBody>
      </p:sp>
      <p:sp>
        <p:nvSpPr>
          <p:cNvPr id="4" name="Smiley Face 3"/>
          <p:cNvSpPr/>
          <p:nvPr/>
        </p:nvSpPr>
        <p:spPr>
          <a:xfrm>
            <a:off x="742072" y="3259121"/>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Smiley Face 4"/>
          <p:cNvSpPr/>
          <p:nvPr/>
        </p:nvSpPr>
        <p:spPr>
          <a:xfrm>
            <a:off x="6934200" y="3198223"/>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4038600" y="23622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cxnSp>
        <p:nvCxnSpPr>
          <p:cNvPr id="8" name="Straight Arrow Connector 7"/>
          <p:cNvCxnSpPr/>
          <p:nvPr/>
        </p:nvCxnSpPr>
        <p:spPr>
          <a:xfrm flipV="1">
            <a:off x="1752600" y="2664823"/>
            <a:ext cx="2133600" cy="687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2446" y="2588623"/>
            <a:ext cx="1905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28800" y="3716321"/>
            <a:ext cx="4800600" cy="36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miley Face 12"/>
          <p:cNvSpPr/>
          <p:nvPr/>
        </p:nvSpPr>
        <p:spPr>
          <a:xfrm>
            <a:off x="3581400" y="49530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a:off x="1752600" y="4092298"/>
            <a:ext cx="1676400" cy="1013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 y="2145268"/>
            <a:ext cx="2743200" cy="923330"/>
          </a:xfrm>
          <a:prstGeom prst="rect">
            <a:avLst/>
          </a:prstGeom>
        </p:spPr>
        <p:txBody>
          <a:bodyPr wrap="square">
            <a:spAutoFit/>
          </a:bodyPr>
          <a:lstStyle/>
          <a:p>
            <a:r>
              <a:rPr lang="en-US" dirty="0" smtClean="0"/>
              <a:t>1. First student creates resource and sends info to course </a:t>
            </a:r>
            <a:endParaRPr lang="en-US" dirty="0"/>
          </a:p>
        </p:txBody>
      </p:sp>
      <p:sp>
        <p:nvSpPr>
          <p:cNvPr id="18" name="Rectangle 17"/>
          <p:cNvSpPr/>
          <p:nvPr/>
        </p:nvSpPr>
        <p:spPr>
          <a:xfrm>
            <a:off x="5377373" y="2334679"/>
            <a:ext cx="2852227" cy="923330"/>
          </a:xfrm>
          <a:prstGeom prst="rect">
            <a:avLst/>
          </a:prstGeom>
        </p:spPr>
        <p:txBody>
          <a:bodyPr wrap="square">
            <a:spAutoFit/>
          </a:bodyPr>
          <a:lstStyle/>
          <a:p>
            <a:r>
              <a:rPr lang="en-US" dirty="0" smtClean="0"/>
              <a:t>2. Second student sees resource info in newsletter and RSS feed</a:t>
            </a:r>
            <a:endParaRPr lang="en-US" dirty="0"/>
          </a:p>
        </p:txBody>
      </p:sp>
      <p:sp>
        <p:nvSpPr>
          <p:cNvPr id="19" name="Rectangle 18"/>
          <p:cNvSpPr/>
          <p:nvPr/>
        </p:nvSpPr>
        <p:spPr>
          <a:xfrm>
            <a:off x="3045194" y="3250191"/>
            <a:ext cx="2217590" cy="923330"/>
          </a:xfrm>
          <a:prstGeom prst="rect">
            <a:avLst/>
          </a:prstGeom>
        </p:spPr>
        <p:txBody>
          <a:bodyPr wrap="square">
            <a:spAutoFit/>
          </a:bodyPr>
          <a:lstStyle/>
          <a:p>
            <a:r>
              <a:rPr lang="en-US" dirty="0" smtClean="0"/>
              <a:t>3. Second student accesses the resource directly  </a:t>
            </a:r>
            <a:endParaRPr lang="en-US" dirty="0"/>
          </a:p>
        </p:txBody>
      </p:sp>
      <p:sp>
        <p:nvSpPr>
          <p:cNvPr id="23" name="Rectangle 22"/>
          <p:cNvSpPr/>
          <p:nvPr/>
        </p:nvSpPr>
        <p:spPr>
          <a:xfrm>
            <a:off x="4872446" y="5029200"/>
            <a:ext cx="3048000" cy="646331"/>
          </a:xfrm>
          <a:prstGeom prst="rect">
            <a:avLst/>
          </a:prstGeom>
        </p:spPr>
        <p:txBody>
          <a:bodyPr wrap="square">
            <a:spAutoFit/>
          </a:bodyPr>
          <a:lstStyle/>
          <a:p>
            <a:r>
              <a:rPr lang="en-US" dirty="0" smtClean="0"/>
              <a:t>4. Second student finds link to third student’s resource</a:t>
            </a:r>
            <a:endParaRPr lang="en-US" dirty="0"/>
          </a:p>
        </p:txBody>
      </p:sp>
    </p:spTree>
    <p:extLst>
      <p:ext uri="{BB962C8B-B14F-4D97-AF65-F5344CB8AC3E}">
        <p14:creationId xmlns:p14="http://schemas.microsoft.com/office/powerpoint/2010/main" val="415638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Provider Perspective</a:t>
            </a:r>
            <a:endParaRPr lang="en-US" dirty="0"/>
          </a:p>
        </p:txBody>
      </p:sp>
      <p:sp>
        <p:nvSpPr>
          <p:cNvPr id="4" name="Rectangle 3"/>
          <p:cNvSpPr/>
          <p:nvPr/>
        </p:nvSpPr>
        <p:spPr>
          <a:xfrm>
            <a:off x="3657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865" y="286933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538" y="2214124"/>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346" y="4816199"/>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437"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6019800" y="2115796"/>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6858000" y="2145042"/>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6328853" y="2971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7239000" y="286933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2438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14600" y="2971800"/>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19600" y="2869339"/>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9481"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7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7239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3600" y="4953000"/>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191000" y="4343400"/>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640857" flipV="1">
            <a:off x="2710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797456" y="2223008"/>
            <a:ext cx="923138" cy="646331"/>
          </a:xfrm>
          <a:prstGeom prst="rect">
            <a:avLst/>
          </a:prstGeom>
        </p:spPr>
        <p:txBody>
          <a:bodyPr wrap="none">
            <a:spAutoFit/>
          </a:bodyPr>
          <a:lstStyle/>
          <a:p>
            <a:r>
              <a:rPr lang="en-US" dirty="0" smtClean="0"/>
              <a:t>Student</a:t>
            </a:r>
          </a:p>
          <a:p>
            <a:r>
              <a:rPr lang="en-US" dirty="0" smtClean="0"/>
              <a:t>content</a:t>
            </a:r>
            <a:endParaRPr lang="en-US" dirty="0"/>
          </a:p>
        </p:txBody>
      </p:sp>
      <p:sp>
        <p:nvSpPr>
          <p:cNvPr id="26" name="Rectangle 25"/>
          <p:cNvSpPr/>
          <p:nvPr/>
        </p:nvSpPr>
        <p:spPr>
          <a:xfrm>
            <a:off x="2555609" y="5098129"/>
            <a:ext cx="908582" cy="646331"/>
          </a:xfrm>
          <a:prstGeom prst="rect">
            <a:avLst/>
          </a:prstGeom>
        </p:spPr>
        <p:txBody>
          <a:bodyPr wrap="none">
            <a:spAutoFit/>
          </a:bodyPr>
          <a:lstStyle/>
          <a:p>
            <a:r>
              <a:rPr lang="en-US" dirty="0" smtClean="0"/>
              <a:t>Course</a:t>
            </a:r>
          </a:p>
          <a:p>
            <a:r>
              <a:rPr lang="en-US" dirty="0" smtClean="0"/>
              <a:t>content</a:t>
            </a:r>
            <a:endParaRPr lang="en-US" dirty="0"/>
          </a:p>
        </p:txBody>
      </p:sp>
      <p:sp>
        <p:nvSpPr>
          <p:cNvPr id="27" name="Rectangle 26"/>
          <p:cNvSpPr/>
          <p:nvPr/>
        </p:nvSpPr>
        <p:spPr>
          <a:xfrm>
            <a:off x="7508980" y="1930510"/>
            <a:ext cx="1212640" cy="646331"/>
          </a:xfrm>
          <a:prstGeom prst="rect">
            <a:avLst/>
          </a:prstGeom>
        </p:spPr>
        <p:txBody>
          <a:bodyPr wrap="none">
            <a:spAutoFit/>
          </a:bodyPr>
          <a:lstStyle/>
          <a:p>
            <a:r>
              <a:rPr lang="en-US" dirty="0" smtClean="0"/>
              <a:t>Subscribed</a:t>
            </a:r>
          </a:p>
          <a:p>
            <a:r>
              <a:rPr lang="en-US" dirty="0" smtClean="0"/>
              <a:t>students</a:t>
            </a:r>
            <a:endParaRPr lang="en-US" dirty="0"/>
          </a:p>
        </p:txBody>
      </p:sp>
      <p:pic>
        <p:nvPicPr>
          <p:cNvPr id="2063"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8294" y="3038851"/>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526397" y="5577079"/>
            <a:ext cx="1284514" cy="646331"/>
          </a:xfrm>
          <a:prstGeom prst="rect">
            <a:avLst/>
          </a:prstGeom>
        </p:spPr>
        <p:txBody>
          <a:bodyPr wrap="square">
            <a:spAutoFit/>
          </a:bodyPr>
          <a:lstStyle/>
          <a:p>
            <a:r>
              <a:rPr lang="en-US" dirty="0" smtClean="0"/>
              <a:t>Live online events</a:t>
            </a:r>
            <a:endParaRPr lang="en-US" dirty="0"/>
          </a:p>
        </p:txBody>
      </p:sp>
      <p:sp>
        <p:nvSpPr>
          <p:cNvPr id="29" name="Rectangle 28"/>
          <p:cNvSpPr/>
          <p:nvPr/>
        </p:nvSpPr>
        <p:spPr>
          <a:xfrm>
            <a:off x="4583611" y="5900244"/>
            <a:ext cx="1740989" cy="369332"/>
          </a:xfrm>
          <a:prstGeom prst="rect">
            <a:avLst/>
          </a:prstGeom>
        </p:spPr>
        <p:txBody>
          <a:bodyPr wrap="none">
            <a:spAutoFit/>
          </a:bodyPr>
          <a:lstStyle/>
          <a:p>
            <a:r>
              <a:rPr lang="en-US" dirty="0" smtClean="0"/>
              <a:t>Event recordings</a:t>
            </a:r>
            <a:endParaRPr lang="en-US" dirty="0"/>
          </a:p>
        </p:txBody>
      </p:sp>
      <p:pic>
        <p:nvPicPr>
          <p:cNvPr id="2065" name="Picture 17" descr="https://encrypted-tbn0.google.com/images?q=tbn:ANd9GcRZ1QhYm2YJoioMLdE8LPeZSsD9vD-cKtSlYVbmvNd46YoizwT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43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39294" y="3315591"/>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descr="https://encrypted-tbn0.google.com/images?q=tbn:ANd9GcRZ1QhYm2YJoioMLdE8LPeZSsD9vD-cKtSlYVbmvNd46YoizwTx"/>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bwMode="auto">
          <a:xfrm>
            <a:off x="4017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6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Perspective</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3962400" y="33528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5334000" y="2514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7" name="Smiley Face 6"/>
          <p:cNvSpPr/>
          <p:nvPr/>
        </p:nvSpPr>
        <p:spPr>
          <a:xfrm>
            <a:off x="1981200" y="32766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1981200" y="46482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3006467" y="232307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276600" y="5257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5368834" y="515105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5847472" y="366412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519939" y="2838994"/>
            <a:ext cx="442461"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67300" y="392208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24400" y="4343400"/>
            <a:ext cx="644434"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741169" y="4419600"/>
            <a:ext cx="297431"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90800" y="4038600"/>
            <a:ext cx="119927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667000" y="3534560"/>
            <a:ext cx="1123072"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9400" y="3922089"/>
            <a:ext cx="68580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24600" y="2514600"/>
            <a:ext cx="83820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04208" y="5562600"/>
            <a:ext cx="75379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19200" y="52578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066800" y="4876800"/>
            <a:ext cx="68580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219200" y="3276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51" y="37719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859677"/>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11" y="2438400"/>
            <a:ext cx="54365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253" y="5515759"/>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43" y="472439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1600200"/>
            <a:ext cx="48260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0" y="5535913"/>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723042" y="6172200"/>
            <a:ext cx="6629400" cy="461665"/>
          </a:xfrm>
          <a:prstGeom prst="rect">
            <a:avLst/>
          </a:prstGeom>
          <a:noFill/>
        </p:spPr>
        <p:txBody>
          <a:bodyPr wrap="square" rtlCol="0">
            <a:spAutoFit/>
          </a:bodyPr>
          <a:lstStyle/>
          <a:p>
            <a:r>
              <a:rPr lang="en-US" sz="2400" dirty="0" smtClean="0"/>
              <a:t>A range of different resources and services</a:t>
            </a:r>
            <a:endParaRPr lang="en-US" sz="2400" dirty="0"/>
          </a:p>
        </p:txBody>
      </p:sp>
    </p:spTree>
    <p:extLst>
      <p:ext uri="{BB962C8B-B14F-4D97-AF65-F5344CB8AC3E}">
        <p14:creationId xmlns:p14="http://schemas.microsoft.com/office/powerpoint/2010/main" val="23736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gRSShopper Functionality</a:t>
            </a:r>
            <a:endParaRPr lang="en-US" dirty="0"/>
          </a:p>
        </p:txBody>
      </p:sp>
      <p:pic>
        <p:nvPicPr>
          <p:cNvPr id="3074" name="Picture 2" descr="http://demo.downes.ca/images/grsshopp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225" y="28194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093" y="1541383"/>
            <a:ext cx="2619307" cy="1354217"/>
          </a:xfrm>
          <a:prstGeom prst="rect">
            <a:avLst/>
          </a:prstGeom>
        </p:spPr>
        <p:txBody>
          <a:bodyPr wrap="none">
            <a:spAutoFit/>
          </a:bodyPr>
          <a:lstStyle/>
          <a:p>
            <a:r>
              <a:rPr lang="en-US" sz="2800" dirty="0" smtClean="0"/>
              <a:t>Harvester</a:t>
            </a:r>
          </a:p>
          <a:p>
            <a:r>
              <a:rPr lang="en-US" dirty="0" smtClean="0"/>
              <a:t>- atom, RSS, JSON</a:t>
            </a:r>
          </a:p>
          <a:p>
            <a:r>
              <a:rPr lang="en-US" dirty="0" smtClean="0"/>
              <a:t>- blogs, discussions, pages</a:t>
            </a:r>
          </a:p>
          <a:p>
            <a:r>
              <a:rPr lang="en-US" dirty="0" smtClean="0"/>
              <a:t>- Twitter, Facebook, </a:t>
            </a:r>
            <a:r>
              <a:rPr lang="en-US" dirty="0" err="1" smtClean="0"/>
              <a:t>etc</a:t>
            </a:r>
            <a:endParaRPr lang="en-US" dirty="0"/>
          </a:p>
        </p:txBody>
      </p:sp>
      <p:sp>
        <p:nvSpPr>
          <p:cNvPr id="6" name="Rectangle 5"/>
          <p:cNvSpPr/>
          <p:nvPr/>
        </p:nvSpPr>
        <p:spPr>
          <a:xfrm>
            <a:off x="1240971" y="4495800"/>
            <a:ext cx="2115900" cy="1354217"/>
          </a:xfrm>
          <a:prstGeom prst="rect">
            <a:avLst/>
          </a:prstGeom>
        </p:spPr>
        <p:txBody>
          <a:bodyPr wrap="none">
            <a:spAutoFit/>
          </a:bodyPr>
          <a:lstStyle/>
          <a:p>
            <a:r>
              <a:rPr lang="en-US" sz="2800" dirty="0" smtClean="0"/>
              <a:t>Site Manager</a:t>
            </a:r>
          </a:p>
          <a:p>
            <a:r>
              <a:rPr lang="en-US" dirty="0" smtClean="0"/>
              <a:t>- Course pages</a:t>
            </a:r>
          </a:p>
          <a:p>
            <a:r>
              <a:rPr lang="en-US" dirty="0" smtClean="0"/>
              <a:t>- Events, etc.</a:t>
            </a:r>
          </a:p>
          <a:p>
            <a:r>
              <a:rPr lang="en-US" dirty="0" smtClean="0"/>
              <a:t>- Newsletter pages</a:t>
            </a:r>
            <a:endParaRPr lang="en-US" dirty="0"/>
          </a:p>
        </p:txBody>
      </p:sp>
      <p:sp>
        <p:nvSpPr>
          <p:cNvPr id="7" name="Rectangle 6"/>
          <p:cNvSpPr/>
          <p:nvPr/>
        </p:nvSpPr>
        <p:spPr>
          <a:xfrm>
            <a:off x="990600" y="3581400"/>
            <a:ext cx="1535485" cy="369332"/>
          </a:xfrm>
          <a:prstGeom prst="rect">
            <a:avLst/>
          </a:prstGeom>
        </p:spPr>
        <p:txBody>
          <a:bodyPr wrap="none">
            <a:spAutoFit/>
          </a:bodyPr>
          <a:lstStyle/>
          <a:p>
            <a:r>
              <a:rPr lang="en-US" dirty="0" smtClean="0"/>
              <a:t>Feed Manager</a:t>
            </a:r>
            <a:endParaRPr lang="en-US" dirty="0"/>
          </a:p>
        </p:txBody>
      </p:sp>
      <p:sp>
        <p:nvSpPr>
          <p:cNvPr id="8" name="Rectangle 7"/>
          <p:cNvSpPr/>
          <p:nvPr/>
        </p:nvSpPr>
        <p:spPr>
          <a:xfrm>
            <a:off x="5473337" y="1676400"/>
            <a:ext cx="2874633" cy="1354217"/>
          </a:xfrm>
          <a:prstGeom prst="rect">
            <a:avLst/>
          </a:prstGeom>
        </p:spPr>
        <p:txBody>
          <a:bodyPr wrap="none">
            <a:spAutoFit/>
          </a:bodyPr>
          <a:lstStyle/>
          <a:p>
            <a:r>
              <a:rPr lang="en-US" sz="2800" dirty="0" smtClean="0"/>
              <a:t>User management</a:t>
            </a:r>
          </a:p>
          <a:p>
            <a:r>
              <a:rPr lang="en-US" dirty="0" smtClean="0"/>
              <a:t>- Login and authentication</a:t>
            </a:r>
          </a:p>
          <a:p>
            <a:r>
              <a:rPr lang="en-US" dirty="0" smtClean="0"/>
              <a:t>- Newsletter subscription</a:t>
            </a:r>
          </a:p>
          <a:p>
            <a:r>
              <a:rPr lang="en-US" dirty="0" smtClean="0"/>
              <a:t>- Social network information</a:t>
            </a:r>
            <a:endParaRPr lang="en-US" dirty="0"/>
          </a:p>
        </p:txBody>
      </p:sp>
      <p:sp>
        <p:nvSpPr>
          <p:cNvPr id="9" name="Rectangle 8"/>
          <p:cNvSpPr/>
          <p:nvPr/>
        </p:nvSpPr>
        <p:spPr>
          <a:xfrm>
            <a:off x="5473337" y="4267200"/>
            <a:ext cx="2964594" cy="1354217"/>
          </a:xfrm>
          <a:prstGeom prst="rect">
            <a:avLst/>
          </a:prstGeom>
        </p:spPr>
        <p:txBody>
          <a:bodyPr wrap="none">
            <a:spAutoFit/>
          </a:bodyPr>
          <a:lstStyle/>
          <a:p>
            <a:r>
              <a:rPr lang="en-US" sz="2800" dirty="0" smtClean="0"/>
              <a:t>Distribution</a:t>
            </a:r>
          </a:p>
          <a:p>
            <a:r>
              <a:rPr lang="en-US" dirty="0" smtClean="0"/>
              <a:t>- Email newsletter</a:t>
            </a:r>
          </a:p>
          <a:p>
            <a:r>
              <a:rPr lang="en-US" dirty="0" smtClean="0"/>
              <a:t>- RSS / Atom / JSON feeds</a:t>
            </a:r>
          </a:p>
          <a:p>
            <a:r>
              <a:rPr lang="en-US" dirty="0" smtClean="0"/>
              <a:t>- API to Twitter, Facebook, </a:t>
            </a:r>
            <a:r>
              <a:rPr lang="en-US" dirty="0" err="1" smtClean="0"/>
              <a:t>etc</a:t>
            </a:r>
            <a:endParaRPr lang="en-US" dirty="0"/>
          </a:p>
        </p:txBody>
      </p:sp>
      <p:cxnSp>
        <p:nvCxnSpPr>
          <p:cNvPr id="14" name="Straight Arrow Connector 13"/>
          <p:cNvCxnSpPr/>
          <p:nvPr/>
        </p:nvCxnSpPr>
        <p:spPr>
          <a:xfrm flipV="1">
            <a:off x="4953000" y="28956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2672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3356871" y="5172909"/>
            <a:ext cx="1977129" cy="84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629400" y="31242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90800" y="2218491"/>
            <a:ext cx="2590800" cy="1439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7" idx="2"/>
          </p:cNvCxnSpPr>
          <p:nvPr/>
        </p:nvCxnSpPr>
        <p:spPr>
          <a:xfrm flipH="1" flipV="1">
            <a:off x="1758343" y="3950732"/>
            <a:ext cx="222857" cy="506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524000" y="2895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24200" y="28194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200400" y="4191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20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4464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381000" y="5334000"/>
            <a:ext cx="8229600" cy="1143000"/>
          </a:xfrm>
        </p:spPr>
        <p:txBody>
          <a:bodyPr/>
          <a:lstStyle/>
          <a:p>
            <a:pPr eaLnBrk="1" hangingPunct="1"/>
            <a:r>
              <a:rPr lang="en-CA" smtClean="0"/>
              <a:t>The Idea of Open Learning...</a:t>
            </a:r>
          </a:p>
        </p:txBody>
      </p:sp>
      <p:sp>
        <p:nvSpPr>
          <p:cNvPr id="8196" name="Content Placeholder 2"/>
          <p:cNvSpPr>
            <a:spLocks noGrp="1"/>
          </p:cNvSpPr>
          <p:nvPr>
            <p:ph idx="1"/>
          </p:nvPr>
        </p:nvSpPr>
        <p:spPr>
          <a:xfrm>
            <a:off x="533400" y="4648200"/>
            <a:ext cx="3733800" cy="228600"/>
          </a:xfrm>
        </p:spPr>
        <p:txBody>
          <a:bodyPr>
            <a:normAutofit fontScale="77500" lnSpcReduction="20000"/>
          </a:bodyPr>
          <a:lstStyle/>
          <a:p>
            <a:pPr eaLnBrk="1" hangingPunct="1">
              <a:buFont typeface="Arial" charset="0"/>
              <a:buNone/>
            </a:pPr>
            <a:r>
              <a:rPr lang="hi-IN" sz="1400" smtClean="0">
                <a:solidFill>
                  <a:schemeClr val="bg1"/>
                </a:solidFill>
              </a:rPr>
              <a:t>इंदिरा गाँधी राष्ट्रीय मुक्त विश्वविद्यालय</a:t>
            </a:r>
            <a:endParaRPr lang="en-CA" sz="1400" smtClean="0">
              <a:solidFill>
                <a:schemeClr val="bg1"/>
              </a:solidFill>
            </a:endParaRPr>
          </a:p>
        </p:txBody>
      </p:sp>
      <p:sp>
        <p:nvSpPr>
          <p:cNvPr id="8197" name="Rectangle 4"/>
          <p:cNvSpPr>
            <a:spLocks noChangeArrowheads="1"/>
          </p:cNvSpPr>
          <p:nvPr/>
        </p:nvSpPr>
        <p:spPr bwMode="auto">
          <a:xfrm>
            <a:off x="457200" y="5029200"/>
            <a:ext cx="252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3"/>
              </a:rPr>
              <a:t>http://www.ignou.ac.in/</a:t>
            </a:r>
            <a:r>
              <a:rPr lang="en-CA">
                <a:latin typeface="Calibri" pitchFamily="34" charset="0"/>
              </a:rPr>
              <a:t> </a:t>
            </a:r>
          </a:p>
        </p:txBody>
      </p:sp>
      <p:pic>
        <p:nvPicPr>
          <p:cNvPr id="81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2800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
          <p:cNvSpPr>
            <a:spLocks noChangeArrowheads="1"/>
          </p:cNvSpPr>
          <p:nvPr/>
        </p:nvSpPr>
        <p:spPr bwMode="auto">
          <a:xfrm>
            <a:off x="6477000" y="304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http://www.open.ac.uk/</a:t>
            </a:r>
            <a:r>
              <a:rPr lang="en-CA">
                <a:latin typeface="Calibri" pitchFamily="34" charset="0"/>
              </a:rPr>
              <a:t> </a:t>
            </a:r>
          </a:p>
        </p:txBody>
      </p:sp>
      <p:sp>
        <p:nvSpPr>
          <p:cNvPr id="8200" name="Rectangle 7"/>
          <p:cNvSpPr>
            <a:spLocks noChangeArrowheads="1"/>
          </p:cNvSpPr>
          <p:nvPr/>
        </p:nvSpPr>
        <p:spPr bwMode="auto">
          <a:xfrm>
            <a:off x="4572000" y="4953000"/>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6"/>
              </a:rPr>
              <a:t>http://www.athabascau.ca/</a:t>
            </a:r>
            <a:r>
              <a:rPr lang="en-CA">
                <a:latin typeface="Calibri" pitchFamily="34" charset="0"/>
              </a:rPr>
              <a:t> </a:t>
            </a:r>
          </a:p>
        </p:txBody>
      </p:sp>
      <p:pic>
        <p:nvPicPr>
          <p:cNvPr id="82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590800"/>
            <a:ext cx="392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9"/>
          <p:cNvSpPr>
            <a:spLocks noChangeArrowheads="1"/>
          </p:cNvSpPr>
          <p:nvPr/>
        </p:nvSpPr>
        <p:spPr bwMode="auto">
          <a:xfrm>
            <a:off x="6454775" y="685800"/>
            <a:ext cx="274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8"/>
              </a:rPr>
              <a:t>http://www.open.edu.au/</a:t>
            </a:r>
            <a:r>
              <a:rPr lang="en-CA">
                <a:latin typeface="Calibri" pitchFamily="34" charset="0"/>
              </a:rPr>
              <a:t> </a:t>
            </a:r>
          </a:p>
        </p:txBody>
      </p:sp>
    </p:spTree>
    <p:extLst>
      <p:ext uri="{BB962C8B-B14F-4D97-AF65-F5344CB8AC3E}">
        <p14:creationId xmlns:p14="http://schemas.microsoft.com/office/powerpoint/2010/main" val="3910689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gRSShopper</a:t>
            </a:r>
            <a:r>
              <a:rPr lang="en-US" dirty="0" smtClean="0"/>
              <a:t> Flow</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5220072" y="6093296"/>
            <a:ext cx="3384376" cy="369332"/>
          </a:xfrm>
          <a:prstGeom prst="rect">
            <a:avLst/>
          </a:prstGeom>
          <a:noFill/>
        </p:spPr>
        <p:txBody>
          <a:bodyPr wrap="square" rtlCol="0">
            <a:spAutoFit/>
          </a:bodyPr>
          <a:lstStyle/>
          <a:p>
            <a:r>
              <a:rPr lang="fr-CA" dirty="0" smtClean="0">
                <a:hlinkClick r:id="rId3"/>
              </a:rPr>
              <a:t>http://grsshopper.downes.ca</a:t>
            </a:r>
            <a:r>
              <a:rPr lang="fr-CA" dirty="0" smtClean="0"/>
              <a:t> </a:t>
            </a:r>
            <a:endParaRPr lang="en-US" dirty="0"/>
          </a:p>
        </p:txBody>
      </p:sp>
    </p:spTree>
    <p:extLst>
      <p:ext uri="{BB962C8B-B14F-4D97-AF65-F5344CB8AC3E}">
        <p14:creationId xmlns:p14="http://schemas.microsoft.com/office/powerpoint/2010/main" val="1617649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How to </a:t>
            </a:r>
            <a:r>
              <a:rPr lang="fr-CA" dirty="0" err="1" smtClean="0"/>
              <a:t>Learn</a:t>
            </a:r>
            <a:r>
              <a:rPr lang="fr-CA" dirty="0" smtClean="0"/>
              <a:t> in a </a:t>
            </a:r>
            <a:r>
              <a:rPr lang="fr-CA" dirty="0" err="1" smtClean="0"/>
              <a:t>cMOOC</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2-03-11 at 11.52.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85" y="1525189"/>
            <a:ext cx="7124700" cy="4406900"/>
          </a:xfrm>
          <a:prstGeom prst="rect">
            <a:avLst/>
          </a:prstGeom>
        </p:spPr>
      </p:pic>
      <p:sp>
        <p:nvSpPr>
          <p:cNvPr id="5" name="Rectangle 4"/>
          <p:cNvSpPr/>
          <p:nvPr/>
        </p:nvSpPr>
        <p:spPr>
          <a:xfrm>
            <a:off x="467544" y="6309320"/>
            <a:ext cx="3190056" cy="523220"/>
          </a:xfrm>
          <a:prstGeom prst="rect">
            <a:avLst/>
          </a:prstGeom>
        </p:spPr>
        <p:txBody>
          <a:bodyPr wrap="square">
            <a:spAutoFit/>
          </a:bodyPr>
          <a:lstStyle/>
          <a:p>
            <a:r>
              <a:rPr lang="en-US" sz="1400" dirty="0" smtClean="0">
                <a:hlinkClick r:id="rId3"/>
              </a:rPr>
              <a:t>http://www.tonybates.ca/2012/03/03/more-reflections-on-moocs-and-mitx/</a:t>
            </a:r>
            <a:r>
              <a:rPr lang="en-US" sz="1400" dirty="0" smtClean="0"/>
              <a:t> </a:t>
            </a:r>
            <a:endParaRPr lang="en-US" sz="1400" dirty="0"/>
          </a:p>
        </p:txBody>
      </p:sp>
      <p:sp>
        <p:nvSpPr>
          <p:cNvPr id="6" name="Rectangle 5"/>
          <p:cNvSpPr/>
          <p:nvPr/>
        </p:nvSpPr>
        <p:spPr>
          <a:xfrm>
            <a:off x="3862795" y="5932089"/>
            <a:ext cx="4572000" cy="830997"/>
          </a:xfrm>
          <a:prstGeom prst="rect">
            <a:avLst/>
          </a:prstGeom>
          <a:solidFill>
            <a:schemeClr val="bg1"/>
          </a:solidFill>
        </p:spPr>
        <p:txBody>
          <a:bodyPr>
            <a:spAutoFit/>
          </a:bodyPr>
          <a:lstStyle/>
          <a:p>
            <a:r>
              <a:rPr lang="fr-FR" sz="2400" dirty="0" smtClean="0"/>
              <a:t>A </a:t>
            </a:r>
            <a:r>
              <a:rPr lang="fr-FR" sz="2400" dirty="0" err="1" smtClean="0"/>
              <a:t>process</a:t>
            </a:r>
            <a:r>
              <a:rPr lang="fr-FR" sz="2400" dirty="0" smtClean="0"/>
              <a:t> of immersion </a:t>
            </a:r>
            <a:r>
              <a:rPr lang="fr-FR" sz="2400" dirty="0" err="1" smtClean="0"/>
              <a:t>into</a:t>
            </a:r>
            <a:r>
              <a:rPr lang="fr-FR" sz="2400" dirty="0" smtClean="0"/>
              <a:t> a </a:t>
            </a:r>
            <a:r>
              <a:rPr lang="fr-FR" sz="2400" dirty="0" err="1" smtClean="0"/>
              <a:t>knowing</a:t>
            </a:r>
            <a:r>
              <a:rPr lang="fr-FR" sz="2400" dirty="0" smtClean="0"/>
              <a:t> </a:t>
            </a:r>
            <a:r>
              <a:rPr lang="fr-FR" sz="2400" dirty="0" err="1" smtClean="0"/>
              <a:t>community</a:t>
            </a:r>
            <a:endParaRPr lang="en-US" sz="2400" dirty="0"/>
          </a:p>
        </p:txBody>
      </p:sp>
    </p:spTree>
    <p:extLst>
      <p:ext uri="{BB962C8B-B14F-4D97-AF65-F5344CB8AC3E}">
        <p14:creationId xmlns:p14="http://schemas.microsoft.com/office/powerpoint/2010/main" val="75313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How to </a:t>
            </a:r>
            <a:r>
              <a:rPr lang="fr-CA" dirty="0" err="1" smtClean="0"/>
              <a:t>Create</a:t>
            </a:r>
            <a:r>
              <a:rPr lang="fr-CA" dirty="0" smtClean="0"/>
              <a:t> a </a:t>
            </a:r>
            <a:r>
              <a:rPr lang="fr-CA" dirty="0" err="1" smtClean="0"/>
              <a:t>cMOOC</a:t>
            </a:r>
            <a:endParaRPr lang="en-US" dirty="0"/>
          </a:p>
        </p:txBody>
      </p:sp>
      <p:sp>
        <p:nvSpPr>
          <p:cNvPr id="3" name="Content Placeholder 2"/>
          <p:cNvSpPr>
            <a:spLocks noGrp="1"/>
          </p:cNvSpPr>
          <p:nvPr>
            <p:ph idx="1"/>
          </p:nvPr>
        </p:nvSpPr>
        <p:spPr/>
        <p:txBody>
          <a:bodyPr/>
          <a:lstStyle/>
          <a:p>
            <a:r>
              <a:rPr lang="fr-CA" dirty="0" err="1" smtClean="0"/>
              <a:t>It’s</a:t>
            </a:r>
            <a:r>
              <a:rPr lang="fr-CA" dirty="0" smtClean="0"/>
              <a:t> </a:t>
            </a:r>
            <a:r>
              <a:rPr lang="fr-CA" dirty="0" err="1" smtClean="0"/>
              <a:t>like</a:t>
            </a:r>
            <a:r>
              <a:rPr lang="fr-CA" dirty="0" smtClean="0"/>
              <a:t> </a:t>
            </a:r>
            <a:r>
              <a:rPr lang="fr-CA" dirty="0" err="1" smtClean="0"/>
              <a:t>creating</a:t>
            </a:r>
            <a:r>
              <a:rPr lang="fr-CA" dirty="0" smtClean="0"/>
              <a:t> a network</a:t>
            </a:r>
          </a:p>
          <a:p>
            <a:r>
              <a:rPr lang="fr-FR" dirty="0" err="1" smtClean="0"/>
              <a:t>Don’t</a:t>
            </a:r>
            <a:r>
              <a:rPr lang="fr-FR" dirty="0" smtClean="0"/>
              <a:t> </a:t>
            </a:r>
            <a:r>
              <a:rPr lang="fr-FR" dirty="0" err="1" smtClean="0"/>
              <a:t>centralize</a:t>
            </a:r>
            <a:endParaRPr lang="fr-FR" dirty="0" smtClean="0"/>
          </a:p>
          <a:p>
            <a:r>
              <a:rPr lang="fr-FR" dirty="0" err="1" smtClean="0"/>
              <a:t>Concentrate</a:t>
            </a:r>
            <a:r>
              <a:rPr lang="fr-FR" dirty="0" smtClean="0"/>
              <a:t> on the </a:t>
            </a:r>
            <a:r>
              <a:rPr lang="fr-FR" dirty="0" err="1" smtClean="0"/>
              <a:t>creation</a:t>
            </a:r>
            <a:r>
              <a:rPr lang="fr-FR" dirty="0" smtClean="0"/>
              <a:t> of links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6992"/>
            <a:ext cx="3937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3810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440093">
            <a:off x="4283394" y="4302045"/>
            <a:ext cx="78825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5805264"/>
            <a:ext cx="3534544" cy="369332"/>
          </a:xfrm>
          <a:prstGeom prst="rect">
            <a:avLst/>
          </a:prstGeom>
          <a:noFill/>
        </p:spPr>
        <p:txBody>
          <a:bodyPr wrap="square" rtlCol="0">
            <a:spAutoFit/>
          </a:bodyPr>
          <a:lstStyle/>
          <a:p>
            <a:r>
              <a:rPr lang="fr-FR" dirty="0" err="1" smtClean="0"/>
              <a:t>We</a:t>
            </a:r>
            <a:r>
              <a:rPr lang="fr-FR" dirty="0" smtClean="0"/>
              <a:t> use social networks.</a:t>
            </a:r>
            <a:r>
              <a:rPr lang="fr-CA" dirty="0" smtClean="0"/>
              <a:t>.. </a:t>
            </a:r>
            <a:endParaRPr lang="en-US" dirty="0"/>
          </a:p>
        </p:txBody>
      </p:sp>
      <p:sp>
        <p:nvSpPr>
          <p:cNvPr id="8" name="TextBox 7"/>
          <p:cNvSpPr txBox="1"/>
          <p:nvPr/>
        </p:nvSpPr>
        <p:spPr>
          <a:xfrm>
            <a:off x="4470400" y="6237312"/>
            <a:ext cx="3269952" cy="369332"/>
          </a:xfrm>
          <a:prstGeom prst="rect">
            <a:avLst/>
          </a:prstGeom>
          <a:noFill/>
        </p:spPr>
        <p:txBody>
          <a:bodyPr wrap="square" rtlCol="0">
            <a:spAutoFit/>
          </a:bodyPr>
          <a:lstStyle/>
          <a:p>
            <a:r>
              <a:rPr lang="fr-CA" dirty="0" smtClean="0"/>
              <a:t>… to </a:t>
            </a:r>
            <a:r>
              <a:rPr lang="fr-CA" dirty="0" err="1" smtClean="0"/>
              <a:t>create</a:t>
            </a:r>
            <a:r>
              <a:rPr lang="fr-CA" dirty="0" smtClean="0"/>
              <a:t> </a:t>
            </a:r>
            <a:r>
              <a:rPr lang="fr-CA" dirty="0" err="1" smtClean="0"/>
              <a:t>personal</a:t>
            </a:r>
            <a:r>
              <a:rPr lang="fr-CA" dirty="0" smtClean="0"/>
              <a:t> </a:t>
            </a:r>
            <a:r>
              <a:rPr lang="fr-CA" dirty="0" err="1" smtClean="0"/>
              <a:t>knowledge</a:t>
            </a:r>
            <a:endParaRPr lang="en-US" dirty="0"/>
          </a:p>
        </p:txBody>
      </p:sp>
    </p:spTree>
    <p:extLst>
      <p:ext uri="{BB962C8B-B14F-4D97-AF65-F5344CB8AC3E}">
        <p14:creationId xmlns:p14="http://schemas.microsoft.com/office/powerpoint/2010/main" val="40603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Why</a:t>
            </a:r>
            <a:r>
              <a:rPr lang="fr-CA" dirty="0" smtClean="0"/>
              <a:t> Open Educational Resources?</a:t>
            </a:r>
            <a:endParaRPr lang="en-US" dirty="0"/>
          </a:p>
        </p:txBody>
      </p:sp>
      <p:pic>
        <p:nvPicPr>
          <p:cNvPr id="4098" name="Picture 2" descr="http://upload.wikimedia.org/wikipedia/commons/thumb/4/43/Logo_Ressources_Educatives_Libres_%28REL%29_mondial_fond_blanc.svg/800px-Logo_Ressources_Educatives_Libres_%28REL%29_mondial_fond_blan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315744" cy="3548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437111"/>
            <a:ext cx="5886400" cy="954107"/>
          </a:xfrm>
          <a:prstGeom prst="rect">
            <a:avLst/>
          </a:prstGeom>
        </p:spPr>
        <p:txBody>
          <a:bodyPr wrap="square">
            <a:spAutoFit/>
          </a:bodyPr>
          <a:lstStyle/>
          <a:p>
            <a:r>
              <a:rPr lang="fr-FR" sz="2800" dirty="0" smtClean="0"/>
              <a:t>Learning </a:t>
            </a:r>
            <a:r>
              <a:rPr lang="fr-FR" sz="2800" dirty="0" err="1" smtClean="0"/>
              <a:t>activities</a:t>
            </a:r>
            <a:r>
              <a:rPr lang="fr-FR" sz="2800" dirty="0" smtClean="0"/>
              <a:t> are </a:t>
            </a:r>
            <a:r>
              <a:rPr lang="fr-FR" sz="2800" dirty="0" err="1" smtClean="0"/>
              <a:t>essentially</a:t>
            </a:r>
            <a:r>
              <a:rPr lang="fr-FR" sz="2800" dirty="0" smtClean="0"/>
              <a:t> conversations</a:t>
            </a:r>
            <a:endParaRPr lang="en-US" sz="2800" dirty="0"/>
          </a:p>
        </p:txBody>
      </p:sp>
      <p:sp>
        <p:nvSpPr>
          <p:cNvPr id="5" name="Rectangle 4"/>
          <p:cNvSpPr/>
          <p:nvPr/>
        </p:nvSpPr>
        <p:spPr>
          <a:xfrm>
            <a:off x="1115616" y="5391218"/>
            <a:ext cx="4572000" cy="954107"/>
          </a:xfrm>
          <a:prstGeom prst="rect">
            <a:avLst/>
          </a:prstGeom>
        </p:spPr>
        <p:txBody>
          <a:bodyPr>
            <a:spAutoFit/>
          </a:bodyPr>
          <a:lstStyle/>
          <a:p>
            <a:r>
              <a:rPr lang="fr-FR" sz="2800" dirty="0" err="1" smtClean="0"/>
              <a:t>OERs</a:t>
            </a:r>
            <a:r>
              <a:rPr lang="fr-FR" sz="2800" dirty="0" smtClean="0"/>
              <a:t> are the </a:t>
            </a:r>
            <a:r>
              <a:rPr lang="fr-FR" sz="2800" i="1" dirty="0" err="1" smtClean="0"/>
              <a:t>words</a:t>
            </a:r>
            <a:r>
              <a:rPr lang="fr-FR" sz="2800" i="1" dirty="0" smtClean="0"/>
              <a:t> </a:t>
            </a:r>
            <a:r>
              <a:rPr lang="fr-FR" sz="2800" dirty="0" err="1" smtClean="0"/>
              <a:t>used</a:t>
            </a:r>
            <a:r>
              <a:rPr lang="fr-FR" sz="2800" dirty="0" smtClean="0"/>
              <a:t> in </a:t>
            </a:r>
            <a:r>
              <a:rPr lang="fr-FR" sz="2800" dirty="0" err="1" smtClean="0"/>
              <a:t>those</a:t>
            </a:r>
            <a:r>
              <a:rPr lang="fr-FR" sz="2800" dirty="0" smtClean="0"/>
              <a:t> conversations</a:t>
            </a:r>
            <a:endParaRPr lang="en-US" sz="2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805" y="4579370"/>
            <a:ext cx="2087446" cy="17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20072" y="6354998"/>
            <a:ext cx="3258905" cy="307777"/>
          </a:xfrm>
          <a:prstGeom prst="rect">
            <a:avLst/>
          </a:prstGeom>
        </p:spPr>
        <p:txBody>
          <a:bodyPr wrap="none">
            <a:spAutoFit/>
          </a:bodyPr>
          <a:lstStyle/>
          <a:p>
            <a:r>
              <a:rPr lang="en-US" sz="1400" dirty="0">
                <a:hlinkClick r:id="rId4"/>
              </a:rPr>
              <a:t>http://</a:t>
            </a:r>
            <a:r>
              <a:rPr lang="en-US" sz="1400" dirty="0" smtClean="0">
                <a:hlinkClick r:id="rId4"/>
              </a:rPr>
              <a:t>www.downes.ca/presentation/233</a:t>
            </a:r>
            <a:r>
              <a:rPr lang="en-US" sz="1400" dirty="0" smtClean="0"/>
              <a:t> </a:t>
            </a:r>
            <a:endParaRPr lang="en-US" sz="1400" dirty="0"/>
          </a:p>
        </p:txBody>
      </p:sp>
    </p:spTree>
    <p:extLst>
      <p:ext uri="{BB962C8B-B14F-4D97-AF65-F5344CB8AC3E}">
        <p14:creationId xmlns:p14="http://schemas.microsoft.com/office/powerpoint/2010/main" val="3537936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solidFill>
                  <a:schemeClr val="accent1">
                    <a:lumMod val="75000"/>
                  </a:schemeClr>
                </a:solidFill>
                <a:ea typeface="+mj-ea"/>
              </a:rPr>
              <a:t>Success Factors</a:t>
            </a:r>
          </a:p>
        </p:txBody>
      </p:sp>
      <p:sp>
        <p:nvSpPr>
          <p:cNvPr id="37891" name="Content Placeholder 2"/>
          <p:cNvSpPr>
            <a:spLocks noGrp="1"/>
          </p:cNvSpPr>
          <p:nvPr>
            <p:ph idx="1"/>
          </p:nvPr>
        </p:nvSpPr>
        <p:spPr/>
        <p:txBody>
          <a:bodyPr/>
          <a:lstStyle/>
          <a:p>
            <a:r>
              <a:rPr lang="en-CA" dirty="0">
                <a:latin typeface="Calibri" charset="0"/>
              </a:rPr>
              <a:t>What sort of decentralized network will best support learning-as-growth?</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928938"/>
            <a:ext cx="4933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51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Semantic</a:t>
            </a:r>
            <a:r>
              <a:rPr lang="fr-CA" dirty="0" smtClean="0"/>
              <a:t> Condition</a:t>
            </a:r>
            <a:endParaRPr lang="en-US" dirty="0"/>
          </a:p>
        </p:txBody>
      </p:sp>
      <p:sp>
        <p:nvSpPr>
          <p:cNvPr id="3" name="Content Placeholder 2"/>
          <p:cNvSpPr>
            <a:spLocks noGrp="1"/>
          </p:cNvSpPr>
          <p:nvPr>
            <p:ph idx="1"/>
          </p:nvPr>
        </p:nvSpPr>
        <p:spPr/>
        <p:txBody>
          <a:bodyPr/>
          <a:lstStyle/>
          <a:p>
            <a:r>
              <a:rPr lang="fr-FR" dirty="0" err="1" smtClean="0"/>
              <a:t>Autonomy</a:t>
            </a:r>
            <a:r>
              <a:rPr lang="fr-FR" dirty="0" smtClean="0"/>
              <a:t>, </a:t>
            </a:r>
            <a:r>
              <a:rPr lang="fr-FR" dirty="0" err="1" smtClean="0"/>
              <a:t>diversity</a:t>
            </a:r>
            <a:r>
              <a:rPr lang="fr-FR" dirty="0" smtClean="0"/>
              <a:t>, </a:t>
            </a:r>
            <a:r>
              <a:rPr lang="fr-FR" dirty="0" err="1" smtClean="0"/>
              <a:t>openness</a:t>
            </a:r>
            <a:r>
              <a:rPr lang="fr-FR" dirty="0" smtClean="0"/>
              <a:t>, </a:t>
            </a:r>
            <a:r>
              <a:rPr lang="fr-FR" dirty="0" err="1" smtClean="0"/>
              <a:t>interactivity</a:t>
            </a:r>
            <a:endParaRPr lang="fr-FR" dirty="0" smtClean="0"/>
          </a:p>
          <a:p>
            <a:r>
              <a:rPr lang="fr-FR" dirty="0" err="1" smtClean="0"/>
              <a:t>These</a:t>
            </a:r>
            <a:r>
              <a:rPr lang="fr-FR" dirty="0" smtClean="0"/>
              <a:t> conditions are the conditions for a constructive dialogue…</a:t>
            </a:r>
          </a:p>
          <a:p>
            <a:r>
              <a:rPr lang="fr-FR" dirty="0" smtClean="0"/>
              <a:t>And are </a:t>
            </a:r>
            <a:r>
              <a:rPr lang="fr-FR" dirty="0" err="1" smtClean="0"/>
              <a:t>thus</a:t>
            </a:r>
            <a:r>
              <a:rPr lang="fr-FR" dirty="0" smtClean="0"/>
              <a:t> the design </a:t>
            </a:r>
            <a:r>
              <a:rPr lang="fr-FR" dirty="0" err="1" smtClean="0"/>
              <a:t>principles</a:t>
            </a:r>
            <a:r>
              <a:rPr lang="fr-FR" dirty="0" smtClean="0"/>
              <a:t> for a MOOC</a:t>
            </a:r>
            <a:endParaRPr lang="en-US" dirty="0"/>
          </a:p>
        </p:txBody>
      </p:sp>
      <p:sp>
        <p:nvSpPr>
          <p:cNvPr id="4" name="Rectangle 3"/>
          <p:cNvSpPr/>
          <p:nvPr/>
        </p:nvSpPr>
        <p:spPr>
          <a:xfrm>
            <a:off x="2843808" y="6237312"/>
            <a:ext cx="5454352" cy="369332"/>
          </a:xfrm>
          <a:prstGeom prst="rect">
            <a:avLst/>
          </a:prstGeom>
        </p:spPr>
        <p:txBody>
          <a:bodyPr wrap="square">
            <a:spAutoFit/>
          </a:bodyPr>
          <a:lstStyle/>
          <a:p>
            <a:r>
              <a:rPr lang="en-US" dirty="0">
                <a:hlinkClick r:id="rId2"/>
              </a:rPr>
              <a:t>http://</a:t>
            </a:r>
            <a:r>
              <a:rPr lang="en-US" dirty="0" smtClean="0">
                <a:hlinkClick r:id="rId2"/>
              </a:rPr>
              <a:t>itforum.coe.uga.edu/paper92/paper92.html</a:t>
            </a:r>
            <a:r>
              <a:rPr lang="en-US" dirty="0" smtClean="0"/>
              <a:t> </a:t>
            </a:r>
            <a:endParaRPr lang="en-US" dirty="0"/>
          </a:p>
        </p:txBody>
      </p:sp>
      <p:pic>
        <p:nvPicPr>
          <p:cNvPr id="5" name="Picture 4"/>
          <p:cNvPicPr>
            <a:picLocks noChangeAspect="1"/>
          </p:cNvPicPr>
          <p:nvPr/>
        </p:nvPicPr>
        <p:blipFill>
          <a:blip r:embed="rId3" cstate="print">
            <a:extLst/>
          </a:blip>
          <a:stretch>
            <a:fillRect/>
          </a:stretch>
        </p:blipFill>
        <p:spPr>
          <a:xfrm flipV="1">
            <a:off x="2645152" y="3787621"/>
            <a:ext cx="3277631" cy="16149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4" cstate="print">
            <a:extLst/>
          </a:blip>
          <a:stretch>
            <a:fillRect/>
          </a:stretch>
        </p:blipFill>
        <p:spPr>
          <a:xfrm flipV="1">
            <a:off x="4932040" y="4437112"/>
            <a:ext cx="2844004" cy="1551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blip>
          <a:stretch>
            <a:fillRect/>
          </a:stretch>
        </p:blipFill>
        <p:spPr>
          <a:xfrm flipV="1">
            <a:off x="1043609" y="4742084"/>
            <a:ext cx="2232248" cy="1412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911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Bjb--B3FSflNfAvE2kIROt_Vxc4nSA9gFlWM6Dc-oxZjh-L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27" y="2331720"/>
            <a:ext cx="5160946" cy="281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a:t>
            </a:r>
            <a:r>
              <a:rPr lang="en-US" dirty="0" smtClean="0"/>
              <a:t> </a:t>
            </a:r>
            <a:r>
              <a:rPr lang="en-US" dirty="0" smtClean="0"/>
              <a:t>Principles</a:t>
            </a:r>
            <a:endParaRPr lang="en-US" dirty="0"/>
          </a:p>
        </p:txBody>
      </p:sp>
      <p:sp>
        <p:nvSpPr>
          <p:cNvPr id="4" name="TextBox 3"/>
          <p:cNvSpPr txBox="1"/>
          <p:nvPr/>
        </p:nvSpPr>
        <p:spPr>
          <a:xfrm>
            <a:off x="1295400" y="1905000"/>
            <a:ext cx="2257349" cy="1446550"/>
          </a:xfrm>
          <a:prstGeom prst="rect">
            <a:avLst/>
          </a:prstGeom>
          <a:solidFill>
            <a:schemeClr val="bg1"/>
          </a:solidFill>
          <a:ln>
            <a:solidFill>
              <a:schemeClr val="tx1"/>
            </a:solidFill>
          </a:ln>
        </p:spPr>
        <p:txBody>
          <a:bodyPr wrap="none" rtlCol="0">
            <a:spAutoFit/>
          </a:bodyPr>
          <a:lstStyle/>
          <a:p>
            <a:r>
              <a:rPr lang="en-US" sz="2800" dirty="0" smtClean="0"/>
              <a:t>Autonomy</a:t>
            </a:r>
          </a:p>
          <a:p>
            <a:r>
              <a:rPr lang="en-US" sz="2000" dirty="0" smtClean="0"/>
              <a:t>- Choice of contents</a:t>
            </a:r>
          </a:p>
          <a:p>
            <a:r>
              <a:rPr lang="en-US" sz="2000" dirty="0" smtClean="0"/>
              <a:t>- Personal learning</a:t>
            </a:r>
          </a:p>
          <a:p>
            <a:r>
              <a:rPr lang="en-US" sz="2000" dirty="0" smtClean="0"/>
              <a:t>- No curriculum</a:t>
            </a:r>
            <a:endParaRPr lang="en-US" sz="2000" dirty="0"/>
          </a:p>
        </p:txBody>
      </p:sp>
      <p:sp>
        <p:nvSpPr>
          <p:cNvPr id="5" name="TextBox 4"/>
          <p:cNvSpPr txBox="1"/>
          <p:nvPr/>
        </p:nvSpPr>
        <p:spPr>
          <a:xfrm>
            <a:off x="838200" y="3886200"/>
            <a:ext cx="2606355" cy="1446550"/>
          </a:xfrm>
          <a:prstGeom prst="rect">
            <a:avLst/>
          </a:prstGeom>
          <a:solidFill>
            <a:schemeClr val="bg1"/>
          </a:solidFill>
          <a:ln>
            <a:solidFill>
              <a:schemeClr val="tx1"/>
            </a:solidFill>
          </a:ln>
        </p:spPr>
        <p:txBody>
          <a:bodyPr wrap="none" rtlCol="0">
            <a:spAutoFit/>
          </a:bodyPr>
          <a:lstStyle/>
          <a:p>
            <a:r>
              <a:rPr lang="en-US" sz="2800" dirty="0" smtClean="0"/>
              <a:t>Diversity</a:t>
            </a:r>
          </a:p>
          <a:p>
            <a:r>
              <a:rPr lang="en-US" sz="2000" dirty="0" smtClean="0"/>
              <a:t>- Multiple tools</a:t>
            </a:r>
          </a:p>
          <a:p>
            <a:r>
              <a:rPr lang="en-US" sz="2000" dirty="0" smtClean="0"/>
              <a:t>- Individual perspective</a:t>
            </a:r>
          </a:p>
          <a:p>
            <a:r>
              <a:rPr lang="en-US" sz="2000" dirty="0" smtClean="0"/>
              <a:t>- Varied content</a:t>
            </a:r>
            <a:endParaRPr lang="en-US" sz="2000" dirty="0"/>
          </a:p>
        </p:txBody>
      </p:sp>
      <p:sp>
        <p:nvSpPr>
          <p:cNvPr id="6" name="TextBox 5"/>
          <p:cNvSpPr txBox="1"/>
          <p:nvPr/>
        </p:nvSpPr>
        <p:spPr>
          <a:xfrm>
            <a:off x="4724400" y="1828800"/>
            <a:ext cx="2211696" cy="1754326"/>
          </a:xfrm>
          <a:prstGeom prst="rect">
            <a:avLst/>
          </a:prstGeom>
          <a:solidFill>
            <a:schemeClr val="bg1"/>
          </a:solidFill>
          <a:ln>
            <a:solidFill>
              <a:schemeClr val="tx1"/>
            </a:solidFill>
          </a:ln>
        </p:spPr>
        <p:txBody>
          <a:bodyPr wrap="none" rtlCol="0">
            <a:spAutoFit/>
          </a:bodyPr>
          <a:lstStyle/>
          <a:p>
            <a:r>
              <a:rPr lang="en-US" sz="2800" dirty="0" smtClean="0"/>
              <a:t>Openness</a:t>
            </a:r>
          </a:p>
          <a:p>
            <a:r>
              <a:rPr lang="en-US" sz="2000" dirty="0" smtClean="0"/>
              <a:t>- Open access</a:t>
            </a:r>
          </a:p>
          <a:p>
            <a:r>
              <a:rPr lang="en-US" sz="2000" dirty="0" smtClean="0"/>
              <a:t>- Open content</a:t>
            </a:r>
          </a:p>
          <a:p>
            <a:r>
              <a:rPr lang="en-US" sz="2000" dirty="0" smtClean="0"/>
              <a:t>- Open activities</a:t>
            </a:r>
          </a:p>
          <a:p>
            <a:r>
              <a:rPr lang="en-US" sz="2000" dirty="0" smtClean="0"/>
              <a:t>- Open assessment </a:t>
            </a:r>
            <a:endParaRPr lang="en-US" sz="2000" dirty="0"/>
          </a:p>
        </p:txBody>
      </p:sp>
      <p:sp>
        <p:nvSpPr>
          <p:cNvPr id="7" name="TextBox 6"/>
          <p:cNvSpPr txBox="1"/>
          <p:nvPr/>
        </p:nvSpPr>
        <p:spPr>
          <a:xfrm>
            <a:off x="4267200" y="4343400"/>
            <a:ext cx="3092450" cy="1446550"/>
          </a:xfrm>
          <a:prstGeom prst="rect">
            <a:avLst/>
          </a:prstGeom>
          <a:solidFill>
            <a:schemeClr val="bg1"/>
          </a:solidFill>
          <a:ln>
            <a:solidFill>
              <a:schemeClr val="tx1"/>
            </a:solidFill>
          </a:ln>
        </p:spPr>
        <p:txBody>
          <a:bodyPr wrap="none" rtlCol="0">
            <a:spAutoFit/>
          </a:bodyPr>
          <a:lstStyle/>
          <a:p>
            <a:r>
              <a:rPr lang="en-US" sz="2800" dirty="0" smtClean="0"/>
              <a:t>Interactivity</a:t>
            </a:r>
          </a:p>
          <a:p>
            <a:r>
              <a:rPr lang="en-US" sz="2000" dirty="0" smtClean="0"/>
              <a:t>- Encourage communication</a:t>
            </a:r>
          </a:p>
          <a:p>
            <a:r>
              <a:rPr lang="en-US" sz="2000" dirty="0" smtClean="0"/>
              <a:t>- Cooperative learning</a:t>
            </a:r>
          </a:p>
          <a:p>
            <a:r>
              <a:rPr lang="en-US" sz="2000" dirty="0" smtClean="0"/>
              <a:t>- Emergent knowledge</a:t>
            </a:r>
            <a:endParaRPr lang="en-US" sz="2000" dirty="0"/>
          </a:p>
        </p:txBody>
      </p:sp>
    </p:spTree>
    <p:extLst>
      <p:ext uri="{BB962C8B-B14F-4D97-AF65-F5344CB8AC3E}">
        <p14:creationId xmlns:p14="http://schemas.microsoft.com/office/powerpoint/2010/main" val="165681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How to </a:t>
            </a:r>
            <a:r>
              <a:rPr lang="fr-CA" dirty="0" err="1" smtClean="0"/>
              <a:t>Evaluate</a:t>
            </a:r>
            <a:r>
              <a:rPr lang="fr-CA" dirty="0" smtClean="0"/>
              <a:t> Learning</a:t>
            </a:r>
            <a:endParaRPr lang="en-US" dirty="0"/>
          </a:p>
        </p:txBody>
      </p:sp>
      <p:sp>
        <p:nvSpPr>
          <p:cNvPr id="3" name="Content Placeholder 2"/>
          <p:cNvSpPr>
            <a:spLocks noGrp="1"/>
          </p:cNvSpPr>
          <p:nvPr>
            <p:ph idx="1"/>
          </p:nvPr>
        </p:nvSpPr>
        <p:spPr/>
        <p:txBody>
          <a:bodyPr/>
          <a:lstStyle/>
          <a:p>
            <a:r>
              <a:rPr lang="fr-CA" dirty="0" smtClean="0"/>
              <a:t>Learning </a:t>
            </a:r>
            <a:r>
              <a:rPr lang="fr-CA" dirty="0" err="1" smtClean="0"/>
              <a:t>is</a:t>
            </a:r>
            <a:r>
              <a:rPr lang="fr-CA" dirty="0" smtClean="0"/>
              <a:t> not possession of a collection of </a:t>
            </a:r>
            <a:r>
              <a:rPr lang="fr-CA" dirty="0" err="1" smtClean="0"/>
              <a:t>facts</a:t>
            </a:r>
            <a:r>
              <a:rPr lang="fr-CA" dirty="0" smtClean="0"/>
              <a:t>, </a:t>
            </a:r>
            <a:r>
              <a:rPr lang="fr-CA" dirty="0" err="1" smtClean="0"/>
              <a:t>it’s</a:t>
            </a:r>
            <a:r>
              <a:rPr lang="fr-CA" dirty="0" smtClean="0"/>
              <a:t> the expression of a </a:t>
            </a:r>
            <a:r>
              <a:rPr lang="fr-CA" dirty="0" err="1" smtClean="0"/>
              <a:t>capacity</a:t>
            </a:r>
            <a:endParaRPr lang="fr-FR" dirty="0" smtClean="0"/>
          </a:p>
          <a:p>
            <a:r>
              <a:rPr lang="fr-FR" dirty="0" smtClean="0"/>
              <a:t>Learning </a:t>
            </a:r>
            <a:r>
              <a:rPr lang="fr-FR" dirty="0" err="1" smtClean="0"/>
              <a:t>is</a:t>
            </a:r>
            <a:r>
              <a:rPr lang="fr-FR" dirty="0" smtClean="0"/>
              <a:t> </a:t>
            </a:r>
            <a:r>
              <a:rPr lang="fr-FR" dirty="0" err="1" smtClean="0"/>
              <a:t>recognized</a:t>
            </a:r>
            <a:r>
              <a:rPr lang="fr-FR" dirty="0" smtClean="0"/>
              <a:t> by a </a:t>
            </a:r>
            <a:r>
              <a:rPr lang="fr-FR" dirty="0" err="1" smtClean="0"/>
              <a:t>community</a:t>
            </a:r>
            <a:r>
              <a:rPr lang="fr-FR" dirty="0" smtClean="0"/>
              <a:t> of experts in a network</a:t>
            </a:r>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015" y="3717032"/>
            <a:ext cx="3593976" cy="21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848" y="3968513"/>
            <a:ext cx="3768576" cy="22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6057518"/>
            <a:ext cx="3479735" cy="369332"/>
          </a:xfrm>
          <a:prstGeom prst="rect">
            <a:avLst/>
          </a:prstGeom>
        </p:spPr>
        <p:txBody>
          <a:bodyPr wrap="none">
            <a:spAutoFit/>
          </a:bodyPr>
          <a:lstStyle/>
          <a:p>
            <a:r>
              <a:rPr lang="fr-FR" dirty="0" err="1" smtClean="0"/>
              <a:t>We</a:t>
            </a:r>
            <a:r>
              <a:rPr lang="fr-FR" dirty="0" smtClean="0"/>
              <a:t> </a:t>
            </a:r>
            <a:r>
              <a:rPr lang="fr-FR" dirty="0" err="1" smtClean="0"/>
              <a:t>recognize</a:t>
            </a:r>
            <a:r>
              <a:rPr lang="fr-FR" dirty="0" smtClean="0"/>
              <a:t> </a:t>
            </a:r>
            <a:r>
              <a:rPr lang="fr-FR" dirty="0" err="1" smtClean="0"/>
              <a:t>our</a:t>
            </a:r>
            <a:r>
              <a:rPr lang="fr-FR" dirty="0" smtClean="0"/>
              <a:t> </a:t>
            </a:r>
            <a:r>
              <a:rPr lang="fr-FR" dirty="0" err="1" smtClean="0"/>
              <a:t>understandings</a:t>
            </a:r>
            <a:r>
              <a:rPr lang="fr-FR" dirty="0" smtClean="0"/>
              <a:t>…</a:t>
            </a:r>
            <a:endParaRPr lang="en-US" dirty="0"/>
          </a:p>
        </p:txBody>
      </p:sp>
      <p:sp>
        <p:nvSpPr>
          <p:cNvPr id="7" name="Rectangle 6"/>
          <p:cNvSpPr/>
          <p:nvPr/>
        </p:nvSpPr>
        <p:spPr>
          <a:xfrm>
            <a:off x="4067944" y="6420778"/>
            <a:ext cx="4642040" cy="369332"/>
          </a:xfrm>
          <a:prstGeom prst="rect">
            <a:avLst/>
          </a:prstGeom>
        </p:spPr>
        <p:txBody>
          <a:bodyPr wrap="none">
            <a:spAutoFit/>
          </a:bodyPr>
          <a:lstStyle/>
          <a:p>
            <a:r>
              <a:rPr lang="fr-FR" dirty="0" smtClean="0"/>
              <a:t>…by the </a:t>
            </a:r>
            <a:r>
              <a:rPr lang="fr-FR" dirty="0" err="1" smtClean="0"/>
              <a:t>way</a:t>
            </a:r>
            <a:r>
              <a:rPr lang="fr-FR" dirty="0" smtClean="0"/>
              <a:t> </a:t>
            </a:r>
            <a:r>
              <a:rPr lang="fr-FR" dirty="0" err="1" smtClean="0"/>
              <a:t>we</a:t>
            </a:r>
            <a:r>
              <a:rPr lang="fr-FR" dirty="0" smtClean="0"/>
              <a:t> use </a:t>
            </a:r>
            <a:r>
              <a:rPr lang="fr-FR" dirty="0" err="1" smtClean="0"/>
              <a:t>them</a:t>
            </a:r>
            <a:r>
              <a:rPr lang="fr-FR" dirty="0" smtClean="0"/>
              <a:t> in </a:t>
            </a:r>
            <a:r>
              <a:rPr lang="fr-FR" dirty="0" err="1" smtClean="0"/>
              <a:t>our</a:t>
            </a:r>
            <a:r>
              <a:rPr lang="fr-FR" dirty="0" smtClean="0"/>
              <a:t> social network</a:t>
            </a:r>
            <a:endParaRPr lang="en-US" dirty="0"/>
          </a:p>
        </p:txBody>
      </p:sp>
      <p:sp>
        <p:nvSpPr>
          <p:cNvPr id="8" name="Right Arrow 7"/>
          <p:cNvSpPr/>
          <p:nvPr/>
        </p:nvSpPr>
        <p:spPr>
          <a:xfrm rot="672536">
            <a:off x="4038067" y="4660993"/>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16016" y="3861048"/>
            <a:ext cx="1865767" cy="369332"/>
          </a:xfrm>
          <a:prstGeom prst="rect">
            <a:avLst/>
          </a:prstGeom>
        </p:spPr>
        <p:txBody>
          <a:bodyPr wrap="none">
            <a:spAutoFit/>
          </a:bodyPr>
          <a:lstStyle/>
          <a:p>
            <a:r>
              <a:rPr lang="fr-FR" dirty="0" smtClean="0"/>
              <a:t>Learning </a:t>
            </a:r>
            <a:r>
              <a:rPr lang="fr-FR" dirty="0" err="1" smtClean="0"/>
              <a:t>analytics</a:t>
            </a:r>
            <a:endParaRPr lang="en-US" dirty="0"/>
          </a:p>
        </p:txBody>
      </p:sp>
    </p:spTree>
    <p:extLst>
      <p:ext uri="{BB962C8B-B14F-4D97-AF65-F5344CB8AC3E}">
        <p14:creationId xmlns:p14="http://schemas.microsoft.com/office/powerpoint/2010/main" val="251500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Aggregated</a:t>
            </a:r>
            <a:r>
              <a:rPr lang="fr-FR" dirty="0" smtClean="0"/>
              <a:t> Conversations</a:t>
            </a:r>
            <a:endParaRPr lang="en-US" dirty="0"/>
          </a:p>
        </p:txBody>
      </p:sp>
      <p:pic>
        <p:nvPicPr>
          <p:cNvPr id="4" name="Picture 3"/>
          <p:cNvPicPr>
            <a:picLocks noChangeAspect="1"/>
          </p:cNvPicPr>
          <p:nvPr/>
        </p:nvPicPr>
        <p:blipFill>
          <a:blip r:embed="rId2"/>
          <a:stretch>
            <a:fillRect/>
          </a:stretch>
        </p:blipFill>
        <p:spPr>
          <a:xfrm>
            <a:off x="4102100" y="4089400"/>
            <a:ext cx="5041900" cy="2768600"/>
          </a:xfrm>
          <a:prstGeom prst="rect">
            <a:avLst/>
          </a:prstGeom>
        </p:spPr>
      </p:pic>
      <p:pic>
        <p:nvPicPr>
          <p:cNvPr id="5" name="Picture 4"/>
          <p:cNvPicPr>
            <a:picLocks noChangeAspect="1"/>
          </p:cNvPicPr>
          <p:nvPr/>
        </p:nvPicPr>
        <p:blipFill>
          <a:blip r:embed="rId3"/>
          <a:stretch>
            <a:fillRect/>
          </a:stretch>
        </p:blipFill>
        <p:spPr>
          <a:xfrm>
            <a:off x="1011404" y="1696820"/>
            <a:ext cx="5000210" cy="3000126"/>
          </a:xfrm>
          <a:prstGeom prst="rect">
            <a:avLst/>
          </a:prstGeom>
        </p:spPr>
      </p:pic>
    </p:spTree>
    <p:extLst>
      <p:ext uri="{BB962C8B-B14F-4D97-AF65-F5344CB8AC3E}">
        <p14:creationId xmlns:p14="http://schemas.microsoft.com/office/powerpoint/2010/main" val="2451326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t>
            </a:r>
            <a:r>
              <a:rPr lang="en-US" dirty="0"/>
              <a:t>L</a:t>
            </a:r>
            <a:r>
              <a:rPr lang="en-US" dirty="0" smtClean="0"/>
              <a:t>earning</a:t>
            </a:r>
            <a:endParaRPr lang="en-US" dirty="0"/>
          </a:p>
        </p:txBody>
      </p:sp>
      <p:pic>
        <p:nvPicPr>
          <p:cNvPr id="7" name="Content Placeholder 6"/>
          <p:cNvPicPr>
            <a:picLocks noGrp="1" noChangeAspect="1"/>
          </p:cNvPicPr>
          <p:nvPr>
            <p:ph idx="1"/>
          </p:nvPr>
        </p:nvPicPr>
        <p:blipFill>
          <a:blip r:embed="rId3"/>
          <a:srcRect l="1897" r="1897"/>
          <a:stretch>
            <a:fillRect/>
          </a:stretch>
        </p:blipFill>
        <p:spPr/>
      </p:pic>
      <p:sp>
        <p:nvSpPr>
          <p:cNvPr id="5" name="Rectangle 4"/>
          <p:cNvSpPr/>
          <p:nvPr/>
        </p:nvSpPr>
        <p:spPr>
          <a:xfrm>
            <a:off x="276330" y="6126163"/>
            <a:ext cx="4572000" cy="646331"/>
          </a:xfrm>
          <a:prstGeom prst="rect">
            <a:avLst/>
          </a:prstGeom>
        </p:spPr>
        <p:txBody>
          <a:bodyPr>
            <a:spAutoFit/>
          </a:bodyPr>
          <a:lstStyle/>
          <a:p>
            <a:r>
              <a:rPr lang="tr-TR" dirty="0">
                <a:hlinkClick r:id="rId4"/>
              </a:rPr>
              <a:t>http://dmlcentral.net/blog/howard-rheingold/diy-u-interview-anya-</a:t>
            </a:r>
            <a:r>
              <a:rPr lang="tr-TR" dirty="0" smtClean="0">
                <a:hlinkClick r:id="rId4"/>
              </a:rPr>
              <a:t>kamenetz</a:t>
            </a:r>
            <a:r>
              <a:rPr lang="tr-TR" dirty="0" smtClean="0"/>
              <a:t> </a:t>
            </a:r>
            <a:endParaRPr lang="en-US" dirty="0"/>
          </a:p>
        </p:txBody>
      </p:sp>
      <p:sp>
        <p:nvSpPr>
          <p:cNvPr id="6" name="Rectangle 5"/>
          <p:cNvSpPr/>
          <p:nvPr/>
        </p:nvSpPr>
        <p:spPr>
          <a:xfrm>
            <a:off x="5145033" y="6345586"/>
            <a:ext cx="3541767" cy="369332"/>
          </a:xfrm>
          <a:prstGeom prst="rect">
            <a:avLst/>
          </a:prstGeom>
        </p:spPr>
        <p:txBody>
          <a:bodyPr wrap="none">
            <a:spAutoFit/>
          </a:bodyPr>
          <a:lstStyle/>
          <a:p>
            <a:r>
              <a:rPr lang="pl-PL" dirty="0">
                <a:hlinkClick r:id="rId5"/>
              </a:rPr>
              <a:t>http://www.downes.ca/post/58150</a:t>
            </a:r>
            <a:endParaRPr lang="en-US" dirty="0"/>
          </a:p>
        </p:txBody>
      </p:sp>
    </p:spTree>
    <p:extLst>
      <p:ext uri="{BB962C8B-B14F-4D97-AF65-F5344CB8AC3E}">
        <p14:creationId xmlns:p14="http://schemas.microsoft.com/office/powerpoint/2010/main" val="257242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410200"/>
            <a:ext cx="8229600" cy="1143000"/>
          </a:xfrm>
        </p:spPr>
        <p:txBody>
          <a:bodyPr/>
          <a:lstStyle/>
          <a:p>
            <a:pPr eaLnBrk="1" hangingPunct="1"/>
            <a:r>
              <a:rPr lang="en-CA" smtClean="0"/>
              <a:t>Phases of Openness?</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5048250" cy="39481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3200400" y="5257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3"/>
              </a:rPr>
              <a:t>http://www.col.org/blog/Lists/Posts/Post.aspx?ID=130</a:t>
            </a:r>
            <a:r>
              <a:rPr lang="en-CA">
                <a:latin typeface="Calibri" pitchFamily="34" charset="0"/>
              </a:rPr>
              <a:t> </a:t>
            </a:r>
          </a:p>
        </p:txBody>
      </p:sp>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052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8"/>
          <p:cNvSpPr>
            <a:spLocks noChangeArrowheads="1"/>
          </p:cNvSpPr>
          <p:nvPr/>
        </p:nvSpPr>
        <p:spPr bwMode="auto">
          <a:xfrm>
            <a:off x="3352800" y="5334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6"/>
              </a:rPr>
              <a:t>http://www.col.org/blog/Lists/Posts/Post.aspx?ID=134</a:t>
            </a:r>
            <a:r>
              <a:rPr lang="en-CA">
                <a:latin typeface="Calibri" pitchFamily="34" charset="0"/>
              </a:rPr>
              <a:t> </a:t>
            </a:r>
          </a:p>
        </p:txBody>
      </p:sp>
    </p:spTree>
    <p:extLst>
      <p:ext uri="{BB962C8B-B14F-4D97-AF65-F5344CB8AC3E}">
        <p14:creationId xmlns:p14="http://schemas.microsoft.com/office/powerpoint/2010/main" val="3522531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portfolio</a:t>
            </a:r>
            <a:endParaRPr lang="en-US" dirty="0"/>
          </a:p>
        </p:txBody>
      </p:sp>
      <p:pic>
        <p:nvPicPr>
          <p:cNvPr id="5" name="Content Placeholder 4"/>
          <p:cNvPicPr>
            <a:picLocks noGrp="1" noChangeAspect="1"/>
          </p:cNvPicPr>
          <p:nvPr>
            <p:ph idx="1"/>
          </p:nvPr>
        </p:nvPicPr>
        <p:blipFill rotWithShape="1">
          <a:blip r:embed="rId3"/>
          <a:srcRect t="5131" b="44493"/>
          <a:stretch/>
        </p:blipFill>
        <p:spPr/>
      </p:pic>
      <p:sp>
        <p:nvSpPr>
          <p:cNvPr id="4" name="Rectangle 3"/>
          <p:cNvSpPr/>
          <p:nvPr/>
        </p:nvSpPr>
        <p:spPr>
          <a:xfrm>
            <a:off x="5142240" y="6139421"/>
            <a:ext cx="3544560" cy="369332"/>
          </a:xfrm>
          <a:prstGeom prst="rect">
            <a:avLst/>
          </a:prstGeom>
        </p:spPr>
        <p:txBody>
          <a:bodyPr wrap="none">
            <a:spAutoFit/>
          </a:bodyPr>
          <a:lstStyle/>
          <a:p>
            <a:r>
              <a:rPr lang="pl-PL" dirty="0">
                <a:hlinkClick r:id="rId4"/>
              </a:rPr>
              <a:t>http://www.downes.ca/post/58174</a:t>
            </a:r>
            <a:endParaRPr lang="en-US" dirty="0"/>
          </a:p>
        </p:txBody>
      </p:sp>
      <p:sp>
        <p:nvSpPr>
          <p:cNvPr id="6" name="Rectangle 5"/>
          <p:cNvSpPr/>
          <p:nvPr/>
        </p:nvSpPr>
        <p:spPr>
          <a:xfrm>
            <a:off x="457200" y="6142780"/>
            <a:ext cx="4572000" cy="646331"/>
          </a:xfrm>
          <a:prstGeom prst="rect">
            <a:avLst/>
          </a:prstGeom>
        </p:spPr>
        <p:txBody>
          <a:bodyPr>
            <a:spAutoFit/>
          </a:bodyPr>
          <a:lstStyle/>
          <a:p>
            <a:r>
              <a:rPr lang="nl-NL" dirty="0">
                <a:hlinkClick r:id="rId5"/>
              </a:rPr>
              <a:t>http://leelearning.wordpress.com/2012/05/17/life-portfolio</a:t>
            </a:r>
            <a:r>
              <a:rPr lang="nl-NL" dirty="0" smtClean="0">
                <a:hlinkClick r:id="rId5"/>
              </a:rPr>
              <a:t>/</a:t>
            </a:r>
            <a:r>
              <a:rPr lang="nl-NL" dirty="0" smtClean="0"/>
              <a:t> </a:t>
            </a:r>
            <a:endParaRPr lang="en-US" dirty="0"/>
          </a:p>
        </p:txBody>
      </p:sp>
    </p:spTree>
    <p:extLst>
      <p:ext uri="{BB962C8B-B14F-4D97-AF65-F5344CB8AC3E}">
        <p14:creationId xmlns:p14="http://schemas.microsoft.com/office/powerpoint/2010/main" val="4036764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672" y="457200"/>
            <a:ext cx="4591092" cy="1143000"/>
          </a:xfrm>
        </p:spPr>
        <p:txBody>
          <a:bodyPr>
            <a:normAutofit fontScale="90000"/>
          </a:bodyPr>
          <a:lstStyle/>
          <a:p>
            <a:r>
              <a:rPr lang="en-US" dirty="0" smtClean="0"/>
              <a:t>The Research </a:t>
            </a:r>
            <a:r>
              <a:rPr lang="en-US" dirty="0"/>
              <a:t>S</a:t>
            </a:r>
            <a:r>
              <a:rPr lang="en-US" dirty="0" smtClean="0"/>
              <a:t>idebar</a:t>
            </a:r>
            <a:endParaRPr lang="en-US" dirty="0"/>
          </a:p>
        </p:txBody>
      </p:sp>
      <p:sp>
        <p:nvSpPr>
          <p:cNvPr id="4" name="Rectangle 3"/>
          <p:cNvSpPr/>
          <p:nvPr/>
        </p:nvSpPr>
        <p:spPr>
          <a:xfrm>
            <a:off x="4114800" y="5981488"/>
            <a:ext cx="4572000" cy="646331"/>
          </a:xfrm>
          <a:prstGeom prst="rect">
            <a:avLst/>
          </a:prstGeom>
        </p:spPr>
        <p:txBody>
          <a:bodyPr>
            <a:spAutoFit/>
          </a:bodyPr>
          <a:lstStyle/>
          <a:p>
            <a:r>
              <a:rPr lang="en-US" dirty="0">
                <a:hlinkClick r:id="rId3"/>
              </a:rPr>
              <a:t>http://googlesystem.blogspot.ca/2012/05/research-sidebar-in-google-</a:t>
            </a:r>
            <a:r>
              <a:rPr lang="en-US" dirty="0" smtClean="0">
                <a:hlinkClick r:id="rId3"/>
              </a:rPr>
              <a:t>docs.html</a:t>
            </a:r>
            <a:r>
              <a:rPr lang="en-US" dirty="0" smtClean="0"/>
              <a:t> </a:t>
            </a:r>
            <a:endParaRPr lang="en-US" dirty="0"/>
          </a:p>
        </p:txBody>
      </p:sp>
      <p:pic>
        <p:nvPicPr>
          <p:cNvPr id="6" name="Picture 5"/>
          <p:cNvPicPr>
            <a:picLocks noChangeAspect="1"/>
          </p:cNvPicPr>
          <p:nvPr/>
        </p:nvPicPr>
        <p:blipFill>
          <a:blip r:embed="rId4"/>
          <a:stretch>
            <a:fillRect/>
          </a:stretch>
        </p:blipFill>
        <p:spPr>
          <a:xfrm>
            <a:off x="0" y="0"/>
            <a:ext cx="3153679" cy="6858000"/>
          </a:xfrm>
          <a:prstGeom prst="rect">
            <a:avLst/>
          </a:prstGeom>
          <a:ln>
            <a:solidFill>
              <a:srgbClr val="4F81BD"/>
            </a:solidFill>
          </a:ln>
        </p:spPr>
      </p:pic>
      <p:sp>
        <p:nvSpPr>
          <p:cNvPr id="5" name="Rectangle 4"/>
          <p:cNvSpPr/>
          <p:nvPr/>
        </p:nvSpPr>
        <p:spPr>
          <a:xfrm>
            <a:off x="4210259" y="5494835"/>
            <a:ext cx="3541767" cy="369332"/>
          </a:xfrm>
          <a:prstGeom prst="rect">
            <a:avLst/>
          </a:prstGeom>
        </p:spPr>
        <p:txBody>
          <a:bodyPr wrap="none">
            <a:spAutoFit/>
          </a:bodyPr>
          <a:lstStyle/>
          <a:p>
            <a:r>
              <a:rPr lang="pl-PL" dirty="0">
                <a:hlinkClick r:id="rId5"/>
              </a:rPr>
              <a:t>http://www.downes.ca/post/58163</a:t>
            </a:r>
            <a:endParaRPr lang="en-US" dirty="0"/>
          </a:p>
        </p:txBody>
      </p:sp>
    </p:spTree>
    <p:extLst>
      <p:ext uri="{BB962C8B-B14F-4D97-AF65-F5344CB8AC3E}">
        <p14:creationId xmlns:p14="http://schemas.microsoft.com/office/powerpoint/2010/main" val="3253859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06434" y="1417638"/>
            <a:ext cx="5201780" cy="4404572"/>
          </a:xfrm>
          <a:prstGeom prst="rect">
            <a:avLst/>
          </a:prstGeom>
        </p:spPr>
      </p:pic>
      <p:sp>
        <p:nvSpPr>
          <p:cNvPr id="2" name="Title 1"/>
          <p:cNvSpPr>
            <a:spLocks noGrp="1"/>
          </p:cNvSpPr>
          <p:nvPr>
            <p:ph type="title"/>
          </p:nvPr>
        </p:nvSpPr>
        <p:spPr/>
        <p:txBody>
          <a:bodyPr/>
          <a:lstStyle/>
          <a:p>
            <a:r>
              <a:rPr lang="en-US" dirty="0" smtClean="0"/>
              <a:t>SPAWS</a:t>
            </a:r>
            <a:endParaRPr lang="en-US" dirty="0"/>
          </a:p>
        </p:txBody>
      </p:sp>
      <p:sp>
        <p:nvSpPr>
          <p:cNvPr id="3" name="Content Placeholder 2"/>
          <p:cNvSpPr>
            <a:spLocks noGrp="1"/>
          </p:cNvSpPr>
          <p:nvPr>
            <p:ph idx="1"/>
          </p:nvPr>
        </p:nvSpPr>
        <p:spPr>
          <a:xfrm>
            <a:off x="244508" y="5395358"/>
            <a:ext cx="8229600" cy="775151"/>
          </a:xfrm>
        </p:spPr>
        <p:txBody>
          <a:bodyPr/>
          <a:lstStyle/>
          <a:p>
            <a:pPr marL="0" indent="0">
              <a:buNone/>
            </a:pPr>
            <a:r>
              <a:rPr lang="pl-PL" dirty="0" err="1" smtClean="0"/>
              <a:t>paradata</a:t>
            </a:r>
            <a:r>
              <a:rPr lang="pl-PL" dirty="0" smtClean="0"/>
              <a:t> </a:t>
            </a:r>
            <a:r>
              <a:rPr lang="pl-PL" dirty="0" err="1" smtClean="0"/>
              <a:t>recipes</a:t>
            </a:r>
            <a:r>
              <a:rPr lang="pl-PL" baseline="0" dirty="0" smtClean="0"/>
              <a:t> -  </a:t>
            </a:r>
            <a:endParaRPr lang="en-US" dirty="0"/>
          </a:p>
        </p:txBody>
      </p:sp>
      <p:sp>
        <p:nvSpPr>
          <p:cNvPr id="5" name="Rectangle 4"/>
          <p:cNvSpPr/>
          <p:nvPr/>
        </p:nvSpPr>
        <p:spPr>
          <a:xfrm>
            <a:off x="3979901" y="6126163"/>
            <a:ext cx="4508716" cy="369332"/>
          </a:xfrm>
          <a:prstGeom prst="rect">
            <a:avLst/>
          </a:prstGeom>
        </p:spPr>
        <p:txBody>
          <a:bodyPr wrap="none">
            <a:spAutoFit/>
          </a:bodyPr>
          <a:lstStyle/>
          <a:p>
            <a:r>
              <a:rPr lang="en-US" dirty="0"/>
              <a:t>use case - </a:t>
            </a:r>
            <a:r>
              <a:rPr lang="pl-PL" dirty="0">
                <a:hlinkClick r:id="rId4"/>
              </a:rPr>
              <a:t>http://www.downes.ca/post/58255</a:t>
            </a:r>
            <a:endParaRPr lang="pl-PL" dirty="0"/>
          </a:p>
        </p:txBody>
      </p:sp>
      <p:sp>
        <p:nvSpPr>
          <p:cNvPr id="6" name="Rectangle 5"/>
          <p:cNvSpPr/>
          <p:nvPr/>
        </p:nvSpPr>
        <p:spPr>
          <a:xfrm>
            <a:off x="244508" y="6153876"/>
            <a:ext cx="3541767" cy="369332"/>
          </a:xfrm>
          <a:prstGeom prst="rect">
            <a:avLst/>
          </a:prstGeom>
        </p:spPr>
        <p:txBody>
          <a:bodyPr wrap="none">
            <a:spAutoFit/>
          </a:bodyPr>
          <a:lstStyle/>
          <a:p>
            <a:r>
              <a:rPr lang="pl-PL" dirty="0">
                <a:hlinkClick r:id="rId5"/>
              </a:rPr>
              <a:t>http://www.downes.ca/post/58221</a:t>
            </a:r>
            <a:endParaRPr lang="en-US" dirty="0"/>
          </a:p>
        </p:txBody>
      </p:sp>
    </p:spTree>
    <p:extLst>
      <p:ext uri="{BB962C8B-B14F-4D97-AF65-F5344CB8AC3E}">
        <p14:creationId xmlns:p14="http://schemas.microsoft.com/office/powerpoint/2010/main" val="219231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l-PL" dirty="0" smtClean="0"/>
              <a:t>O</a:t>
            </a:r>
            <a:r>
              <a:rPr lang="en-US" dirty="0" smtClean="0"/>
              <a:t>a</a:t>
            </a:r>
            <a:r>
              <a:rPr lang="pl-PL" dirty="0" err="1" smtClean="0"/>
              <a:t>uth</a:t>
            </a:r>
            <a:r>
              <a:rPr lang="pl-PL" dirty="0" smtClean="0"/>
              <a:t> </a:t>
            </a:r>
            <a:r>
              <a:rPr lang="pl-PL" dirty="0" err="1" smtClean="0"/>
              <a:t>is</a:t>
            </a:r>
            <a:r>
              <a:rPr lang="pl-PL" dirty="0" smtClean="0"/>
              <a:t> </a:t>
            </a:r>
            <a:r>
              <a:rPr lang="pl-PL" dirty="0" err="1" smtClean="0"/>
              <a:t>Your</a:t>
            </a:r>
            <a:r>
              <a:rPr lang="pl-PL" dirty="0" smtClean="0"/>
              <a:t> </a:t>
            </a:r>
            <a:r>
              <a:rPr lang="pl-PL" dirty="0" err="1" smtClean="0"/>
              <a:t>Future</a:t>
            </a:r>
            <a:endParaRPr lang="en-US" dirty="0"/>
          </a:p>
        </p:txBody>
      </p:sp>
      <p:pic>
        <p:nvPicPr>
          <p:cNvPr id="5" name="Content Placeholder 4"/>
          <p:cNvPicPr>
            <a:picLocks noGrp="1" noChangeAspect="1"/>
          </p:cNvPicPr>
          <p:nvPr>
            <p:ph idx="1"/>
          </p:nvPr>
        </p:nvPicPr>
        <p:blipFill>
          <a:blip r:embed="rId3"/>
          <a:srcRect l="9034" r="9034"/>
          <a:stretch>
            <a:fillRect/>
          </a:stretch>
        </p:blipFill>
        <p:spPr/>
      </p:pic>
      <p:sp>
        <p:nvSpPr>
          <p:cNvPr id="4" name="Rectangle 3"/>
          <p:cNvSpPr/>
          <p:nvPr/>
        </p:nvSpPr>
        <p:spPr>
          <a:xfrm>
            <a:off x="5145033" y="6314661"/>
            <a:ext cx="3541767" cy="369332"/>
          </a:xfrm>
          <a:prstGeom prst="rect">
            <a:avLst/>
          </a:prstGeom>
        </p:spPr>
        <p:txBody>
          <a:bodyPr wrap="none">
            <a:spAutoFit/>
          </a:bodyPr>
          <a:lstStyle/>
          <a:p>
            <a:r>
              <a:rPr lang="pl-PL" dirty="0">
                <a:hlinkClick r:id="rId4"/>
              </a:rPr>
              <a:t>http://www.downes.ca/post/58186</a:t>
            </a:r>
            <a:endParaRPr lang="en-US" dirty="0"/>
          </a:p>
        </p:txBody>
      </p:sp>
    </p:spTree>
    <p:extLst>
      <p:ext uri="{BB962C8B-B14F-4D97-AF65-F5344CB8AC3E}">
        <p14:creationId xmlns:p14="http://schemas.microsoft.com/office/powerpoint/2010/main" val="183715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t>
            </a:r>
            <a:r>
              <a:rPr lang="en-US" dirty="0"/>
              <a:t>S</a:t>
            </a:r>
            <a:r>
              <a:rPr lang="en-US" dirty="0" smtClean="0"/>
              <a:t>torage for the People</a:t>
            </a:r>
            <a:endParaRPr lang="en-US" dirty="0"/>
          </a:p>
        </p:txBody>
      </p:sp>
      <p:sp>
        <p:nvSpPr>
          <p:cNvPr id="3" name="Content Placeholder 2"/>
          <p:cNvSpPr>
            <a:spLocks noGrp="1"/>
          </p:cNvSpPr>
          <p:nvPr>
            <p:ph idx="1"/>
          </p:nvPr>
        </p:nvSpPr>
        <p:spPr/>
        <p:txBody>
          <a:bodyPr/>
          <a:lstStyle/>
          <a:p>
            <a:pPr marL="0" indent="0">
              <a:buNone/>
            </a:pPr>
            <a:endParaRPr lang="pl-PL" dirty="0" smtClean="0"/>
          </a:p>
        </p:txBody>
      </p:sp>
      <p:pic>
        <p:nvPicPr>
          <p:cNvPr id="4" name="Picture 3"/>
          <p:cNvPicPr>
            <a:picLocks noChangeAspect="1"/>
          </p:cNvPicPr>
          <p:nvPr/>
        </p:nvPicPr>
        <p:blipFill>
          <a:blip r:embed="rId2"/>
          <a:stretch>
            <a:fillRect/>
          </a:stretch>
        </p:blipFill>
        <p:spPr>
          <a:xfrm>
            <a:off x="1135854" y="1600200"/>
            <a:ext cx="6731000" cy="4191000"/>
          </a:xfrm>
          <a:prstGeom prst="rect">
            <a:avLst/>
          </a:prstGeom>
        </p:spPr>
      </p:pic>
      <p:sp>
        <p:nvSpPr>
          <p:cNvPr id="5" name="Rectangle 4"/>
          <p:cNvSpPr/>
          <p:nvPr/>
        </p:nvSpPr>
        <p:spPr>
          <a:xfrm>
            <a:off x="457200" y="5802997"/>
            <a:ext cx="4572000" cy="646331"/>
          </a:xfrm>
          <a:prstGeom prst="rect">
            <a:avLst/>
          </a:prstGeom>
        </p:spPr>
        <p:txBody>
          <a:bodyPr>
            <a:spAutoFit/>
          </a:bodyPr>
          <a:lstStyle/>
          <a:p>
            <a:r>
              <a:rPr lang="en-US" dirty="0">
                <a:hlinkClick r:id="rId3"/>
              </a:rPr>
              <a:t>http://www.readwriteweb.com/cloud/2012/05/s3-storage-for-wordpress-</a:t>
            </a:r>
            <a:r>
              <a:rPr lang="en-US" dirty="0" smtClean="0">
                <a:hlinkClick r:id="rId3"/>
              </a:rPr>
              <a:t>blogs.php</a:t>
            </a:r>
            <a:r>
              <a:rPr lang="en-US" dirty="0" smtClean="0"/>
              <a:t> </a:t>
            </a:r>
            <a:endParaRPr lang="en-US" dirty="0"/>
          </a:p>
        </p:txBody>
      </p:sp>
      <p:sp>
        <p:nvSpPr>
          <p:cNvPr id="6" name="Rectangle 5"/>
          <p:cNvSpPr/>
          <p:nvPr/>
        </p:nvSpPr>
        <p:spPr>
          <a:xfrm>
            <a:off x="5260953" y="5988251"/>
            <a:ext cx="3541767" cy="369332"/>
          </a:xfrm>
          <a:prstGeom prst="rect">
            <a:avLst/>
          </a:prstGeom>
        </p:spPr>
        <p:txBody>
          <a:bodyPr wrap="none">
            <a:spAutoFit/>
          </a:bodyPr>
          <a:lstStyle/>
          <a:p>
            <a:r>
              <a:rPr lang="pl-PL" dirty="0">
                <a:hlinkClick r:id="rId4"/>
              </a:rPr>
              <a:t>http://www.downes.ca/post/58189</a:t>
            </a:r>
            <a:endParaRPr lang="en-US" dirty="0"/>
          </a:p>
        </p:txBody>
      </p:sp>
    </p:spTree>
    <p:extLst>
      <p:ext uri="{BB962C8B-B14F-4D97-AF65-F5344CB8AC3E}">
        <p14:creationId xmlns:p14="http://schemas.microsoft.com/office/powerpoint/2010/main" val="2708580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6350000" cy="4762500"/>
          </a:xfrm>
          <a:prstGeom prst="rect">
            <a:avLst/>
          </a:prstGeom>
        </p:spPr>
      </p:pic>
      <p:sp>
        <p:nvSpPr>
          <p:cNvPr id="5" name="TextBox 4"/>
          <p:cNvSpPr txBox="1"/>
          <p:nvPr/>
        </p:nvSpPr>
        <p:spPr>
          <a:xfrm>
            <a:off x="883833" y="5508863"/>
            <a:ext cx="4551095" cy="646331"/>
          </a:xfrm>
          <a:prstGeom prst="rect">
            <a:avLst/>
          </a:prstGeom>
          <a:solidFill>
            <a:srgbClr val="BFBFBF"/>
          </a:solidFill>
          <a:ln>
            <a:solidFill>
              <a:srgbClr val="4F81BD"/>
            </a:solidFill>
          </a:ln>
        </p:spPr>
        <p:txBody>
          <a:bodyPr wrap="none" rtlCol="0">
            <a:spAutoFit/>
          </a:bodyPr>
          <a:lstStyle/>
          <a:p>
            <a:r>
              <a:rPr lang="en-US" sz="3600" dirty="0" smtClean="0"/>
              <a:t>http://</a:t>
            </a:r>
            <a:r>
              <a:rPr lang="en-US" sz="3600" dirty="0" err="1" smtClean="0"/>
              <a:t>www.downes.ca</a:t>
            </a:r>
            <a:endParaRPr lang="en-US" sz="3600" dirty="0"/>
          </a:p>
        </p:txBody>
      </p:sp>
    </p:spTree>
    <p:extLst>
      <p:ext uri="{BB962C8B-B14F-4D97-AF65-F5344CB8AC3E}">
        <p14:creationId xmlns:p14="http://schemas.microsoft.com/office/powerpoint/2010/main" val="61508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57800"/>
            <a:ext cx="8229600" cy="1143000"/>
          </a:xfrm>
        </p:spPr>
        <p:txBody>
          <a:bodyPr/>
          <a:lstStyle/>
          <a:p>
            <a:pPr eaLnBrk="1" hangingPunct="1"/>
            <a:r>
              <a:rPr lang="en-CA" smtClean="0"/>
              <a:t>Open Educational Resources</a:t>
            </a:r>
          </a:p>
        </p:txBody>
      </p:sp>
      <p:sp>
        <p:nvSpPr>
          <p:cNvPr id="4" name="TextBox 3"/>
          <p:cNvSpPr txBox="1"/>
          <p:nvPr/>
        </p:nvSpPr>
        <p:spPr>
          <a:xfrm>
            <a:off x="533400" y="304800"/>
            <a:ext cx="1600200" cy="584200"/>
          </a:xfrm>
          <a:prstGeom prst="rect">
            <a:avLst/>
          </a:prstGeom>
          <a:noFill/>
        </p:spPr>
        <p:txBody>
          <a:bodyPr>
            <a:spAutoFit/>
          </a:bodyPr>
          <a:lstStyle/>
          <a:p>
            <a:pPr fontAlgn="auto">
              <a:spcBef>
                <a:spcPts val="0"/>
              </a:spcBef>
              <a:spcAft>
                <a:spcPts val="0"/>
              </a:spcAft>
              <a:defRPr/>
            </a:pPr>
            <a:r>
              <a:rPr lang="en-CA" sz="3200" dirty="0">
                <a:solidFill>
                  <a:schemeClr val="bg2">
                    <a:lumMod val="50000"/>
                  </a:schemeClr>
                </a:solidFill>
                <a:latin typeface="+mn-lt"/>
                <a:cs typeface="+mn-cs"/>
              </a:rPr>
              <a:t>Phase 1</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42672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4648200" y="3886200"/>
            <a:ext cx="375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3"/>
              </a:rPr>
              <a:t>http://www.imsglobal.org/metadata/</a:t>
            </a:r>
            <a:r>
              <a:rPr lang="en-CA">
                <a:latin typeface="Calibri" pitchFamily="34" charset="0"/>
              </a:rPr>
              <a:t> </a:t>
            </a:r>
          </a:p>
        </p:txBody>
      </p:sp>
      <p:sp>
        <p:nvSpPr>
          <p:cNvPr id="10246" name="Rectangle 8"/>
          <p:cNvSpPr>
            <a:spLocks noChangeArrowheads="1"/>
          </p:cNvSpPr>
          <p:nvPr/>
        </p:nvSpPr>
        <p:spPr bwMode="auto">
          <a:xfrm>
            <a:off x="3962400" y="449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4"/>
              </a:rPr>
              <a:t>http://ltsc.ieee.org/wg12/files/LOM_1484_12_1_v1_Final_Draft.pdf</a:t>
            </a:r>
            <a:r>
              <a:rPr lang="en-CA">
                <a:latin typeface="Calibri" pitchFamily="34" charset="0"/>
              </a:rPr>
              <a:t> </a:t>
            </a:r>
          </a:p>
        </p:txBody>
      </p:sp>
      <p:sp>
        <p:nvSpPr>
          <p:cNvPr id="10247" name="Rectangle 9"/>
          <p:cNvSpPr>
            <a:spLocks noChangeArrowheads="1"/>
          </p:cNvSpPr>
          <p:nvPr/>
        </p:nvSpPr>
        <p:spPr bwMode="auto">
          <a:xfrm>
            <a:off x="5334000" y="51054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http://creativecommons.org/</a:t>
            </a:r>
            <a:r>
              <a:rPr lang="en-CA">
                <a:latin typeface="Calibri" pitchFamily="34" charset="0"/>
              </a:rPr>
              <a:t> </a:t>
            </a:r>
          </a:p>
        </p:txBody>
      </p:sp>
      <p:pic>
        <p:nvPicPr>
          <p:cNvPr id="10248"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381000" y="1447800"/>
            <a:ext cx="4038600" cy="3100388"/>
          </a:xfrm>
          <a:noFill/>
        </p:spPr>
      </p:pic>
      <p:sp>
        <p:nvSpPr>
          <p:cNvPr id="10249" name="Rectangle 11"/>
          <p:cNvSpPr>
            <a:spLocks noChangeArrowheads="1"/>
          </p:cNvSpPr>
          <p:nvPr/>
        </p:nvSpPr>
        <p:spPr bwMode="auto">
          <a:xfrm>
            <a:off x="381000" y="762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7"/>
              </a:rPr>
              <a:t>http://zaidlearn.blogspot.com/2008/06/university-learning-ocw-oer-free.html</a:t>
            </a:r>
            <a:r>
              <a:rPr lang="en-CA">
                <a:latin typeface="Calibri" pitchFamily="34" charset="0"/>
              </a:rPr>
              <a:t> </a:t>
            </a:r>
          </a:p>
        </p:txBody>
      </p:sp>
    </p:spTree>
    <p:extLst>
      <p:ext uri="{BB962C8B-B14F-4D97-AF65-F5344CB8AC3E}">
        <p14:creationId xmlns:p14="http://schemas.microsoft.com/office/powerpoint/2010/main" val="411150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5486400"/>
            <a:ext cx="8229600" cy="1143000"/>
          </a:xfrm>
        </p:spPr>
        <p:txBody>
          <a:bodyPr/>
          <a:lstStyle/>
          <a:p>
            <a:pPr eaLnBrk="1" hangingPunct="1"/>
            <a:r>
              <a:rPr lang="en-CA" smtClean="0"/>
              <a:t>Learning Design &amp; Open Practices</a:t>
            </a:r>
          </a:p>
        </p:txBody>
      </p:sp>
      <p:sp>
        <p:nvSpPr>
          <p:cNvPr id="4" name="TextBox 3"/>
          <p:cNvSpPr txBox="1"/>
          <p:nvPr/>
        </p:nvSpPr>
        <p:spPr>
          <a:xfrm>
            <a:off x="533400" y="381000"/>
            <a:ext cx="2057400" cy="584200"/>
          </a:xfrm>
          <a:prstGeom prst="rect">
            <a:avLst/>
          </a:prstGeom>
          <a:noFill/>
        </p:spPr>
        <p:txBody>
          <a:bodyPr>
            <a:spAutoFit/>
          </a:bodyPr>
          <a:lstStyle/>
          <a:p>
            <a:pPr fontAlgn="auto">
              <a:spcBef>
                <a:spcPts val="0"/>
              </a:spcBef>
              <a:spcAft>
                <a:spcPts val="0"/>
              </a:spcAft>
              <a:defRPr/>
            </a:pPr>
            <a:r>
              <a:rPr lang="en-CA" sz="3200" dirty="0">
                <a:solidFill>
                  <a:schemeClr val="bg2">
                    <a:lumMod val="50000"/>
                  </a:schemeClr>
                </a:solidFill>
                <a:latin typeface="+mn-lt"/>
                <a:cs typeface="+mn-cs"/>
              </a:rPr>
              <a:t>Phase 2</a:t>
            </a:r>
          </a:p>
        </p:txBody>
      </p:sp>
      <p:sp>
        <p:nvSpPr>
          <p:cNvPr id="12292" name="Rectangle 4"/>
          <p:cNvSpPr>
            <a:spLocks noChangeArrowheads="1"/>
          </p:cNvSpPr>
          <p:nvPr/>
        </p:nvSpPr>
        <p:spPr bwMode="auto">
          <a:xfrm>
            <a:off x="533400" y="45720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latin typeface="Calibri" pitchFamily="34" charset="0"/>
              </a:rPr>
              <a:t>...the Open Educational Practices movement, developed by Germany's </a:t>
            </a:r>
            <a:r>
              <a:rPr lang="en-CA" sz="1400">
                <a:latin typeface="Calibri" pitchFamily="34" charset="0"/>
                <a:hlinkClick r:id="rId2"/>
              </a:rPr>
              <a:t>Ulf-Daniel Ehlers</a:t>
            </a:r>
            <a:r>
              <a:rPr lang="en-CA" sz="1400">
                <a:latin typeface="Calibri" pitchFamily="34" charset="0"/>
              </a:rPr>
              <a:t> and the UK's </a:t>
            </a:r>
            <a:r>
              <a:rPr lang="en-CA" sz="1400">
                <a:latin typeface="Calibri" pitchFamily="34" charset="0"/>
                <a:hlinkClick r:id="rId3"/>
              </a:rPr>
              <a:t>Gráinne Conole</a:t>
            </a:r>
            <a:r>
              <a:rPr lang="en-CA" sz="1400">
                <a:latin typeface="Calibri" pitchFamily="34" charset="0"/>
              </a:rPr>
              <a:t>...</a:t>
            </a:r>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4600575"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533400" y="5257800"/>
            <a:ext cx="334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http://e4innovation.com/?p=373</a:t>
            </a:r>
            <a:r>
              <a:rPr lang="en-CA">
                <a:latin typeface="Calibri" pitchFamily="34" charset="0"/>
              </a:rPr>
              <a:t> </a:t>
            </a:r>
          </a:p>
        </p:txBody>
      </p:sp>
      <p:pic>
        <p:nvPicPr>
          <p:cNvPr id="122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1000"/>
            <a:ext cx="3333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5181600" y="2819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a:latin typeface="Calibri" pitchFamily="34" charset="0"/>
                <a:hlinkClick r:id="rId7"/>
              </a:rPr>
              <a:t>http://www.educause.edu/Resources/BeyondOERShiftingFocustoOpenEd/224619</a:t>
            </a:r>
            <a:r>
              <a:rPr lang="en-CA" sz="1200">
                <a:latin typeface="Calibri" pitchFamily="34" charset="0"/>
              </a:rPr>
              <a:t> </a:t>
            </a:r>
          </a:p>
        </p:txBody>
      </p:sp>
      <p:sp>
        <p:nvSpPr>
          <p:cNvPr id="12297" name="Rectangle 9"/>
          <p:cNvSpPr>
            <a:spLocks noChangeArrowheads="1"/>
          </p:cNvSpPr>
          <p:nvPr/>
        </p:nvSpPr>
        <p:spPr bwMode="auto">
          <a:xfrm>
            <a:off x="5181600" y="34290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a:latin typeface="Calibri" pitchFamily="34" charset="0"/>
                <a:hlinkClick r:id="rId8"/>
              </a:rPr>
              <a:t>http://opal.innovationpros.net/news/launch-of-tools-to-enable-open-educational-practices/</a:t>
            </a:r>
            <a:r>
              <a:rPr lang="en-CA" sz="1200">
                <a:latin typeface="Calibri" pitchFamily="34" charset="0"/>
              </a:rPr>
              <a:t> </a:t>
            </a:r>
          </a:p>
        </p:txBody>
      </p:sp>
    </p:spTree>
    <p:extLst>
      <p:ext uri="{BB962C8B-B14F-4D97-AF65-F5344CB8AC3E}">
        <p14:creationId xmlns:p14="http://schemas.microsoft.com/office/powerpoint/2010/main" val="231748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105400"/>
            <a:ext cx="8229600" cy="1143000"/>
          </a:xfrm>
        </p:spPr>
        <p:txBody>
          <a:bodyPr/>
          <a:lstStyle/>
          <a:p>
            <a:pPr eaLnBrk="1" hangingPunct="1"/>
            <a:r>
              <a:rPr lang="en-CA" smtClean="0"/>
              <a:t>Learning Design &amp; Patterns</a:t>
            </a:r>
          </a:p>
        </p:txBody>
      </p:sp>
      <p:sp>
        <p:nvSpPr>
          <p:cNvPr id="11267" name="Rectangle 3"/>
          <p:cNvSpPr>
            <a:spLocks noChangeArrowheads="1"/>
          </p:cNvSpPr>
          <p:nvPr/>
        </p:nvSpPr>
        <p:spPr bwMode="auto">
          <a:xfrm>
            <a:off x="4800600" y="4114800"/>
            <a:ext cx="3195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2"/>
              </a:rPr>
              <a:t>http://repository.alt.ac.uk/883/</a:t>
            </a:r>
            <a:r>
              <a:rPr lang="en-CA">
                <a:latin typeface="Calibri" pitchFamily="34" charset="0"/>
              </a:rPr>
              <a:t> </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3400"/>
            <a:ext cx="479425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2590800"/>
            <a:ext cx="3962400" cy="2378075"/>
          </a:xfrm>
          <a:noFill/>
        </p:spPr>
      </p:pic>
      <p:sp>
        <p:nvSpPr>
          <p:cNvPr id="11270" name="Rectangle 6"/>
          <p:cNvSpPr>
            <a:spLocks noChangeArrowheads="1"/>
          </p:cNvSpPr>
          <p:nvPr/>
        </p:nvSpPr>
        <p:spPr bwMode="auto">
          <a:xfrm>
            <a:off x="304800" y="4953000"/>
            <a:ext cx="423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http://www.imsglobal.org/learningdesign/</a:t>
            </a:r>
            <a:r>
              <a:rPr lang="en-CA">
                <a:latin typeface="Calibri" pitchFamily="34" charset="0"/>
              </a:rPr>
              <a:t> </a:t>
            </a:r>
          </a:p>
        </p:txBody>
      </p:sp>
    </p:spTree>
    <p:extLst>
      <p:ext uri="{BB962C8B-B14F-4D97-AF65-F5344CB8AC3E}">
        <p14:creationId xmlns:p14="http://schemas.microsoft.com/office/powerpoint/2010/main" val="1515036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410200"/>
            <a:ext cx="8229600" cy="1143000"/>
          </a:xfrm>
        </p:spPr>
        <p:txBody>
          <a:bodyPr/>
          <a:lstStyle/>
          <a:p>
            <a:pPr eaLnBrk="1" hangingPunct="1"/>
            <a:r>
              <a:rPr lang="en-CA" smtClean="0"/>
              <a:t>Open Assessment?</a:t>
            </a:r>
          </a:p>
        </p:txBody>
      </p:sp>
      <p:sp>
        <p:nvSpPr>
          <p:cNvPr id="4" name="TextBox 3"/>
          <p:cNvSpPr txBox="1"/>
          <p:nvPr/>
        </p:nvSpPr>
        <p:spPr>
          <a:xfrm>
            <a:off x="609600" y="685800"/>
            <a:ext cx="3581400" cy="523875"/>
          </a:xfrm>
          <a:prstGeom prst="rect">
            <a:avLst/>
          </a:prstGeom>
          <a:noFill/>
        </p:spPr>
        <p:txBody>
          <a:bodyPr>
            <a:spAutoFit/>
          </a:bodyPr>
          <a:lstStyle/>
          <a:p>
            <a:pPr fontAlgn="auto">
              <a:spcBef>
                <a:spcPts val="0"/>
              </a:spcBef>
              <a:spcAft>
                <a:spcPts val="0"/>
              </a:spcAft>
              <a:defRPr/>
            </a:pPr>
            <a:r>
              <a:rPr lang="en-CA" sz="2800" dirty="0">
                <a:solidFill>
                  <a:schemeClr val="bg2">
                    <a:lumMod val="50000"/>
                  </a:schemeClr>
                </a:solidFill>
                <a:latin typeface="+mn-lt"/>
                <a:cs typeface="+mn-cs"/>
              </a:rPr>
              <a:t>Phase 3</a:t>
            </a:r>
          </a:p>
        </p:txBody>
      </p:sp>
      <p:sp>
        <p:nvSpPr>
          <p:cNvPr id="14340" name="Rectangle 4"/>
          <p:cNvSpPr>
            <a:spLocks noChangeArrowheads="1"/>
          </p:cNvSpPr>
          <p:nvPr/>
        </p:nvSpPr>
        <p:spPr bwMode="auto">
          <a:xfrm>
            <a:off x="304800" y="5257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latin typeface="Calibri" pitchFamily="34" charset="0"/>
                <a:hlinkClick r:id="rId2"/>
              </a:rPr>
              <a:t>http://www.aspirationtech.org/events/p2pu/openassessment/2010</a:t>
            </a:r>
            <a:r>
              <a:rPr lang="en-CA" sz="1400">
                <a:latin typeface="Calibri" pitchFamily="34" charset="0"/>
              </a:rPr>
              <a:t> </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4405313"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304800" y="4953000"/>
            <a:ext cx="238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400">
                <a:latin typeface="Calibri" pitchFamily="34" charset="0"/>
                <a:hlinkClick r:id="rId5"/>
              </a:rPr>
              <a:t>http://www.brainbench.com/</a:t>
            </a:r>
            <a:r>
              <a:rPr lang="en-CA" sz="1400">
                <a:latin typeface="Calibri" pitchFamily="34" charset="0"/>
              </a:rPr>
              <a:t> </a:t>
            </a:r>
          </a:p>
        </p:txBody>
      </p:sp>
      <p:pic>
        <p:nvPicPr>
          <p:cNvPr id="143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657600"/>
            <a:ext cx="1214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44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4762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a:spLocks noGrp="1"/>
          </p:cNvSpPr>
          <p:nvPr>
            <p:ph type="title"/>
          </p:nvPr>
        </p:nvSpPr>
        <p:spPr>
          <a:xfrm>
            <a:off x="381000" y="5257800"/>
            <a:ext cx="8229600" cy="1143000"/>
          </a:xfrm>
        </p:spPr>
        <p:txBody>
          <a:bodyPr/>
          <a:lstStyle/>
          <a:p>
            <a:pPr eaLnBrk="1" hangingPunct="1"/>
            <a:r>
              <a:rPr lang="en-CA" smtClean="0"/>
              <a:t>The MOOC...</a:t>
            </a:r>
          </a:p>
        </p:txBody>
      </p:sp>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90600"/>
            <a:ext cx="23812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572000" y="4495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5"/>
              </a:rPr>
              <a:t>http://suifaijohnmak.wordpress.com/2011/03/10/cck11-how-to-explain-connectivism-mooc-and-plepln/</a:t>
            </a:r>
            <a:r>
              <a:rPr lang="en-CA">
                <a:latin typeface="Calibri" pitchFamily="34" charset="0"/>
              </a:rPr>
              <a:t> </a:t>
            </a:r>
          </a:p>
        </p:txBody>
      </p:sp>
      <p:sp>
        <p:nvSpPr>
          <p:cNvPr id="13319" name="TextBox 7"/>
          <p:cNvSpPr txBox="1">
            <a:spLocks noChangeArrowheads="1"/>
          </p:cNvSpPr>
          <p:nvPr/>
        </p:nvSpPr>
        <p:spPr bwMode="auto">
          <a:xfrm>
            <a:off x="838200" y="152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atin typeface="Calibri" pitchFamily="34" charset="0"/>
                <a:hlinkClick r:id="rId6"/>
              </a:rPr>
              <a:t>http://www.mooc.ca</a:t>
            </a:r>
            <a:endParaRPr lang="en-CA">
              <a:latin typeface="Calibri" pitchFamily="34" charset="0"/>
            </a:endParaRPr>
          </a:p>
          <a:p>
            <a:pPr eaLnBrk="1" hangingPunct="1"/>
            <a:r>
              <a:rPr lang="en-CA">
                <a:latin typeface="Calibri" pitchFamily="34" charset="0"/>
                <a:hlinkClick r:id="rId7"/>
              </a:rPr>
              <a:t>http://cck11.mooc.ca</a:t>
            </a:r>
            <a:r>
              <a:rPr lang="en-CA">
                <a:latin typeface="Calibri" pitchFamily="34" charset="0"/>
              </a:rPr>
              <a:t> </a:t>
            </a:r>
          </a:p>
        </p:txBody>
      </p:sp>
    </p:spTree>
    <p:extLst>
      <p:ext uri="{BB962C8B-B14F-4D97-AF65-F5344CB8AC3E}">
        <p14:creationId xmlns:p14="http://schemas.microsoft.com/office/powerpoint/2010/main" val="3772129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What are MOOCs</a:t>
            </a:r>
            <a:endParaRPr lang="en-CA" sz="4800" dirty="0"/>
          </a:p>
        </p:txBody>
      </p:sp>
      <p:sp>
        <p:nvSpPr>
          <p:cNvPr id="3" name="Content Placeholder 2"/>
          <p:cNvSpPr>
            <a:spLocks noGrp="1"/>
          </p:cNvSpPr>
          <p:nvPr>
            <p:ph idx="1"/>
          </p:nvPr>
        </p:nvSpPr>
        <p:spPr/>
        <p:txBody>
          <a:bodyPr>
            <a:normAutofit/>
          </a:bodyPr>
          <a:lstStyle/>
          <a:p>
            <a:r>
              <a:rPr lang="en-CA" sz="4000" dirty="0" smtClean="0">
                <a:solidFill>
                  <a:schemeClr val="accent2">
                    <a:lumMod val="75000"/>
                  </a:schemeClr>
                </a:solidFill>
              </a:rPr>
              <a:t>Massive</a:t>
            </a:r>
            <a:r>
              <a:rPr lang="en-CA" sz="4000" dirty="0" smtClean="0"/>
              <a:t> – by design</a:t>
            </a:r>
          </a:p>
          <a:p>
            <a:r>
              <a:rPr lang="en-CA" sz="4000" dirty="0" smtClean="0">
                <a:solidFill>
                  <a:schemeClr val="accent1">
                    <a:lumMod val="75000"/>
                  </a:schemeClr>
                </a:solidFill>
              </a:rPr>
              <a:t>Open</a:t>
            </a:r>
            <a:r>
              <a:rPr lang="en-CA" sz="4000" dirty="0" smtClean="0"/>
              <a:t> – gratis and </a:t>
            </a:r>
            <a:r>
              <a:rPr lang="en-CA" sz="4000" dirty="0" err="1" smtClean="0"/>
              <a:t>libre</a:t>
            </a:r>
            <a:endParaRPr lang="en-CA" sz="4000" dirty="0" smtClean="0"/>
          </a:p>
          <a:p>
            <a:r>
              <a:rPr lang="en-CA" sz="4000" dirty="0" smtClean="0">
                <a:solidFill>
                  <a:schemeClr val="accent3">
                    <a:lumMod val="50000"/>
                  </a:schemeClr>
                </a:solidFill>
              </a:rPr>
              <a:t>Online </a:t>
            </a:r>
            <a:r>
              <a:rPr lang="en-CA" sz="4000" dirty="0" smtClean="0"/>
              <a:t>– vs. blended and wrapped</a:t>
            </a:r>
          </a:p>
          <a:p>
            <a:r>
              <a:rPr lang="en-CA" sz="4000" dirty="0" smtClean="0">
                <a:solidFill>
                  <a:srgbClr val="00B0F0"/>
                </a:solidFill>
              </a:rPr>
              <a:t>Courses </a:t>
            </a:r>
            <a:r>
              <a:rPr lang="en-CA" sz="4000" dirty="0" smtClean="0"/>
              <a:t>– vs. communities, websites, video collections, </a:t>
            </a:r>
            <a:r>
              <a:rPr lang="en-CA" sz="4000" dirty="0" err="1" smtClean="0"/>
              <a:t>etc</a:t>
            </a:r>
            <a:endParaRPr lang="en-CA" sz="4000" dirty="0"/>
          </a:p>
        </p:txBody>
      </p:sp>
      <p:sp>
        <p:nvSpPr>
          <p:cNvPr id="4" name="TextBox 3"/>
          <p:cNvSpPr txBox="1"/>
          <p:nvPr/>
        </p:nvSpPr>
        <p:spPr>
          <a:xfrm>
            <a:off x="2286000" y="5486400"/>
            <a:ext cx="3276600" cy="523220"/>
          </a:xfrm>
          <a:prstGeom prst="rect">
            <a:avLst/>
          </a:prstGeom>
          <a:noFill/>
        </p:spPr>
        <p:txBody>
          <a:bodyPr wrap="square" rtlCol="0">
            <a:spAutoFit/>
          </a:bodyPr>
          <a:lstStyle/>
          <a:p>
            <a:r>
              <a:rPr lang="en-US" sz="2800" dirty="0" smtClean="0">
                <a:hlinkClick r:id="rId2"/>
              </a:rPr>
              <a:t>http://mooc.ca</a:t>
            </a:r>
            <a:r>
              <a:rPr lang="en-US" sz="2800" dirty="0" smtClean="0"/>
              <a:t> </a:t>
            </a:r>
            <a:endParaRPr lang="en-US" sz="2800" dirty="0"/>
          </a:p>
        </p:txBody>
      </p:sp>
    </p:spTree>
    <p:extLst>
      <p:ext uri="{BB962C8B-B14F-4D97-AF65-F5344CB8AC3E}">
        <p14:creationId xmlns:p14="http://schemas.microsoft.com/office/powerpoint/2010/main" val="89979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1343</Words>
  <Application>Microsoft Office PowerPoint</Application>
  <PresentationFormat>On-screen Show (4:3)</PresentationFormat>
  <Paragraphs>186</Paragraphs>
  <Slides>35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Mangal</vt:lpstr>
      <vt:lpstr>Office Theme</vt:lpstr>
      <vt:lpstr>Supporting a Distributed Online Course</vt:lpstr>
      <vt:lpstr>The Idea of Open Learning...</vt:lpstr>
      <vt:lpstr>Phases of Openness?</vt:lpstr>
      <vt:lpstr>Open Educational Resources</vt:lpstr>
      <vt:lpstr>Learning Design &amp; Open Practices</vt:lpstr>
      <vt:lpstr>Learning Design &amp; Patterns</vt:lpstr>
      <vt:lpstr>Open Assessment?</vt:lpstr>
      <vt:lpstr>The MOOC...</vt:lpstr>
      <vt:lpstr>What are MOOCs</vt:lpstr>
      <vt:lpstr>CCK08</vt:lpstr>
      <vt:lpstr>  </vt:lpstr>
      <vt:lpstr>cMOOC vs xMOOC</vt:lpstr>
      <vt:lpstr>Traditional Course</vt:lpstr>
      <vt:lpstr>Massive Open Online Course</vt:lpstr>
      <vt:lpstr>Connectivist MOOCs</vt:lpstr>
      <vt:lpstr>Underlying MOOC Support</vt:lpstr>
      <vt:lpstr>Course Provider Perspective</vt:lpstr>
      <vt:lpstr>The Student’s Perspective</vt:lpstr>
      <vt:lpstr>gRSShopper Functionality</vt:lpstr>
      <vt:lpstr>gRSShopper Flow</vt:lpstr>
      <vt:lpstr>How to Learn in a cMOOC</vt:lpstr>
      <vt:lpstr>How to Create a cMOOC</vt:lpstr>
      <vt:lpstr>Why Open Educational Resources?</vt:lpstr>
      <vt:lpstr>Success Factors</vt:lpstr>
      <vt:lpstr>The Semantic Condition</vt:lpstr>
      <vt:lpstr>Design Principles</vt:lpstr>
      <vt:lpstr>How to Evaluate Learning</vt:lpstr>
      <vt:lpstr>Aggregated Conversations</vt:lpstr>
      <vt:lpstr>Personal Learning</vt:lpstr>
      <vt:lpstr>Life portfolio</vt:lpstr>
      <vt:lpstr>The Research Sidebar</vt:lpstr>
      <vt:lpstr>SPAWS</vt:lpstr>
      <vt:lpstr>Oauth is Your Future</vt:lpstr>
      <vt:lpstr>Cloud Storage for the People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 Open Online Support for Education</dc:title>
  <dc:creator>Stephen Downes</dc:creator>
  <cp:lastModifiedBy>Stephen Downes</cp:lastModifiedBy>
  <cp:revision>8</cp:revision>
  <dcterms:created xsi:type="dcterms:W3CDTF">2013-05-06T16:26:33Z</dcterms:created>
  <dcterms:modified xsi:type="dcterms:W3CDTF">2013-10-10T05:18:17Z</dcterms:modified>
</cp:coreProperties>
</file>