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3" r:id="rId3"/>
    <p:sldId id="284" r:id="rId4"/>
    <p:sldId id="286" r:id="rId5"/>
    <p:sldId id="287" r:id="rId6"/>
    <p:sldId id="299" r:id="rId7"/>
    <p:sldId id="300" r:id="rId8"/>
    <p:sldId id="292" r:id="rId9"/>
    <p:sldId id="301" r:id="rId10"/>
    <p:sldId id="304" r:id="rId11"/>
    <p:sldId id="302" r:id="rId12"/>
    <p:sldId id="303" r:id="rId13"/>
    <p:sldId id="291" r:id="rId14"/>
    <p:sldId id="288" r:id="rId15"/>
    <p:sldId id="289" r:id="rId16"/>
    <p:sldId id="290" r:id="rId17"/>
    <p:sldId id="293" r:id="rId18"/>
    <p:sldId id="294" r:id="rId19"/>
    <p:sldId id="298"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295" r:id="rId33"/>
    <p:sldId id="296" r:id="rId34"/>
    <p:sldId id="297" r:id="rId35"/>
    <p:sldId id="317" r:id="rId36"/>
    <p:sldId id="28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91" d="100"/>
          <a:sy n="91" d="100"/>
        </p:scale>
        <p:origin x="-72" y="-30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C94BED-7753-4853-BAE7-94543D4AC197}" type="datetimeFigureOut">
              <a:rPr lang="en-US" smtClean="0"/>
              <a:t>5/10/2013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C954D6-1181-4CE7-B689-0A52949AF549}" type="slidenum">
              <a:rPr lang="en-US" smtClean="0"/>
              <a:t>‹#›</a:t>
            </a:fld>
            <a:endParaRPr lang="en-US"/>
          </a:p>
        </p:txBody>
      </p:sp>
    </p:spTree>
    <p:extLst>
      <p:ext uri="{BB962C8B-B14F-4D97-AF65-F5344CB8AC3E}">
        <p14:creationId xmlns:p14="http://schemas.microsoft.com/office/powerpoint/2010/main" val="78337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6A2DE-5163-45B6-B72C-CCB0301DF40B}" type="slidenum">
              <a:rPr lang="en-US" smtClean="0"/>
              <a:t>36</a:t>
            </a:fld>
            <a:endParaRPr lang="en-US"/>
          </a:p>
        </p:txBody>
      </p:sp>
    </p:spTree>
    <p:extLst>
      <p:ext uri="{BB962C8B-B14F-4D97-AF65-F5344CB8AC3E}">
        <p14:creationId xmlns:p14="http://schemas.microsoft.com/office/powerpoint/2010/main" val="189299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5A8CA-48CB-4A5D-AB07-38686639D375}"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1778208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5A8CA-48CB-4A5D-AB07-38686639D375}"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4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5A8CA-48CB-4A5D-AB07-38686639D375}"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90304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5A8CA-48CB-4A5D-AB07-38686639D375}"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422305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5A8CA-48CB-4A5D-AB07-38686639D375}"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280565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5A8CA-48CB-4A5D-AB07-38686639D375}" type="datetimeFigureOut">
              <a:rPr lang="en-US" smtClean="0"/>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380958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5A8CA-48CB-4A5D-AB07-38686639D375}" type="datetimeFigureOut">
              <a:rPr lang="en-US" smtClean="0"/>
              <a:t>5/10/2013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299464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5A8CA-48CB-4A5D-AB07-38686639D375}" type="datetimeFigureOut">
              <a:rPr lang="en-US" smtClean="0"/>
              <a:t>5/10/2013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352227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5A8CA-48CB-4A5D-AB07-38686639D375}" type="datetimeFigureOut">
              <a:rPr lang="en-US" smtClean="0"/>
              <a:t>5/10/2013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246830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5A8CA-48CB-4A5D-AB07-38686639D375}" type="datetimeFigureOut">
              <a:rPr lang="en-US" smtClean="0"/>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1233347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5A8CA-48CB-4A5D-AB07-38686639D375}" type="datetimeFigureOut">
              <a:rPr lang="en-US" smtClean="0"/>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4C8A1-DFE9-4829-BDC7-410037B2E429}" type="slidenum">
              <a:rPr lang="en-US" smtClean="0"/>
              <a:t>‹#›</a:t>
            </a:fld>
            <a:endParaRPr lang="en-US"/>
          </a:p>
        </p:txBody>
      </p:sp>
    </p:spTree>
    <p:extLst>
      <p:ext uri="{BB962C8B-B14F-4D97-AF65-F5344CB8AC3E}">
        <p14:creationId xmlns:p14="http://schemas.microsoft.com/office/powerpoint/2010/main" val="286031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5A8CA-48CB-4A5D-AB07-38686639D375}" type="datetimeFigureOut">
              <a:rPr lang="en-US" smtClean="0"/>
              <a:t>5/10/2013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4C8A1-DFE9-4829-BDC7-410037B2E429}" type="slidenum">
              <a:rPr lang="en-US" smtClean="0"/>
              <a:t>‹#›</a:t>
            </a:fld>
            <a:endParaRPr lang="en-US"/>
          </a:p>
        </p:txBody>
      </p:sp>
    </p:spTree>
    <p:extLst>
      <p:ext uri="{BB962C8B-B14F-4D97-AF65-F5344CB8AC3E}">
        <p14:creationId xmlns:p14="http://schemas.microsoft.com/office/powerpoint/2010/main" val="4068251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plato.stanford.edu/entries/feyeraben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scottlondon.com/reviews/saul.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ransdesign.parsons.edu/wp-content/uploads/2011/04/DLR-Research-Methods-01.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dubberly.com/articles/an-evolving-map-of-design-practice-and-design-research.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ubberly.com/articles/an-evolving-map-of-design-practice-and-design-research.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dubberly.com/articles/an-evolving-map-of-design-practice-and-design-research.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designresearch.fi/blogs/uid10/wp-content/uploads/2010/11/frame_it_simple_handouts.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downes.ca/presentation/23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cs.cmu.edu/~tom7/csnotes/fall02/semantics.gi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mkbergman.com/category/description-logic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www.occasionbasedmarketing.com/what-it-is" TargetMode="Externa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philosophy.hku.hk/think/sci/hd.php" TargetMode="External"/><Relationship Id="rId2" Type="http://schemas.openxmlformats.org/officeDocument/2006/relationships/hyperlink" Target="http://www.sciencebuddies.org/science-fair-projects/project_scientific_method.s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potlight.macfound.org/btr/entry/new_media_literacie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ublic.asu.edu/~kroel/www500/Observation.pdf" TargetMode="External"/><Relationship Id="rId2" Type="http://schemas.openxmlformats.org/officeDocument/2006/relationships/hyperlink" Target="http://depts.washington.edu/rural/RURAL/design/scimethod.html" TargetMode="External"/><Relationship Id="rId1" Type="http://schemas.openxmlformats.org/officeDocument/2006/relationships/slideLayout" Target="../slideLayouts/slideLayout2.xml"/><Relationship Id="rId4" Type="http://schemas.openxmlformats.org/officeDocument/2006/relationships/hyperlink" Target="http://www.methods.manchester.ac.uk/events/whatis/gt.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Deductive-nomological_model" TargetMode="External"/><Relationship Id="rId2" Type="http://schemas.openxmlformats.org/officeDocument/2006/relationships/hyperlink" Target="http://en.wikipedia.org/wiki/Hypothetico-deductive_model"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Empiricis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MmqhqjRLeNQ" TargetMode="External"/><Relationship Id="rId2" Type="http://schemas.openxmlformats.org/officeDocument/2006/relationships/hyperlink" Target="https://www.youtube.com/watch?v=YABCazKQpfI" TargetMode="External"/><Relationship Id="rId1" Type="http://schemas.openxmlformats.org/officeDocument/2006/relationships/slideLayout" Target="../slideLayouts/slideLayout2.xml"/><Relationship Id="rId4" Type="http://schemas.openxmlformats.org/officeDocument/2006/relationships/hyperlink" Target="https://www.youtube.com/watch?v=s1C6q42Afq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2.drury.edu/cpanza/quinereview.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tes.davidson.edu/careerservices/wp-content/uploads/2012/10/sp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12192000" cy="9753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4267200"/>
            <a:ext cx="7772400" cy="857250"/>
          </a:xfrm>
        </p:spPr>
        <p:txBody>
          <a:bodyPr>
            <a:normAutofit/>
          </a:bodyPr>
          <a:lstStyle/>
          <a:p>
            <a:r>
              <a:rPr lang="en-US" sz="3200" dirty="0">
                <a:solidFill>
                  <a:schemeClr val="bg2"/>
                </a:solidFill>
              </a:rPr>
              <a:t>Against Digital Research Methodologies</a:t>
            </a:r>
          </a:p>
        </p:txBody>
      </p:sp>
      <p:sp>
        <p:nvSpPr>
          <p:cNvPr id="3" name="Subtitle 2"/>
          <p:cNvSpPr>
            <a:spLocks noGrp="1"/>
          </p:cNvSpPr>
          <p:nvPr>
            <p:ph type="subTitle" idx="1"/>
          </p:nvPr>
        </p:nvSpPr>
        <p:spPr>
          <a:xfrm>
            <a:off x="1219200" y="5257800"/>
            <a:ext cx="6400800" cy="990600"/>
          </a:xfrm>
        </p:spPr>
        <p:txBody>
          <a:bodyPr>
            <a:normAutofit/>
          </a:bodyPr>
          <a:lstStyle/>
          <a:p>
            <a:r>
              <a:rPr lang="en-US" sz="2000" dirty="0" smtClean="0">
                <a:solidFill>
                  <a:schemeClr val="bg2"/>
                </a:solidFill>
              </a:rPr>
              <a:t>Stephen Downes</a:t>
            </a:r>
          </a:p>
          <a:p>
            <a:r>
              <a:rPr lang="en-US" sz="2000" dirty="0" smtClean="0">
                <a:solidFill>
                  <a:schemeClr val="bg2"/>
                </a:solidFill>
              </a:rPr>
              <a:t>May 10, 2013</a:t>
            </a:r>
            <a:endParaRPr lang="en-US" sz="2000" dirty="0">
              <a:solidFill>
                <a:schemeClr val="bg2"/>
              </a:solidFill>
            </a:endParaRPr>
          </a:p>
        </p:txBody>
      </p:sp>
    </p:spTree>
    <p:extLst>
      <p:ext uri="{BB962C8B-B14F-4D97-AF65-F5344CB8AC3E}">
        <p14:creationId xmlns:p14="http://schemas.microsoft.com/office/powerpoint/2010/main" val="831608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Research Methods…</a:t>
            </a:r>
            <a:endParaRPr lang="en-US" dirty="0"/>
          </a:p>
        </p:txBody>
      </p:sp>
      <p:sp>
        <p:nvSpPr>
          <p:cNvPr id="3" name="Content Placeholder 2"/>
          <p:cNvSpPr>
            <a:spLocks noGrp="1"/>
          </p:cNvSpPr>
          <p:nvPr>
            <p:ph idx="1"/>
          </p:nvPr>
        </p:nvSpPr>
        <p:spPr>
          <a:xfrm>
            <a:off x="457200" y="1600200"/>
            <a:ext cx="4724400" cy="4525963"/>
          </a:xfrm>
        </p:spPr>
        <p:txBody>
          <a:bodyPr>
            <a:normAutofit/>
          </a:bodyPr>
          <a:lstStyle/>
          <a:p>
            <a:pPr marL="0" indent="0">
              <a:buNone/>
            </a:pPr>
            <a:r>
              <a:rPr lang="en-US" sz="2400" dirty="0" smtClean="0"/>
              <a:t>Research methods, in a certain sense, presuppose their own conclusions: they are silent on complex questions, for example, </a:t>
            </a:r>
            <a:r>
              <a:rPr lang="en-US" sz="2400" i="1" dirty="0" smtClean="0"/>
              <a:t>whether</a:t>
            </a:r>
            <a:r>
              <a:rPr lang="en-US" sz="2400" dirty="0" smtClean="0"/>
              <a:t> certain software ought to be developed, </a:t>
            </a:r>
            <a:r>
              <a:rPr lang="en-US" sz="2400" i="1" dirty="0" smtClean="0"/>
              <a:t>which</a:t>
            </a:r>
            <a:r>
              <a:rPr lang="en-US" sz="2400" dirty="0" smtClean="0"/>
              <a:t> options ought users to be given, </a:t>
            </a:r>
            <a:r>
              <a:rPr lang="en-US" sz="2400" i="1" dirty="0" smtClean="0"/>
              <a:t>what</a:t>
            </a:r>
            <a:r>
              <a:rPr lang="en-US" sz="2400" dirty="0" smtClean="0"/>
              <a:t> subjects ought learners be taught to learn?</a:t>
            </a:r>
            <a:endParaRPr lang="en-US" sz="2400" dirty="0"/>
          </a:p>
        </p:txBody>
      </p:sp>
    </p:spTree>
    <p:extLst>
      <p:ext uri="{BB962C8B-B14F-4D97-AF65-F5344CB8AC3E}">
        <p14:creationId xmlns:p14="http://schemas.microsoft.com/office/powerpoint/2010/main" val="3988467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Against Method</a:t>
            </a:r>
            <a:endParaRPr lang="en-US" dirty="0"/>
          </a:p>
        </p:txBody>
      </p:sp>
      <p:sp>
        <p:nvSpPr>
          <p:cNvPr id="3" name="Content Placeholder 2"/>
          <p:cNvSpPr>
            <a:spLocks noGrp="1"/>
          </p:cNvSpPr>
          <p:nvPr>
            <p:ph idx="1"/>
          </p:nvPr>
        </p:nvSpPr>
        <p:spPr>
          <a:xfrm>
            <a:off x="457200" y="1600200"/>
            <a:ext cx="4572000" cy="4525963"/>
          </a:xfrm>
        </p:spPr>
        <p:txBody>
          <a:bodyPr>
            <a:normAutofit/>
          </a:bodyPr>
          <a:lstStyle/>
          <a:p>
            <a:pPr marL="0" indent="0">
              <a:buNone/>
            </a:pPr>
            <a:r>
              <a:rPr lang="en-US" sz="2400" dirty="0" smtClean="0"/>
              <a:t>“</a:t>
            </a:r>
            <a:r>
              <a:rPr lang="en-US" sz="2400" i="1" dirty="0" smtClean="0"/>
              <a:t>Against Method</a:t>
            </a:r>
            <a:r>
              <a:rPr lang="en-US" sz="2400" dirty="0" smtClean="0"/>
              <a:t> explicitly drew the “epistemological anarchist” conclusion that there are no useful and </a:t>
            </a:r>
            <a:r>
              <a:rPr lang="en-US" sz="2400" dirty="0" err="1" smtClean="0"/>
              <a:t>exceptionless</a:t>
            </a:r>
            <a:r>
              <a:rPr lang="en-US" sz="2400" dirty="0" smtClean="0"/>
              <a:t> methodological rules governing the progress of science or the growth of knowledge. The history of science is so complex that if we insist on a general methodology which will not inhibit progress the only ‘rule’ it will contain will be the useless suggestion: ‘anything goes’.”</a:t>
            </a:r>
            <a:endParaRPr lang="en-US" sz="2400" dirty="0"/>
          </a:p>
        </p:txBody>
      </p:sp>
      <p:sp>
        <p:nvSpPr>
          <p:cNvPr id="4" name="Rectangle 3"/>
          <p:cNvSpPr/>
          <p:nvPr/>
        </p:nvSpPr>
        <p:spPr>
          <a:xfrm>
            <a:off x="533400" y="6248400"/>
            <a:ext cx="4582601" cy="369332"/>
          </a:xfrm>
          <a:prstGeom prst="rect">
            <a:avLst/>
          </a:prstGeom>
        </p:spPr>
        <p:txBody>
          <a:bodyPr wrap="none">
            <a:spAutoFit/>
          </a:bodyPr>
          <a:lstStyle/>
          <a:p>
            <a:r>
              <a:rPr lang="en-US" dirty="0" smtClean="0">
                <a:hlinkClick r:id="rId2"/>
              </a:rPr>
              <a:t>http://plato.stanford.edu/entries/feyerabend/</a:t>
            </a:r>
            <a:r>
              <a:rPr lang="en-US" dirty="0" smtClean="0"/>
              <a:t> </a:t>
            </a:r>
            <a:endParaRPr lang="en-US" dirty="0"/>
          </a:p>
        </p:txBody>
      </p:sp>
      <p:pic>
        <p:nvPicPr>
          <p:cNvPr id="12290" name="Picture 2" descr="http://desdemitonel.files.wordpress.com/2011/04/feyerabe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343400"/>
            <a:ext cx="2019300" cy="17536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43600" y="6236732"/>
            <a:ext cx="1676400" cy="381000"/>
          </a:xfrm>
          <a:prstGeom prst="rect">
            <a:avLst/>
          </a:prstGeom>
          <a:noFill/>
        </p:spPr>
        <p:txBody>
          <a:bodyPr wrap="square" rtlCol="0">
            <a:spAutoFit/>
          </a:bodyPr>
          <a:lstStyle/>
          <a:p>
            <a:r>
              <a:rPr lang="en-US" dirty="0" err="1" smtClean="0"/>
              <a:t>Feyerabend</a:t>
            </a:r>
            <a:endParaRPr lang="en-US" dirty="0"/>
          </a:p>
        </p:txBody>
      </p:sp>
    </p:spTree>
    <p:extLst>
      <p:ext uri="{BB962C8B-B14F-4D97-AF65-F5344CB8AC3E}">
        <p14:creationId xmlns:p14="http://schemas.microsoft.com/office/powerpoint/2010/main" val="285186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Voltaire’s Bastards</a:t>
            </a:r>
            <a:endParaRPr lang="en-US" dirty="0"/>
          </a:p>
        </p:txBody>
      </p:sp>
      <p:sp>
        <p:nvSpPr>
          <p:cNvPr id="3" name="Content Placeholder 2"/>
          <p:cNvSpPr>
            <a:spLocks noGrp="1"/>
          </p:cNvSpPr>
          <p:nvPr>
            <p:ph idx="1"/>
          </p:nvPr>
        </p:nvSpPr>
        <p:spPr>
          <a:xfrm>
            <a:off x="457200" y="1600200"/>
            <a:ext cx="4876800" cy="4525963"/>
          </a:xfrm>
        </p:spPr>
        <p:txBody>
          <a:bodyPr>
            <a:normAutofit fontScale="92500"/>
          </a:bodyPr>
          <a:lstStyle/>
          <a:p>
            <a:r>
              <a:rPr lang="en-US" sz="2400" dirty="0" smtClean="0"/>
              <a:t>Voltaire (and contemporaries) – thought (correctly) that reason was the best defense against arbitrary political and religious authority</a:t>
            </a:r>
          </a:p>
          <a:p>
            <a:r>
              <a:rPr lang="en-US" sz="2400" dirty="0" smtClean="0"/>
              <a:t>However, "Among the illusions which have invested our civilization is an absolute belief that the solutions to our problems must be a more determined application of rationally organized expertise. The reality is that our problems are largely the product of that application."</a:t>
            </a:r>
            <a:endParaRPr lang="en-US" sz="2400" dirty="0"/>
          </a:p>
        </p:txBody>
      </p:sp>
      <p:sp>
        <p:nvSpPr>
          <p:cNvPr id="4" name="Rectangle 3"/>
          <p:cNvSpPr/>
          <p:nvPr/>
        </p:nvSpPr>
        <p:spPr>
          <a:xfrm>
            <a:off x="381000" y="6172200"/>
            <a:ext cx="5105400" cy="338554"/>
          </a:xfrm>
          <a:prstGeom prst="rect">
            <a:avLst/>
          </a:prstGeom>
        </p:spPr>
        <p:txBody>
          <a:bodyPr wrap="square">
            <a:spAutoFit/>
          </a:bodyPr>
          <a:lstStyle/>
          <a:p>
            <a:r>
              <a:rPr lang="en-US" sz="1600" dirty="0" smtClean="0">
                <a:hlinkClick r:id="rId2"/>
              </a:rPr>
              <a:t>http://www.scottlondon.com/reviews/saul.html</a:t>
            </a:r>
            <a:r>
              <a:rPr lang="en-US" sz="1600" dirty="0" smtClean="0"/>
              <a:t> </a:t>
            </a:r>
            <a:endParaRPr lang="en-US" sz="1600" dirty="0"/>
          </a:p>
        </p:txBody>
      </p:sp>
      <p:pic>
        <p:nvPicPr>
          <p:cNvPr id="13314" name="Picture 2" descr="http://www.scottlondon.com/images/covers/sa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821096"/>
            <a:ext cx="1676400" cy="252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84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Dimensions of Change</a:t>
            </a:r>
            <a:endParaRPr lang="en-US" dirty="0"/>
          </a:p>
        </p:txBody>
      </p:sp>
      <p:sp>
        <p:nvSpPr>
          <p:cNvPr id="3" name="Content Placeholder 2"/>
          <p:cNvSpPr>
            <a:spLocks noGrp="1"/>
          </p:cNvSpPr>
          <p:nvPr>
            <p:ph idx="1"/>
          </p:nvPr>
        </p:nvSpPr>
        <p:spPr>
          <a:xfrm>
            <a:off x="457200" y="1600200"/>
            <a:ext cx="4800600" cy="4525963"/>
          </a:xfrm>
        </p:spPr>
        <p:txBody>
          <a:bodyPr/>
          <a:lstStyle/>
          <a:p>
            <a:r>
              <a:rPr lang="en-US" sz="2800" dirty="0" smtClean="0"/>
              <a:t>Design is no longer based on research</a:t>
            </a:r>
          </a:p>
          <a:p>
            <a:pPr lvl="1"/>
            <a:r>
              <a:rPr lang="en-US" sz="2400" dirty="0" smtClean="0"/>
              <a:t>Because the theory that will be ‘observed’ is presupposed in the theory</a:t>
            </a:r>
          </a:p>
          <a:p>
            <a:r>
              <a:rPr lang="en-US" sz="2800" dirty="0" smtClean="0"/>
              <a:t>Users are no longer ‘subjects’</a:t>
            </a:r>
          </a:p>
          <a:p>
            <a:pPr lvl="1"/>
            <a:r>
              <a:rPr lang="en-US" sz="2400" dirty="0" smtClean="0"/>
              <a:t>Because casting myself in the role of ‘expert’ renders illegitimate the valid experiences of others</a:t>
            </a:r>
          </a:p>
          <a:p>
            <a:endParaRPr lang="en-US" dirty="0"/>
          </a:p>
        </p:txBody>
      </p:sp>
      <p:sp>
        <p:nvSpPr>
          <p:cNvPr id="4" name="TextBox 3"/>
          <p:cNvSpPr txBox="1"/>
          <p:nvPr/>
        </p:nvSpPr>
        <p:spPr>
          <a:xfrm>
            <a:off x="526143" y="5943600"/>
            <a:ext cx="3276600" cy="369332"/>
          </a:xfrm>
          <a:prstGeom prst="rect">
            <a:avLst/>
          </a:prstGeom>
          <a:noFill/>
        </p:spPr>
        <p:txBody>
          <a:bodyPr wrap="square" rtlCol="0">
            <a:spAutoFit/>
          </a:bodyPr>
          <a:lstStyle/>
          <a:p>
            <a:r>
              <a:rPr lang="en-US" dirty="0" smtClean="0"/>
              <a:t>Wittgenstein: meaning is use</a:t>
            </a:r>
            <a:endParaRPr lang="en-US" dirty="0"/>
          </a:p>
        </p:txBody>
      </p:sp>
    </p:spTree>
    <p:extLst>
      <p:ext uri="{BB962C8B-B14F-4D97-AF65-F5344CB8AC3E}">
        <p14:creationId xmlns:p14="http://schemas.microsoft.com/office/powerpoint/2010/main" val="1097880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ransdesign.parsons.edu/wp-content/uploads/2011/04/DLR-Research-Method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289326"/>
            <a:ext cx="5181600" cy="25406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dirty="0" smtClean="0"/>
              <a:t>Research-Led Design</a:t>
            </a:r>
            <a:endParaRPr lang="en-US" dirty="0"/>
          </a:p>
        </p:txBody>
      </p:sp>
      <p:sp>
        <p:nvSpPr>
          <p:cNvPr id="3" name="Content Placeholder 2"/>
          <p:cNvSpPr>
            <a:spLocks noGrp="1"/>
          </p:cNvSpPr>
          <p:nvPr>
            <p:ph idx="1"/>
          </p:nvPr>
        </p:nvSpPr>
        <p:spPr>
          <a:xfrm>
            <a:off x="457200" y="1600200"/>
            <a:ext cx="4724400" cy="4525963"/>
          </a:xfrm>
        </p:spPr>
        <p:txBody>
          <a:bodyPr>
            <a:noAutofit/>
          </a:bodyPr>
          <a:lstStyle/>
          <a:p>
            <a:r>
              <a:rPr lang="en-US" sz="2400" dirty="0" smtClean="0"/>
              <a:t>Winter: “I had always assumed that case studies, literature reviews, and ethnographic research were necessary precursors to every well-informed design project I did.”</a:t>
            </a:r>
          </a:p>
          <a:p>
            <a:r>
              <a:rPr lang="en-US" sz="2400" dirty="0" smtClean="0"/>
              <a:t>Vs. Design-Led Research</a:t>
            </a:r>
            <a:endParaRPr lang="en-US" sz="2400" dirty="0"/>
          </a:p>
        </p:txBody>
      </p:sp>
      <p:sp>
        <p:nvSpPr>
          <p:cNvPr id="4" name="Rectangle 3"/>
          <p:cNvSpPr/>
          <p:nvPr/>
        </p:nvSpPr>
        <p:spPr>
          <a:xfrm>
            <a:off x="5867400" y="5867400"/>
            <a:ext cx="2743200" cy="738664"/>
          </a:xfrm>
          <a:prstGeom prst="rect">
            <a:avLst/>
          </a:prstGeom>
        </p:spPr>
        <p:txBody>
          <a:bodyPr wrap="square">
            <a:spAutoFit/>
          </a:bodyPr>
          <a:lstStyle/>
          <a:p>
            <a:r>
              <a:rPr lang="en-US" sz="1400" dirty="0" smtClean="0">
                <a:hlinkClick r:id="rId3"/>
              </a:rPr>
              <a:t>http://transdesign.parsons.edu/wp-content/uploads/2011/04/DLR-Research-Methods-01.png</a:t>
            </a:r>
            <a:r>
              <a:rPr lang="en-US" sz="1400" dirty="0" smtClean="0"/>
              <a:t> </a:t>
            </a:r>
            <a:endParaRPr lang="en-US" sz="1400" dirty="0"/>
          </a:p>
        </p:txBody>
      </p:sp>
    </p:spTree>
    <p:extLst>
      <p:ext uri="{BB962C8B-B14F-4D97-AF65-F5344CB8AC3E}">
        <p14:creationId xmlns:p14="http://schemas.microsoft.com/office/powerpoint/2010/main" val="3056950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Design-Led Research</a:t>
            </a:r>
            <a:endParaRPr lang="en-US" dirty="0"/>
          </a:p>
        </p:txBody>
      </p:sp>
      <p:pic>
        <p:nvPicPr>
          <p:cNvPr id="4098" name="Picture 2" descr="http://www.dubberly.com/wp-content/uploads/2008/11/map_design_resear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71" y="1371600"/>
            <a:ext cx="6429828" cy="48223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9057" y="6201174"/>
            <a:ext cx="6096000" cy="523220"/>
          </a:xfrm>
          <a:prstGeom prst="rect">
            <a:avLst/>
          </a:prstGeom>
        </p:spPr>
        <p:txBody>
          <a:bodyPr wrap="square">
            <a:spAutoFit/>
          </a:bodyPr>
          <a:lstStyle/>
          <a:p>
            <a:r>
              <a:rPr lang="en-US" sz="1400" dirty="0" smtClean="0"/>
              <a:t>Liz Sanders </a:t>
            </a:r>
            <a:r>
              <a:rPr lang="en-US" sz="1400" dirty="0" smtClean="0">
                <a:hlinkClick r:id="rId3"/>
              </a:rPr>
              <a:t>http://www.dubberly.com/articles/an-evolving-map-of-design-practice-and-design-research.html</a:t>
            </a:r>
            <a:endParaRPr lang="en-US" sz="1400" dirty="0"/>
          </a:p>
        </p:txBody>
      </p:sp>
    </p:spTree>
    <p:extLst>
      <p:ext uri="{BB962C8B-B14F-4D97-AF65-F5344CB8AC3E}">
        <p14:creationId xmlns:p14="http://schemas.microsoft.com/office/powerpoint/2010/main" val="2149502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dubberly.com/wp-content/uploads/2008/11/research_typ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171" y="1371600"/>
            <a:ext cx="6477000" cy="4857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9057" y="6201174"/>
            <a:ext cx="6096000" cy="523220"/>
          </a:xfrm>
          <a:prstGeom prst="rect">
            <a:avLst/>
          </a:prstGeom>
        </p:spPr>
        <p:txBody>
          <a:bodyPr wrap="square">
            <a:spAutoFit/>
          </a:bodyPr>
          <a:lstStyle/>
          <a:p>
            <a:r>
              <a:rPr lang="en-US" sz="1400" dirty="0" smtClean="0"/>
              <a:t>Liz Sanders </a:t>
            </a:r>
            <a:r>
              <a:rPr lang="en-US" sz="1400" dirty="0" smtClean="0">
                <a:hlinkClick r:id="rId3"/>
              </a:rPr>
              <a:t>http://www.dubberly.com/articles/an-evolving-map-of-design-practice-and-design-research.html</a:t>
            </a:r>
            <a:endParaRPr lang="en-US" sz="1400" dirty="0"/>
          </a:p>
        </p:txBody>
      </p:sp>
      <p:sp>
        <p:nvSpPr>
          <p:cNvPr id="6" name="Title 1"/>
          <p:cNvSpPr>
            <a:spLocks noGrp="1"/>
          </p:cNvSpPr>
          <p:nvPr>
            <p:ph type="title"/>
          </p:nvPr>
        </p:nvSpPr>
        <p:spPr>
          <a:xfrm>
            <a:off x="457200" y="274638"/>
            <a:ext cx="8229600" cy="1143000"/>
          </a:xfrm>
        </p:spPr>
        <p:txBody>
          <a:bodyPr/>
          <a:lstStyle/>
          <a:p>
            <a:pPr algn="l"/>
            <a:r>
              <a:rPr lang="en-US" dirty="0" smtClean="0"/>
              <a:t>Design-Led Research</a:t>
            </a:r>
            <a:endParaRPr lang="en-US" dirty="0"/>
          </a:p>
        </p:txBody>
      </p:sp>
    </p:spTree>
    <p:extLst>
      <p:ext uri="{BB962C8B-B14F-4D97-AF65-F5344CB8AC3E}">
        <p14:creationId xmlns:p14="http://schemas.microsoft.com/office/powerpoint/2010/main" val="2143167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dubberly.com/wp-content/uploads/2008/11/new_tools_metho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568" y="1371600"/>
            <a:ext cx="6439432" cy="48295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9057" y="6201174"/>
            <a:ext cx="6096000" cy="523220"/>
          </a:xfrm>
          <a:prstGeom prst="rect">
            <a:avLst/>
          </a:prstGeom>
        </p:spPr>
        <p:txBody>
          <a:bodyPr wrap="square">
            <a:spAutoFit/>
          </a:bodyPr>
          <a:lstStyle/>
          <a:p>
            <a:r>
              <a:rPr lang="en-US" sz="1400" dirty="0" smtClean="0"/>
              <a:t>Liz Sanders </a:t>
            </a:r>
            <a:r>
              <a:rPr lang="en-US" sz="1400" dirty="0" smtClean="0">
                <a:hlinkClick r:id="rId3"/>
              </a:rPr>
              <a:t>http://www.dubberly.com/articles/an-evolving-map-of-design-practice-and-design-research.html</a:t>
            </a:r>
            <a:endParaRPr lang="en-US" sz="1400" dirty="0"/>
          </a:p>
        </p:txBody>
      </p:sp>
      <p:sp>
        <p:nvSpPr>
          <p:cNvPr id="6" name="Title 1"/>
          <p:cNvSpPr>
            <a:spLocks noGrp="1"/>
          </p:cNvSpPr>
          <p:nvPr>
            <p:ph type="title"/>
          </p:nvPr>
        </p:nvSpPr>
        <p:spPr>
          <a:xfrm>
            <a:off x="457200" y="274638"/>
            <a:ext cx="8229600" cy="1143000"/>
          </a:xfrm>
        </p:spPr>
        <p:txBody>
          <a:bodyPr/>
          <a:lstStyle/>
          <a:p>
            <a:pPr algn="l"/>
            <a:r>
              <a:rPr lang="en-US" dirty="0" smtClean="0"/>
              <a:t>Design-Led Research</a:t>
            </a:r>
            <a:endParaRPr lang="en-US" dirty="0"/>
          </a:p>
        </p:txBody>
      </p:sp>
    </p:spTree>
    <p:extLst>
      <p:ext uri="{BB962C8B-B14F-4D97-AF65-F5344CB8AC3E}">
        <p14:creationId xmlns:p14="http://schemas.microsoft.com/office/powerpoint/2010/main" val="2168690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Situated </a:t>
            </a:r>
            <a:r>
              <a:rPr lang="en-US" dirty="0" err="1" smtClean="0"/>
              <a:t>Maketools</a:t>
            </a:r>
            <a:endParaRPr lang="en-US" dirty="0"/>
          </a:p>
        </p:txBody>
      </p:sp>
      <p:sp>
        <p:nvSpPr>
          <p:cNvPr id="3" name="Content Placeholder 2"/>
          <p:cNvSpPr>
            <a:spLocks noGrp="1"/>
          </p:cNvSpPr>
          <p:nvPr>
            <p:ph idx="1"/>
          </p:nvPr>
        </p:nvSpPr>
        <p:spPr>
          <a:xfrm>
            <a:off x="457200" y="1600200"/>
            <a:ext cx="4876800" cy="4525963"/>
          </a:xfrm>
        </p:spPr>
        <p:txBody>
          <a:bodyPr/>
          <a:lstStyle/>
          <a:p>
            <a:r>
              <a:rPr lang="en-US" sz="2800" dirty="0" smtClean="0"/>
              <a:t>They situated </a:t>
            </a:r>
            <a:r>
              <a:rPr lang="en-US" sz="2800" dirty="0"/>
              <a:t>the study at the </a:t>
            </a:r>
            <a:r>
              <a:rPr lang="en-US" sz="2800" dirty="0" smtClean="0"/>
              <a:t>workplace</a:t>
            </a:r>
          </a:p>
          <a:p>
            <a:r>
              <a:rPr lang="en-US" sz="2800" dirty="0" smtClean="0"/>
              <a:t>Then grounded </a:t>
            </a:r>
            <a:r>
              <a:rPr lang="en-US" sz="2800" dirty="0"/>
              <a:t>the designing in the </a:t>
            </a:r>
            <a:r>
              <a:rPr lang="en-US" sz="2800" dirty="0" err="1"/>
              <a:t>workersʼ</a:t>
            </a:r>
            <a:r>
              <a:rPr lang="en-US" sz="2800" dirty="0"/>
              <a:t> </a:t>
            </a:r>
            <a:r>
              <a:rPr lang="en-US" sz="2800" dirty="0" smtClean="0"/>
              <a:t>explanations</a:t>
            </a:r>
          </a:p>
          <a:p>
            <a:r>
              <a:rPr lang="en-US" sz="2800" dirty="0" smtClean="0"/>
              <a:t>And scaffolded </a:t>
            </a:r>
            <a:r>
              <a:rPr lang="en-US" sz="2800" dirty="0"/>
              <a:t>the designing, i.e. used temporary stuff</a:t>
            </a:r>
            <a:endParaRPr lang="en-US" sz="2800" dirty="0" smtClean="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495800"/>
            <a:ext cx="2714625" cy="202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5800" y="4876800"/>
            <a:ext cx="3810000" cy="1077218"/>
          </a:xfrm>
          <a:prstGeom prst="rect">
            <a:avLst/>
          </a:prstGeom>
        </p:spPr>
        <p:txBody>
          <a:bodyPr wrap="square">
            <a:spAutoFit/>
          </a:bodyPr>
          <a:lstStyle/>
          <a:p>
            <a:r>
              <a:rPr lang="en-US" sz="1600" dirty="0" err="1" smtClean="0"/>
              <a:t>Salu</a:t>
            </a:r>
            <a:r>
              <a:rPr lang="en-US" sz="1600" dirty="0" smtClean="0"/>
              <a:t> </a:t>
            </a:r>
            <a:r>
              <a:rPr lang="en-US" sz="1600" dirty="0" err="1" smtClean="0"/>
              <a:t>Ylirisku</a:t>
            </a:r>
            <a:r>
              <a:rPr lang="en-US" sz="1600" dirty="0" smtClean="0"/>
              <a:t> </a:t>
            </a:r>
            <a:r>
              <a:rPr lang="en-US" sz="1600" dirty="0" smtClean="0">
                <a:hlinkClick r:id="rId3"/>
              </a:rPr>
              <a:t>http://designresearch.fi/blogs/uid10/wp-content/uploads/2010/11/frame_it_simple_handouts.pdf</a:t>
            </a:r>
            <a:endParaRPr lang="en-US" sz="1600" dirty="0"/>
          </a:p>
        </p:txBody>
      </p:sp>
    </p:spTree>
    <p:extLst>
      <p:ext uri="{BB962C8B-B14F-4D97-AF65-F5344CB8AC3E}">
        <p14:creationId xmlns:p14="http://schemas.microsoft.com/office/powerpoint/2010/main" val="959894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Situating as Framing</a:t>
            </a:r>
            <a:endParaRPr lang="en-US" dirty="0"/>
          </a:p>
        </p:txBody>
      </p:sp>
      <p:sp>
        <p:nvSpPr>
          <p:cNvPr id="3" name="Content Placeholder 2"/>
          <p:cNvSpPr>
            <a:spLocks noGrp="1"/>
          </p:cNvSpPr>
          <p:nvPr>
            <p:ph idx="1"/>
          </p:nvPr>
        </p:nvSpPr>
        <p:spPr>
          <a:xfrm>
            <a:off x="457200" y="1600200"/>
            <a:ext cx="4419600" cy="4525963"/>
          </a:xfrm>
        </p:spPr>
        <p:txBody>
          <a:bodyPr>
            <a:normAutofit/>
          </a:bodyPr>
          <a:lstStyle/>
          <a:p>
            <a:r>
              <a:rPr lang="en-US" sz="2800" dirty="0" smtClean="0"/>
              <a:t>To ‘situate’ is to theorize, only with a smaller universe of discourse</a:t>
            </a:r>
          </a:p>
          <a:p>
            <a:r>
              <a:rPr lang="en-US" sz="2800" dirty="0" err="1" smtClean="0"/>
              <a:t>Lakoff</a:t>
            </a:r>
            <a:r>
              <a:rPr lang="en-US" sz="2800" dirty="0" smtClean="0"/>
              <a:t> – ‘Framing’</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581400"/>
            <a:ext cx="2686050"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http://www.berkeley.edu/news/media/releases/2003/10/images/lakof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282440"/>
            <a:ext cx="2895600" cy="17373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08600" y="6172200"/>
            <a:ext cx="2362200" cy="369332"/>
          </a:xfrm>
          <a:prstGeom prst="rect">
            <a:avLst/>
          </a:prstGeom>
          <a:noFill/>
        </p:spPr>
        <p:txBody>
          <a:bodyPr wrap="square" rtlCol="0">
            <a:spAutoFit/>
          </a:bodyPr>
          <a:lstStyle/>
          <a:p>
            <a:r>
              <a:rPr lang="en-US" dirty="0" err="1" smtClean="0"/>
              <a:t>Lakoff</a:t>
            </a:r>
            <a:endParaRPr lang="en-US" dirty="0"/>
          </a:p>
        </p:txBody>
      </p:sp>
    </p:spTree>
    <p:extLst>
      <p:ext uri="{BB962C8B-B14F-4D97-AF65-F5344CB8AC3E}">
        <p14:creationId xmlns:p14="http://schemas.microsoft.com/office/powerpoint/2010/main" val="3215500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Caveats</a:t>
            </a:r>
            <a:endParaRPr lang="en-US" dirty="0"/>
          </a:p>
        </p:txBody>
      </p:sp>
      <p:sp>
        <p:nvSpPr>
          <p:cNvPr id="3" name="Content Placeholder 2"/>
          <p:cNvSpPr>
            <a:spLocks noGrp="1"/>
          </p:cNvSpPr>
          <p:nvPr>
            <p:ph idx="1"/>
          </p:nvPr>
        </p:nvSpPr>
        <p:spPr>
          <a:xfrm>
            <a:off x="457200" y="1600200"/>
            <a:ext cx="4953000" cy="4525963"/>
          </a:xfrm>
        </p:spPr>
        <p:txBody>
          <a:bodyPr/>
          <a:lstStyle/>
          <a:p>
            <a:r>
              <a:rPr lang="en-US" sz="2800" dirty="0" smtClean="0"/>
              <a:t>This is a report, not a prescription</a:t>
            </a:r>
          </a:p>
          <a:p>
            <a:r>
              <a:rPr lang="en-US" sz="2800" dirty="0" smtClean="0"/>
              <a:t>I’m not arguing – at best, I’m </a:t>
            </a:r>
            <a:r>
              <a:rPr lang="en-US" sz="2800" i="1" dirty="0" smtClean="0"/>
              <a:t>explaining</a:t>
            </a:r>
            <a:r>
              <a:rPr lang="en-US" sz="2800" dirty="0" smtClean="0"/>
              <a:t>, but not in the sense that you can generalize from that</a:t>
            </a:r>
          </a:p>
          <a:p>
            <a:endParaRPr lang="en-US" dirty="0"/>
          </a:p>
        </p:txBody>
      </p:sp>
    </p:spTree>
    <p:extLst>
      <p:ext uri="{BB962C8B-B14F-4D97-AF65-F5344CB8AC3E}">
        <p14:creationId xmlns:p14="http://schemas.microsoft.com/office/powerpoint/2010/main" val="3789703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Beyond Theory</a:t>
            </a:r>
            <a:endParaRPr lang="en-US" dirty="0"/>
          </a:p>
        </p:txBody>
      </p:sp>
      <p:sp>
        <p:nvSpPr>
          <p:cNvPr id="3" name="Content Placeholder 2"/>
          <p:cNvSpPr>
            <a:spLocks noGrp="1"/>
          </p:cNvSpPr>
          <p:nvPr>
            <p:ph idx="1"/>
          </p:nvPr>
        </p:nvSpPr>
        <p:spPr>
          <a:xfrm>
            <a:off x="457200" y="1600200"/>
            <a:ext cx="3276600" cy="4525963"/>
          </a:xfrm>
        </p:spPr>
        <p:txBody>
          <a:bodyPr>
            <a:normAutofit/>
          </a:bodyPr>
          <a:lstStyle/>
          <a:p>
            <a:r>
              <a:rPr lang="en-US" sz="2800" dirty="0" smtClean="0"/>
              <a:t>Design without theory is </a:t>
            </a:r>
            <a:r>
              <a:rPr lang="en-US" sz="2800" i="1" dirty="0" smtClean="0"/>
              <a:t>discovery</a:t>
            </a:r>
          </a:p>
          <a:p>
            <a:r>
              <a:rPr lang="en-US" sz="2800" dirty="0" smtClean="0"/>
              <a:t>(And I recognize that I am able to sample only the edge of a complex landscape)</a:t>
            </a:r>
            <a:endParaRPr lang="en-US" sz="2800" dirty="0"/>
          </a:p>
        </p:txBody>
      </p:sp>
      <p:pic>
        <p:nvPicPr>
          <p:cNvPr id="14338" name="Picture 2" descr="http://farm4.staticflickr.com/3345/3197149995_ba67284b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810000"/>
            <a:ext cx="3975100" cy="2655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884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Reading the World</a:t>
            </a:r>
            <a:endParaRPr lang="en-US" dirty="0"/>
          </a:p>
        </p:txBody>
      </p:sp>
      <p:sp>
        <p:nvSpPr>
          <p:cNvPr id="3" name="Content Placeholder 2"/>
          <p:cNvSpPr>
            <a:spLocks noGrp="1"/>
          </p:cNvSpPr>
          <p:nvPr>
            <p:ph idx="1"/>
          </p:nvPr>
        </p:nvSpPr>
        <p:spPr>
          <a:xfrm>
            <a:off x="457200" y="1600200"/>
            <a:ext cx="4191000" cy="4525963"/>
          </a:xfrm>
        </p:spPr>
        <p:txBody>
          <a:bodyPr>
            <a:normAutofit/>
          </a:bodyPr>
          <a:lstStyle/>
          <a:p>
            <a:r>
              <a:rPr lang="en-US" sz="2400" dirty="0" smtClean="0"/>
              <a:t>I don’t see the world as neat and ordered, like logic and mathematics – I see it as messy and complex, like a language</a:t>
            </a:r>
            <a:endParaRPr lang="en-US" sz="24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7600"/>
            <a:ext cx="353377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00600" y="4876800"/>
            <a:ext cx="3733800" cy="1477328"/>
          </a:xfrm>
          <a:prstGeom prst="rect">
            <a:avLst/>
          </a:prstGeom>
          <a:noFill/>
        </p:spPr>
        <p:txBody>
          <a:bodyPr wrap="square" rtlCol="0">
            <a:spAutoFit/>
          </a:bodyPr>
          <a:lstStyle/>
          <a:p>
            <a:r>
              <a:rPr lang="en-US" dirty="0" smtClean="0"/>
              <a:t>“We see the future in the same way that we see the past, by reading the signs”</a:t>
            </a:r>
          </a:p>
          <a:p>
            <a:endParaRPr lang="en-US" dirty="0"/>
          </a:p>
          <a:p>
            <a:r>
              <a:rPr lang="en-US" dirty="0" smtClean="0"/>
              <a:t>Wittgenstein: Meaning is Use</a:t>
            </a:r>
            <a:endParaRPr lang="en-US" dirty="0"/>
          </a:p>
        </p:txBody>
      </p:sp>
    </p:spTree>
    <p:extLst>
      <p:ext uri="{BB962C8B-B14F-4D97-AF65-F5344CB8AC3E}">
        <p14:creationId xmlns:p14="http://schemas.microsoft.com/office/powerpoint/2010/main" val="977680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Method as Literacy</a:t>
            </a:r>
            <a:endParaRPr lang="en-US" dirty="0"/>
          </a:p>
        </p:txBody>
      </p:sp>
      <p:sp>
        <p:nvSpPr>
          <p:cNvPr id="3" name="Content Placeholder 2"/>
          <p:cNvSpPr>
            <a:spLocks noGrp="1"/>
          </p:cNvSpPr>
          <p:nvPr>
            <p:ph idx="1"/>
          </p:nvPr>
        </p:nvSpPr>
        <p:spPr>
          <a:xfrm>
            <a:off x="457200" y="1600200"/>
            <a:ext cx="4648200" cy="4525963"/>
          </a:xfrm>
        </p:spPr>
        <p:txBody>
          <a:bodyPr/>
          <a:lstStyle/>
          <a:p>
            <a:pPr marL="0" indent="0">
              <a:buNone/>
            </a:pPr>
            <a:r>
              <a:rPr lang="en-US" dirty="0" smtClean="0"/>
              <a:t>What we call ‘theory’ is just one aspect of world literacy, and not even the most important one</a:t>
            </a:r>
            <a:endParaRPr lang="en-US" dirty="0"/>
          </a:p>
        </p:txBody>
      </p:sp>
      <p:sp>
        <p:nvSpPr>
          <p:cNvPr id="4" name="Rectangle 3"/>
          <p:cNvSpPr/>
          <p:nvPr/>
        </p:nvSpPr>
        <p:spPr>
          <a:xfrm>
            <a:off x="468804" y="6019800"/>
            <a:ext cx="4136902" cy="369332"/>
          </a:xfrm>
          <a:prstGeom prst="rect">
            <a:avLst/>
          </a:prstGeom>
        </p:spPr>
        <p:txBody>
          <a:bodyPr wrap="none">
            <a:spAutoFit/>
          </a:bodyPr>
          <a:lstStyle/>
          <a:p>
            <a:r>
              <a:rPr lang="en-US" dirty="0" smtClean="0">
                <a:hlinkClick r:id="rId2"/>
              </a:rPr>
              <a:t>http://www.downes.ca/presentation/233</a:t>
            </a:r>
            <a:r>
              <a:rPr lang="en-US" dirty="0" smtClean="0"/>
              <a:t> </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33" y="3733800"/>
            <a:ext cx="37242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5425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09600" y="457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a:solidFill>
                  <a:srgbClr val="FFFFFF"/>
                </a:solidFill>
              </a:rPr>
              <a:t>A frame for understanding new media</a:t>
            </a:r>
          </a:p>
        </p:txBody>
      </p:sp>
      <p:sp>
        <p:nvSpPr>
          <p:cNvPr id="28675" name="Rectangle 7"/>
          <p:cNvSpPr>
            <a:spLocks noChangeArrowheads="1"/>
          </p:cNvSpPr>
          <p:nvPr/>
        </p:nvSpPr>
        <p:spPr bwMode="auto">
          <a:xfrm>
            <a:off x="609600" y="1066800"/>
            <a:ext cx="4479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solidFill>
                  <a:schemeClr val="bg2">
                    <a:lumMod val="10000"/>
                  </a:schemeClr>
                </a:solidFill>
              </a:rPr>
              <a:t>Morris, Derrida and a little Lao Tzu</a:t>
            </a:r>
          </a:p>
        </p:txBody>
      </p:sp>
      <p:graphicFrame>
        <p:nvGraphicFramePr>
          <p:cNvPr id="45096" name="Group 40"/>
          <p:cNvGraphicFramePr>
            <a:graphicFrameLocks noGrp="1"/>
          </p:cNvGraphicFramePr>
          <p:nvPr>
            <p:extLst>
              <p:ext uri="{D42A27DB-BD31-4B8C-83A1-F6EECF244321}">
                <p14:modId xmlns:p14="http://schemas.microsoft.com/office/powerpoint/2010/main" val="952414600"/>
              </p:ext>
            </p:extLst>
          </p:nvPr>
        </p:nvGraphicFramePr>
        <p:xfrm>
          <a:off x="533400" y="2209800"/>
          <a:ext cx="5105400" cy="3149601"/>
        </p:xfrm>
        <a:graphic>
          <a:graphicData uri="http://schemas.openxmlformats.org/drawingml/2006/table">
            <a:tbl>
              <a:tblPr>
                <a:tableStyleId>{3C2FFA5D-87B4-456A-9821-1D502468CF0F}</a:tableStyleId>
              </a:tblPr>
              <a:tblGrid>
                <a:gridCol w="2552700"/>
                <a:gridCol w="2552700"/>
              </a:tblGrid>
              <a:tr h="1049457">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u="none" strike="noStrike" cap="none" normalizeH="0" baseline="0" dirty="0" smtClean="0">
                          <a:ln>
                            <a:noFill/>
                          </a:ln>
                          <a:effectLst/>
                        </a:rPr>
                        <a:t>Syntax</a:t>
                      </a:r>
                      <a:endParaRPr kumimoji="0" lang="en-US" sz="2800" b="0" i="0" u="none" strike="noStrike" cap="none" normalizeH="0" baseline="0" dirty="0" smtClean="0">
                        <a:ln>
                          <a:noFill/>
                        </a:ln>
                        <a:solidFill>
                          <a:schemeClr val="bg2">
                            <a:lumMod val="10000"/>
                          </a:schemeClr>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u="none" strike="noStrike" cap="none" normalizeH="0" baseline="0" dirty="0" smtClean="0">
                          <a:ln>
                            <a:noFill/>
                          </a:ln>
                          <a:effectLst/>
                        </a:rPr>
                        <a:t>Cognition</a:t>
                      </a:r>
                      <a:endParaRPr kumimoji="0" lang="en-US" sz="2800" b="0" i="0" u="none" strike="noStrike" cap="none" normalizeH="0" baseline="0" dirty="0" smtClean="0">
                        <a:ln>
                          <a:noFill/>
                        </a:ln>
                        <a:solidFill>
                          <a:schemeClr val="bg2">
                            <a:lumMod val="10000"/>
                          </a:schemeClr>
                        </a:solidFill>
                        <a:effectLst/>
                        <a:latin typeface="Calibri" pitchFamily="34" charset="0"/>
                      </a:endParaRPr>
                    </a:p>
                  </a:txBody>
                  <a:tcPr anchor="ctr" horzOverflow="overflow"/>
                </a:tc>
              </a:tr>
              <a:tr h="1050687">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u="none" strike="noStrike" cap="none" normalizeH="0" baseline="0" dirty="0" smtClean="0">
                          <a:ln>
                            <a:noFill/>
                          </a:ln>
                          <a:effectLst/>
                        </a:rPr>
                        <a:t>Semantics</a:t>
                      </a:r>
                      <a:endParaRPr kumimoji="0" lang="en-US" sz="2800" b="0" i="0" u="none" strike="noStrike" cap="none" normalizeH="0" baseline="0" dirty="0" smtClean="0">
                        <a:ln>
                          <a:noFill/>
                        </a:ln>
                        <a:solidFill>
                          <a:schemeClr val="bg2">
                            <a:lumMod val="10000"/>
                          </a:schemeClr>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u="none" strike="noStrike" cap="none" normalizeH="0" baseline="0" dirty="0" smtClean="0">
                          <a:ln>
                            <a:noFill/>
                          </a:ln>
                          <a:effectLst/>
                        </a:rPr>
                        <a:t>Context</a:t>
                      </a:r>
                      <a:endParaRPr kumimoji="0" lang="en-US" sz="2800" b="0" i="0" u="none" strike="noStrike" cap="none" normalizeH="0" baseline="0" dirty="0" smtClean="0">
                        <a:ln>
                          <a:noFill/>
                        </a:ln>
                        <a:solidFill>
                          <a:schemeClr val="bg2">
                            <a:lumMod val="10000"/>
                          </a:schemeClr>
                        </a:solidFill>
                        <a:effectLst/>
                        <a:latin typeface="Calibri" pitchFamily="34" charset="0"/>
                      </a:endParaRPr>
                    </a:p>
                  </a:txBody>
                  <a:tcPr anchor="ctr" horzOverflow="overflow"/>
                </a:tc>
              </a:tr>
              <a:tr h="1049457">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u="none" strike="noStrike" cap="none" normalizeH="0" baseline="0" smtClean="0">
                          <a:ln>
                            <a:noFill/>
                          </a:ln>
                          <a:effectLst/>
                        </a:rPr>
                        <a:t>Pragmatics</a:t>
                      </a:r>
                      <a:endParaRPr kumimoji="0" lang="en-US" sz="2800" b="0" i="0" u="none" strike="noStrike" cap="none" normalizeH="0" baseline="0" smtClean="0">
                        <a:ln>
                          <a:noFill/>
                        </a:ln>
                        <a:solidFill>
                          <a:schemeClr val="bg2">
                            <a:lumMod val="10000"/>
                          </a:schemeClr>
                        </a:solidFill>
                        <a:effectLst/>
                        <a:latin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800" u="none" strike="noStrike" cap="none" normalizeH="0" baseline="0" dirty="0" smtClean="0">
                          <a:ln>
                            <a:noFill/>
                          </a:ln>
                          <a:effectLst/>
                        </a:rPr>
                        <a:t>Change</a:t>
                      </a:r>
                      <a:endParaRPr kumimoji="0" lang="en-US" sz="2800" b="0" i="0" u="none" strike="noStrike" cap="none" normalizeH="0" baseline="0" dirty="0" smtClean="0">
                        <a:ln>
                          <a:noFill/>
                        </a:ln>
                        <a:solidFill>
                          <a:schemeClr val="bg2">
                            <a:lumMod val="10000"/>
                          </a:schemeClr>
                        </a:solidFill>
                        <a:effectLst/>
                        <a:latin typeface="Calibri" pitchFamily="34" charset="0"/>
                      </a:endParaRPr>
                    </a:p>
                  </a:txBody>
                  <a:tcPr anchor="ctr" horzOverflow="overflow"/>
                </a:tc>
              </a:tr>
            </a:tbl>
          </a:graphicData>
        </a:graphic>
      </p:graphicFrame>
      <p:sp>
        <p:nvSpPr>
          <p:cNvPr id="28690" name="Text Box 41"/>
          <p:cNvSpPr txBox="1">
            <a:spLocks noChangeArrowheads="1"/>
          </p:cNvSpPr>
          <p:nvPr/>
        </p:nvSpPr>
        <p:spPr bwMode="auto">
          <a:xfrm>
            <a:off x="685800" y="6019800"/>
            <a:ext cx="662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dirty="0">
                <a:solidFill>
                  <a:schemeClr val="bg2">
                    <a:lumMod val="25000"/>
                  </a:schemeClr>
                </a:solidFill>
              </a:rPr>
              <a:t>We need this frame because (as Jukes said) if we aren’t looking for these things, we just won’t see them. </a:t>
            </a:r>
          </a:p>
        </p:txBody>
      </p:sp>
    </p:spTree>
    <p:extLst>
      <p:ext uri="{BB962C8B-B14F-4D97-AF65-F5344CB8AC3E}">
        <p14:creationId xmlns:p14="http://schemas.microsoft.com/office/powerpoint/2010/main" val="3340073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9600" y="457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dirty="0" smtClean="0">
                <a:solidFill>
                  <a:schemeClr val="bg2">
                    <a:lumMod val="10000"/>
                  </a:schemeClr>
                </a:solidFill>
              </a:rPr>
              <a:t>Theories / Syntax</a:t>
            </a:r>
            <a:endParaRPr lang="en-US" sz="3600" dirty="0">
              <a:solidFill>
                <a:schemeClr val="bg2">
                  <a:lumMod val="10000"/>
                </a:schemeClr>
              </a:solidFill>
            </a:endParaRPr>
          </a:p>
        </p:txBody>
      </p:sp>
      <p:sp>
        <p:nvSpPr>
          <p:cNvPr id="29699" name="Text Box 18"/>
          <p:cNvSpPr txBox="1">
            <a:spLocks noChangeArrowheads="1"/>
          </p:cNvSpPr>
          <p:nvPr/>
        </p:nvSpPr>
        <p:spPr bwMode="auto">
          <a:xfrm>
            <a:off x="609600" y="4648200"/>
            <a:ext cx="7391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solidFill>
                  <a:schemeClr val="bg2">
                    <a:lumMod val="10000"/>
                  </a:schemeClr>
                </a:solidFill>
                <a:latin typeface="Calibri" pitchFamily="34" charset="0"/>
              </a:rPr>
              <a:t>Forms: archetypes? Platonic ideals?</a:t>
            </a:r>
          </a:p>
          <a:p>
            <a:pPr eaLnBrk="1" hangingPunct="1"/>
            <a:r>
              <a:rPr lang="en-US" sz="2400" dirty="0">
                <a:solidFill>
                  <a:schemeClr val="bg2">
                    <a:lumMod val="10000"/>
                  </a:schemeClr>
                </a:solidFill>
                <a:latin typeface="Calibri" pitchFamily="34" charset="0"/>
              </a:rPr>
              <a:t>Rules: grammar = logical syntax</a:t>
            </a:r>
          </a:p>
          <a:p>
            <a:pPr eaLnBrk="1" hangingPunct="1"/>
            <a:r>
              <a:rPr lang="en-US" sz="2400" dirty="0">
                <a:solidFill>
                  <a:schemeClr val="bg2">
                    <a:lumMod val="10000"/>
                  </a:schemeClr>
                </a:solidFill>
                <a:latin typeface="Calibri" pitchFamily="34" charset="0"/>
              </a:rPr>
              <a:t>Operations: procedures, motor skills</a:t>
            </a:r>
          </a:p>
          <a:p>
            <a:pPr eaLnBrk="1" hangingPunct="1"/>
            <a:r>
              <a:rPr lang="en-US" sz="2400" dirty="0">
                <a:solidFill>
                  <a:schemeClr val="bg2">
                    <a:lumMod val="10000"/>
                  </a:schemeClr>
                </a:solidFill>
                <a:latin typeface="Calibri" pitchFamily="34" charset="0"/>
              </a:rPr>
              <a:t>Patterns: regularities, </a:t>
            </a:r>
            <a:r>
              <a:rPr lang="en-US" sz="2400" dirty="0" err="1">
                <a:solidFill>
                  <a:schemeClr val="bg2">
                    <a:lumMod val="10000"/>
                  </a:schemeClr>
                </a:solidFill>
                <a:latin typeface="Calibri" pitchFamily="34" charset="0"/>
              </a:rPr>
              <a:t>substitutivity</a:t>
            </a:r>
            <a:r>
              <a:rPr lang="en-US" sz="2400" dirty="0">
                <a:solidFill>
                  <a:schemeClr val="bg2">
                    <a:lumMod val="10000"/>
                  </a:schemeClr>
                </a:solidFill>
                <a:latin typeface="Calibri" pitchFamily="34" charset="0"/>
              </a:rPr>
              <a:t> (</a:t>
            </a:r>
            <a:r>
              <a:rPr lang="en-US" sz="2400" dirty="0" err="1">
                <a:solidFill>
                  <a:schemeClr val="bg2">
                    <a:lumMod val="10000"/>
                  </a:schemeClr>
                </a:solidFill>
                <a:latin typeface="Calibri" pitchFamily="34" charset="0"/>
              </a:rPr>
              <a:t>eggcorns</a:t>
            </a:r>
            <a:r>
              <a:rPr lang="en-US" sz="2400" dirty="0">
                <a:solidFill>
                  <a:schemeClr val="bg2">
                    <a:lumMod val="10000"/>
                  </a:schemeClr>
                </a:solidFill>
                <a:latin typeface="Calibri" pitchFamily="34" charset="0"/>
              </a:rPr>
              <a:t>, tropes)</a:t>
            </a:r>
          </a:p>
          <a:p>
            <a:pPr eaLnBrk="1" hangingPunct="1"/>
            <a:r>
              <a:rPr lang="en-US" sz="2400" dirty="0">
                <a:solidFill>
                  <a:schemeClr val="bg2">
                    <a:lumMod val="10000"/>
                  </a:schemeClr>
                </a:solidFill>
                <a:latin typeface="Calibri" pitchFamily="34" charset="0"/>
              </a:rPr>
              <a:t>Similarities: </a:t>
            </a:r>
            <a:r>
              <a:rPr lang="en-US" sz="2400" dirty="0" err="1">
                <a:solidFill>
                  <a:schemeClr val="bg2">
                    <a:lumMod val="10000"/>
                  </a:schemeClr>
                </a:solidFill>
                <a:latin typeface="Calibri" pitchFamily="34" charset="0"/>
              </a:rPr>
              <a:t>Tversky</a:t>
            </a:r>
            <a:r>
              <a:rPr lang="en-US" sz="2400" dirty="0">
                <a:solidFill>
                  <a:schemeClr val="bg2">
                    <a:lumMod val="10000"/>
                  </a:schemeClr>
                </a:solidFill>
                <a:latin typeface="Calibri" pitchFamily="34" charset="0"/>
              </a:rPr>
              <a:t> - properties, </a:t>
            </a:r>
            <a:r>
              <a:rPr lang="en-US" sz="2400" dirty="0" err="1">
                <a:solidFill>
                  <a:schemeClr val="bg2">
                    <a:lumMod val="10000"/>
                  </a:schemeClr>
                </a:solidFill>
                <a:latin typeface="Calibri" pitchFamily="34" charset="0"/>
              </a:rPr>
              <a:t>etc</a:t>
            </a:r>
            <a:endParaRPr lang="en-US" dirty="0">
              <a:solidFill>
                <a:schemeClr val="bg2">
                  <a:lumMod val="10000"/>
                </a:schemeClr>
              </a:solidFill>
            </a:endParaRPr>
          </a:p>
        </p:txBody>
      </p:sp>
      <p:sp>
        <p:nvSpPr>
          <p:cNvPr id="29700" name="Text Box 19"/>
          <p:cNvSpPr txBox="1">
            <a:spLocks noChangeArrowheads="1"/>
          </p:cNvSpPr>
          <p:nvPr/>
        </p:nvSpPr>
        <p:spPr bwMode="auto">
          <a:xfrm>
            <a:off x="609600" y="1295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solidFill>
                  <a:schemeClr val="bg2">
                    <a:lumMod val="10000"/>
                  </a:schemeClr>
                </a:solidFill>
              </a:rPr>
              <a:t>Not just rules and grammar</a:t>
            </a:r>
          </a:p>
        </p:txBody>
      </p:sp>
      <p:pic>
        <p:nvPicPr>
          <p:cNvPr id="29701" name="Picture 20" descr="synt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4946650" cy="246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221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09600" y="457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dirty="0">
                <a:solidFill>
                  <a:schemeClr val="bg2">
                    <a:lumMod val="10000"/>
                  </a:schemeClr>
                </a:solidFill>
              </a:rPr>
              <a:t>Semantics</a:t>
            </a:r>
          </a:p>
        </p:txBody>
      </p:sp>
      <p:sp>
        <p:nvSpPr>
          <p:cNvPr id="30723" name="Text Box 3"/>
          <p:cNvSpPr txBox="1">
            <a:spLocks noChangeArrowheads="1"/>
          </p:cNvSpPr>
          <p:nvPr/>
        </p:nvSpPr>
        <p:spPr bwMode="auto">
          <a:xfrm>
            <a:off x="304800" y="4953000"/>
            <a:ext cx="853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2">
                    <a:lumMod val="10000"/>
                  </a:schemeClr>
                </a:solidFill>
                <a:latin typeface="Calibri" pitchFamily="34" charset="0"/>
              </a:rPr>
              <a:t>- </a:t>
            </a:r>
            <a:r>
              <a:rPr lang="en-US" sz="2400" dirty="0">
                <a:solidFill>
                  <a:schemeClr val="bg2">
                    <a:lumMod val="10000"/>
                  </a:schemeClr>
                </a:solidFill>
                <a:latin typeface="Calibri" pitchFamily="34" charset="0"/>
              </a:rPr>
              <a:t>Sense and reference (connotation and denotation)</a:t>
            </a:r>
          </a:p>
          <a:p>
            <a:pPr eaLnBrk="1" hangingPunct="1"/>
            <a:r>
              <a:rPr lang="en-US" sz="2400" dirty="0">
                <a:solidFill>
                  <a:schemeClr val="bg2">
                    <a:lumMod val="10000"/>
                  </a:schemeClr>
                </a:solidFill>
                <a:latin typeface="Calibri" pitchFamily="34" charset="0"/>
              </a:rPr>
              <a:t>- Interpretation (</a:t>
            </a:r>
            <a:r>
              <a:rPr lang="en-US" sz="2400" dirty="0" err="1">
                <a:solidFill>
                  <a:schemeClr val="bg2">
                    <a:lumMod val="10000"/>
                  </a:schemeClr>
                </a:solidFill>
                <a:latin typeface="Calibri" pitchFamily="34" charset="0"/>
              </a:rPr>
              <a:t>Eg</a:t>
            </a:r>
            <a:r>
              <a:rPr lang="en-US" sz="2400" dirty="0">
                <a:solidFill>
                  <a:schemeClr val="bg2">
                    <a:lumMod val="10000"/>
                  </a:schemeClr>
                </a:solidFill>
                <a:latin typeface="Calibri" pitchFamily="34" charset="0"/>
              </a:rPr>
              <a:t>. In probability, Carnap - logical space; Reichenbach - frequency; Ramsey - wagering / strength of belief)</a:t>
            </a:r>
          </a:p>
          <a:p>
            <a:pPr eaLnBrk="1" hangingPunct="1"/>
            <a:r>
              <a:rPr lang="en-US" sz="2400" dirty="0">
                <a:solidFill>
                  <a:schemeClr val="bg2">
                    <a:lumMod val="10000"/>
                  </a:schemeClr>
                </a:solidFill>
                <a:latin typeface="Calibri" pitchFamily="34" charset="0"/>
              </a:rPr>
              <a:t>- Forms of association: Hebbian, contiguity, back-prop, Boltzmann </a:t>
            </a:r>
          </a:p>
          <a:p>
            <a:pPr eaLnBrk="1" hangingPunct="1"/>
            <a:r>
              <a:rPr lang="en-US" sz="2400" dirty="0">
                <a:solidFill>
                  <a:schemeClr val="bg2">
                    <a:lumMod val="10000"/>
                  </a:schemeClr>
                </a:solidFill>
                <a:latin typeface="Calibri" pitchFamily="34" charset="0"/>
              </a:rPr>
              <a:t>- Decisions and decision theory: voting / consensus / emergence</a:t>
            </a:r>
          </a:p>
        </p:txBody>
      </p:sp>
      <p:sp>
        <p:nvSpPr>
          <p:cNvPr id="30724" name="Text Box 4"/>
          <p:cNvSpPr txBox="1">
            <a:spLocks noChangeArrowheads="1"/>
          </p:cNvSpPr>
          <p:nvPr/>
        </p:nvSpPr>
        <p:spPr bwMode="auto">
          <a:xfrm>
            <a:off x="533400" y="990600"/>
            <a:ext cx="3810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dirty="0">
                <a:solidFill>
                  <a:schemeClr val="bg2">
                    <a:lumMod val="10000"/>
                  </a:schemeClr>
                </a:solidFill>
                <a:latin typeface="Calibri" pitchFamily="34" charset="0"/>
              </a:rPr>
              <a:t>theories of truth / meaning / purpose / goal</a:t>
            </a:r>
            <a:endParaRPr lang="en-US" sz="2800" dirty="0">
              <a:solidFill>
                <a:schemeClr val="bg2">
                  <a:lumMod val="10000"/>
                </a:schemeClr>
              </a:solidFill>
            </a:endParaRPr>
          </a:p>
        </p:txBody>
      </p:sp>
      <p:pic>
        <p:nvPicPr>
          <p:cNvPr id="30725" name="Picture 6" descr="semant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286000"/>
            <a:ext cx="3404661" cy="240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7"/>
          <p:cNvSpPr>
            <a:spLocks noChangeArrowheads="1"/>
          </p:cNvSpPr>
          <p:nvPr/>
        </p:nvSpPr>
        <p:spPr bwMode="auto">
          <a:xfrm>
            <a:off x="3124200" y="4800600"/>
            <a:ext cx="3344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latin typeface="Calibri" pitchFamily="34" charset="0"/>
                <a:hlinkClick r:id="rId4"/>
              </a:rPr>
              <a:t>http://www.cs.cmu.edu/~tom7/csnotes/fall02/semantics.gif</a:t>
            </a:r>
            <a:r>
              <a:rPr lang="en-US" sz="1000">
                <a:latin typeface="Calibri" pitchFamily="34" charset="0"/>
              </a:rPr>
              <a:t> </a:t>
            </a:r>
          </a:p>
        </p:txBody>
      </p:sp>
    </p:spTree>
    <p:extLst>
      <p:ext uri="{BB962C8B-B14F-4D97-AF65-F5344CB8AC3E}">
        <p14:creationId xmlns:p14="http://schemas.microsoft.com/office/powerpoint/2010/main" val="1203890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09600" y="457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dirty="0">
                <a:solidFill>
                  <a:schemeClr val="bg2">
                    <a:lumMod val="10000"/>
                  </a:schemeClr>
                </a:solidFill>
              </a:rPr>
              <a:t>Pragmatics</a:t>
            </a:r>
          </a:p>
        </p:txBody>
      </p:sp>
      <p:sp>
        <p:nvSpPr>
          <p:cNvPr id="31747" name="Text Box 3"/>
          <p:cNvSpPr txBox="1">
            <a:spLocks noChangeArrowheads="1"/>
          </p:cNvSpPr>
          <p:nvPr/>
        </p:nvSpPr>
        <p:spPr bwMode="auto">
          <a:xfrm>
            <a:off x="533400" y="4724400"/>
            <a:ext cx="83058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endParaRPr lang="en-US" dirty="0">
              <a:solidFill>
                <a:schemeClr val="bg2">
                  <a:lumMod val="10000"/>
                </a:schemeClr>
              </a:solidFill>
              <a:latin typeface="Calibri" pitchFamily="34" charset="0"/>
            </a:endParaRPr>
          </a:p>
          <a:p>
            <a:pPr eaLnBrk="1" hangingPunct="1">
              <a:buFontTx/>
              <a:buChar char="•"/>
            </a:pPr>
            <a:r>
              <a:rPr lang="en-US" sz="2400" dirty="0">
                <a:solidFill>
                  <a:schemeClr val="bg2">
                    <a:lumMod val="10000"/>
                  </a:schemeClr>
                </a:solidFill>
                <a:latin typeface="Calibri" pitchFamily="34" charset="0"/>
              </a:rPr>
              <a:t> Speech acts (J.L. Austin, Searle) </a:t>
            </a:r>
            <a:r>
              <a:rPr lang="en-US" sz="2400" dirty="0" err="1">
                <a:solidFill>
                  <a:schemeClr val="bg2">
                    <a:lumMod val="10000"/>
                  </a:schemeClr>
                </a:solidFill>
                <a:latin typeface="Calibri" pitchFamily="34" charset="0"/>
              </a:rPr>
              <a:t>assertives</a:t>
            </a:r>
            <a:r>
              <a:rPr lang="en-US" sz="2400" dirty="0">
                <a:solidFill>
                  <a:schemeClr val="bg2">
                    <a:lumMod val="10000"/>
                  </a:schemeClr>
                </a:solidFill>
                <a:latin typeface="Calibri" pitchFamily="34" charset="0"/>
              </a:rPr>
              <a:t>, directives, </a:t>
            </a:r>
            <a:r>
              <a:rPr lang="en-US" sz="2400" dirty="0" err="1">
                <a:solidFill>
                  <a:schemeClr val="bg2">
                    <a:lumMod val="10000"/>
                  </a:schemeClr>
                </a:solidFill>
                <a:latin typeface="Calibri" pitchFamily="34" charset="0"/>
              </a:rPr>
              <a:t>commissives</a:t>
            </a:r>
            <a:r>
              <a:rPr lang="en-US" sz="2400" dirty="0">
                <a:solidFill>
                  <a:schemeClr val="bg2">
                    <a:lumMod val="10000"/>
                  </a:schemeClr>
                </a:solidFill>
                <a:latin typeface="Calibri" pitchFamily="34" charset="0"/>
              </a:rPr>
              <a:t>, </a:t>
            </a:r>
            <a:r>
              <a:rPr lang="en-US" sz="2400" dirty="0" err="1">
                <a:solidFill>
                  <a:schemeClr val="bg2">
                    <a:lumMod val="10000"/>
                  </a:schemeClr>
                </a:solidFill>
                <a:latin typeface="Calibri" pitchFamily="34" charset="0"/>
              </a:rPr>
              <a:t>expressives</a:t>
            </a:r>
            <a:r>
              <a:rPr lang="en-US" sz="2400" dirty="0">
                <a:solidFill>
                  <a:schemeClr val="bg2">
                    <a:lumMod val="10000"/>
                  </a:schemeClr>
                </a:solidFill>
                <a:latin typeface="Calibri" pitchFamily="34" charset="0"/>
              </a:rPr>
              <a:t>, declarations (but also - harmful acts, harassment, </a:t>
            </a:r>
            <a:r>
              <a:rPr lang="en-US" sz="2400" dirty="0" err="1">
                <a:solidFill>
                  <a:schemeClr val="bg2">
                    <a:lumMod val="10000"/>
                  </a:schemeClr>
                </a:solidFill>
                <a:latin typeface="Calibri" pitchFamily="34" charset="0"/>
              </a:rPr>
              <a:t>etc</a:t>
            </a:r>
            <a:r>
              <a:rPr lang="en-US" sz="2400" dirty="0">
                <a:solidFill>
                  <a:schemeClr val="bg2">
                    <a:lumMod val="10000"/>
                  </a:schemeClr>
                </a:solidFill>
                <a:latin typeface="Calibri" pitchFamily="34" charset="0"/>
              </a:rPr>
              <a:t>)</a:t>
            </a:r>
          </a:p>
          <a:p>
            <a:pPr eaLnBrk="1" hangingPunct="1">
              <a:buFontTx/>
              <a:buChar char="•"/>
            </a:pPr>
            <a:r>
              <a:rPr lang="en-US" sz="2400" dirty="0">
                <a:solidFill>
                  <a:schemeClr val="bg2">
                    <a:lumMod val="10000"/>
                  </a:schemeClr>
                </a:solidFill>
                <a:latin typeface="Calibri" pitchFamily="34" charset="0"/>
              </a:rPr>
              <a:t> Interrogation (Heidegger) and presupposition</a:t>
            </a:r>
          </a:p>
          <a:p>
            <a:pPr eaLnBrk="1" hangingPunct="1">
              <a:buFontTx/>
              <a:buChar char="•"/>
            </a:pPr>
            <a:r>
              <a:rPr lang="en-US" sz="2400" dirty="0">
                <a:solidFill>
                  <a:srgbClr val="FFFFFF"/>
                </a:solidFill>
                <a:latin typeface="Calibri" pitchFamily="34" charset="0"/>
              </a:rPr>
              <a:t> Meaning (Wittgenstein - meaning is use)</a:t>
            </a:r>
            <a:endParaRPr lang="en-US" dirty="0">
              <a:solidFill>
                <a:srgbClr val="FFFFFF"/>
              </a:solidFill>
              <a:latin typeface="Calibri" pitchFamily="34" charset="0"/>
            </a:endParaRPr>
          </a:p>
          <a:p>
            <a:pPr eaLnBrk="1" hangingPunct="1">
              <a:buFontTx/>
              <a:buChar char="•"/>
            </a:pPr>
            <a:endParaRPr lang="en-US" dirty="0">
              <a:solidFill>
                <a:srgbClr val="FFFFFF"/>
              </a:solidFill>
              <a:latin typeface="Calibri" pitchFamily="34" charset="0"/>
            </a:endParaRPr>
          </a:p>
        </p:txBody>
      </p:sp>
      <p:sp>
        <p:nvSpPr>
          <p:cNvPr id="31748" name="Text Box 4"/>
          <p:cNvSpPr txBox="1">
            <a:spLocks noChangeArrowheads="1"/>
          </p:cNvSpPr>
          <p:nvPr/>
        </p:nvSpPr>
        <p:spPr bwMode="auto">
          <a:xfrm>
            <a:off x="1219200" y="990600"/>
            <a:ext cx="685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600" dirty="0">
                <a:solidFill>
                  <a:schemeClr val="bg2">
                    <a:lumMod val="10000"/>
                  </a:schemeClr>
                </a:solidFill>
                <a:latin typeface="Calibri" pitchFamily="34" charset="0"/>
              </a:rPr>
              <a:t>use, actions, impact</a:t>
            </a:r>
            <a:endParaRPr lang="en-US" sz="3600" dirty="0">
              <a:solidFill>
                <a:schemeClr val="bg2">
                  <a:lumMod val="10000"/>
                </a:schemeClr>
              </a:solidFill>
            </a:endParaRPr>
          </a:p>
        </p:txBody>
      </p:sp>
      <p:pic>
        <p:nvPicPr>
          <p:cNvPr id="31749" name="Picture 8" descr="chp_lang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457" y="1936750"/>
            <a:ext cx="3910134"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767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09600" y="457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dirty="0">
                <a:solidFill>
                  <a:schemeClr val="bg2">
                    <a:lumMod val="10000"/>
                  </a:schemeClr>
                </a:solidFill>
              </a:rPr>
              <a:t>Cognition</a:t>
            </a:r>
          </a:p>
        </p:txBody>
      </p:sp>
      <p:sp>
        <p:nvSpPr>
          <p:cNvPr id="32771" name="Text Box 3"/>
          <p:cNvSpPr txBox="1">
            <a:spLocks noChangeArrowheads="1"/>
          </p:cNvSpPr>
          <p:nvPr/>
        </p:nvSpPr>
        <p:spPr bwMode="auto">
          <a:xfrm>
            <a:off x="304800" y="4572000"/>
            <a:ext cx="8305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buFontTx/>
              <a:buChar char="•"/>
            </a:pPr>
            <a:r>
              <a:rPr lang="en-US" dirty="0">
                <a:solidFill>
                  <a:schemeClr val="bg2">
                    <a:lumMod val="10000"/>
                  </a:schemeClr>
                </a:solidFill>
                <a:latin typeface="Calibri" pitchFamily="34" charset="0"/>
              </a:rPr>
              <a:t> </a:t>
            </a:r>
            <a:r>
              <a:rPr lang="en-US" sz="2400" dirty="0">
                <a:solidFill>
                  <a:schemeClr val="bg2">
                    <a:lumMod val="10000"/>
                  </a:schemeClr>
                </a:solidFill>
                <a:latin typeface="Calibri" pitchFamily="34" charset="0"/>
              </a:rPr>
              <a:t>description - X</a:t>
            </a:r>
            <a:r>
              <a:rPr lang="en-US" dirty="0">
                <a:solidFill>
                  <a:schemeClr val="bg2">
                    <a:lumMod val="10000"/>
                  </a:schemeClr>
                </a:solidFill>
                <a:latin typeface="Calibri" pitchFamily="34" charset="0"/>
              </a:rPr>
              <a:t> (definite description, allegory, metaphor)</a:t>
            </a:r>
          </a:p>
          <a:p>
            <a:pPr lvl="1" eaLnBrk="1" hangingPunct="1">
              <a:buFontTx/>
              <a:buChar char="•"/>
            </a:pPr>
            <a:r>
              <a:rPr lang="en-US" dirty="0">
                <a:solidFill>
                  <a:schemeClr val="bg2">
                    <a:lumMod val="10000"/>
                  </a:schemeClr>
                </a:solidFill>
                <a:latin typeface="Calibri" pitchFamily="34" charset="0"/>
              </a:rPr>
              <a:t> </a:t>
            </a:r>
            <a:r>
              <a:rPr lang="en-US" sz="2400" dirty="0">
                <a:solidFill>
                  <a:schemeClr val="bg2">
                    <a:lumMod val="10000"/>
                  </a:schemeClr>
                </a:solidFill>
                <a:latin typeface="Calibri" pitchFamily="34" charset="0"/>
              </a:rPr>
              <a:t>definition - X is Y</a:t>
            </a:r>
            <a:r>
              <a:rPr lang="en-US" dirty="0">
                <a:solidFill>
                  <a:schemeClr val="bg2">
                    <a:lumMod val="10000"/>
                  </a:schemeClr>
                </a:solidFill>
                <a:latin typeface="Calibri" pitchFamily="34" charset="0"/>
              </a:rPr>
              <a:t> (ostensive, lexical, logical (</a:t>
            </a:r>
            <a:r>
              <a:rPr lang="en-US" dirty="0" err="1">
                <a:solidFill>
                  <a:schemeClr val="bg2">
                    <a:lumMod val="10000"/>
                  </a:schemeClr>
                </a:solidFill>
                <a:latin typeface="Calibri" pitchFamily="34" charset="0"/>
              </a:rPr>
              <a:t>necess</a:t>
            </a:r>
            <a:r>
              <a:rPr lang="en-US" dirty="0">
                <a:solidFill>
                  <a:schemeClr val="bg2">
                    <a:lumMod val="10000"/>
                  </a:schemeClr>
                </a:solidFill>
                <a:latin typeface="Calibri" pitchFamily="34" charset="0"/>
              </a:rPr>
              <a:t>. &amp; </a:t>
            </a:r>
            <a:r>
              <a:rPr lang="en-US" dirty="0" err="1">
                <a:solidFill>
                  <a:schemeClr val="bg2">
                    <a:lumMod val="10000"/>
                  </a:schemeClr>
                </a:solidFill>
                <a:latin typeface="Calibri" pitchFamily="34" charset="0"/>
              </a:rPr>
              <a:t>suff</a:t>
            </a:r>
            <a:r>
              <a:rPr lang="en-US" dirty="0">
                <a:solidFill>
                  <a:schemeClr val="bg2">
                    <a:lumMod val="10000"/>
                  </a:schemeClr>
                </a:solidFill>
                <a:latin typeface="Calibri" pitchFamily="34" charset="0"/>
              </a:rPr>
              <a:t> </a:t>
            </a:r>
            <a:r>
              <a:rPr lang="en-US" dirty="0" err="1">
                <a:solidFill>
                  <a:schemeClr val="bg2">
                    <a:lumMod val="10000"/>
                  </a:schemeClr>
                </a:solidFill>
                <a:latin typeface="Calibri" pitchFamily="34" charset="0"/>
              </a:rPr>
              <a:t>conds</a:t>
            </a:r>
            <a:r>
              <a:rPr lang="en-US" dirty="0">
                <a:solidFill>
                  <a:schemeClr val="bg2">
                    <a:lumMod val="10000"/>
                  </a:schemeClr>
                </a:solidFill>
                <a:latin typeface="Calibri" pitchFamily="34" charset="0"/>
              </a:rPr>
              <a:t>), family resemblance - but also, identity, personal identity, </a:t>
            </a:r>
            <a:r>
              <a:rPr lang="en-US" dirty="0" err="1">
                <a:solidFill>
                  <a:schemeClr val="bg2">
                    <a:lumMod val="10000"/>
                  </a:schemeClr>
                </a:solidFill>
                <a:latin typeface="Calibri" pitchFamily="34" charset="0"/>
              </a:rPr>
              <a:t>etc</a:t>
            </a:r>
            <a:endParaRPr lang="en-US" dirty="0">
              <a:solidFill>
                <a:schemeClr val="bg2">
                  <a:lumMod val="10000"/>
                </a:schemeClr>
              </a:solidFill>
              <a:latin typeface="Calibri" pitchFamily="34" charset="0"/>
            </a:endParaRPr>
          </a:p>
          <a:p>
            <a:pPr lvl="1" eaLnBrk="1" hangingPunct="1">
              <a:buFontTx/>
              <a:buChar char="•"/>
            </a:pPr>
            <a:r>
              <a:rPr lang="en-US" dirty="0">
                <a:solidFill>
                  <a:schemeClr val="bg2">
                    <a:lumMod val="10000"/>
                  </a:schemeClr>
                </a:solidFill>
                <a:latin typeface="Calibri" pitchFamily="34" charset="0"/>
              </a:rPr>
              <a:t> </a:t>
            </a:r>
            <a:r>
              <a:rPr lang="en-US" sz="2400" dirty="0">
                <a:solidFill>
                  <a:schemeClr val="bg2">
                    <a:lumMod val="10000"/>
                  </a:schemeClr>
                </a:solidFill>
                <a:latin typeface="Calibri" pitchFamily="34" charset="0"/>
              </a:rPr>
              <a:t>argument - X therefore Y</a:t>
            </a:r>
            <a:r>
              <a:rPr lang="en-US" dirty="0">
                <a:solidFill>
                  <a:schemeClr val="bg2">
                    <a:lumMod val="10000"/>
                  </a:schemeClr>
                </a:solidFill>
                <a:latin typeface="Calibri" pitchFamily="34" charset="0"/>
              </a:rPr>
              <a:t> - inductive, deductive, </a:t>
            </a:r>
            <a:r>
              <a:rPr lang="en-US" dirty="0" err="1">
                <a:solidFill>
                  <a:schemeClr val="bg2">
                    <a:lumMod val="10000"/>
                  </a:schemeClr>
                </a:solidFill>
                <a:latin typeface="Calibri" pitchFamily="34" charset="0"/>
              </a:rPr>
              <a:t>abductive</a:t>
            </a:r>
            <a:r>
              <a:rPr lang="en-US" dirty="0">
                <a:solidFill>
                  <a:schemeClr val="bg2">
                    <a:lumMod val="10000"/>
                  </a:schemeClr>
                </a:solidFill>
                <a:latin typeface="Calibri" pitchFamily="34" charset="0"/>
              </a:rPr>
              <a:t> (but also: modal, probability (Bayesian), deontic (obligations), doxastic (belief), etc.)</a:t>
            </a:r>
          </a:p>
          <a:p>
            <a:pPr lvl="1" eaLnBrk="1" hangingPunct="1">
              <a:buFontTx/>
              <a:buChar char="•"/>
            </a:pPr>
            <a:r>
              <a:rPr lang="en-US" dirty="0">
                <a:solidFill>
                  <a:schemeClr val="bg2">
                    <a:lumMod val="10000"/>
                  </a:schemeClr>
                </a:solidFill>
                <a:latin typeface="Calibri" pitchFamily="34" charset="0"/>
              </a:rPr>
              <a:t> </a:t>
            </a:r>
            <a:r>
              <a:rPr lang="en-US" sz="2400" dirty="0">
                <a:solidFill>
                  <a:schemeClr val="bg2">
                    <a:lumMod val="10000"/>
                  </a:schemeClr>
                </a:solidFill>
                <a:latin typeface="Calibri" pitchFamily="34" charset="0"/>
              </a:rPr>
              <a:t>explanation - X because of Y</a:t>
            </a:r>
            <a:r>
              <a:rPr lang="en-US" dirty="0">
                <a:solidFill>
                  <a:schemeClr val="bg2">
                    <a:lumMod val="10000"/>
                  </a:schemeClr>
                </a:solidFill>
                <a:latin typeface="Calibri" pitchFamily="34" charset="0"/>
              </a:rPr>
              <a:t> (causal, statistical, chaotic/emergent)</a:t>
            </a:r>
          </a:p>
        </p:txBody>
      </p:sp>
      <p:sp>
        <p:nvSpPr>
          <p:cNvPr id="32772" name="Text Box 4"/>
          <p:cNvSpPr txBox="1">
            <a:spLocks noChangeArrowheads="1"/>
          </p:cNvSpPr>
          <p:nvPr/>
        </p:nvSpPr>
        <p:spPr bwMode="auto">
          <a:xfrm>
            <a:off x="517071" y="1281410"/>
            <a:ext cx="490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dirty="0">
                <a:solidFill>
                  <a:schemeClr val="bg2">
                    <a:lumMod val="10000"/>
                  </a:schemeClr>
                </a:solidFill>
                <a:latin typeface="Calibri" pitchFamily="34" charset="0"/>
              </a:rPr>
              <a:t>reasoning, inference and explanation</a:t>
            </a:r>
            <a:endParaRPr lang="en-US" sz="2400" dirty="0">
              <a:solidFill>
                <a:schemeClr val="bg2">
                  <a:lumMod val="10000"/>
                </a:schemeClr>
              </a:solidFill>
            </a:endParaRPr>
          </a:p>
        </p:txBody>
      </p:sp>
      <p:pic>
        <p:nvPicPr>
          <p:cNvPr id="32773" name="Picture 6" descr="090212_box_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71" y="1743075"/>
            <a:ext cx="44958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7"/>
          <p:cNvSpPr>
            <a:spLocks noChangeArrowheads="1"/>
          </p:cNvSpPr>
          <p:nvPr/>
        </p:nvSpPr>
        <p:spPr bwMode="auto">
          <a:xfrm>
            <a:off x="3886200" y="4419600"/>
            <a:ext cx="447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alibri" pitchFamily="34" charset="0"/>
                <a:hlinkClick r:id="rId4"/>
              </a:rPr>
              <a:t>http://www.mkbergman.com/category/description-logics/</a:t>
            </a:r>
            <a:r>
              <a:rPr lang="en-US" sz="1400">
                <a:latin typeface="Calibri" pitchFamily="34" charset="0"/>
              </a:rPr>
              <a:t> </a:t>
            </a:r>
          </a:p>
        </p:txBody>
      </p:sp>
    </p:spTree>
    <p:extLst>
      <p:ext uri="{BB962C8B-B14F-4D97-AF65-F5344CB8AC3E}">
        <p14:creationId xmlns:p14="http://schemas.microsoft.com/office/powerpoint/2010/main" val="2035959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609600" y="457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dirty="0">
                <a:solidFill>
                  <a:schemeClr val="bg2">
                    <a:lumMod val="10000"/>
                  </a:schemeClr>
                </a:solidFill>
              </a:rPr>
              <a:t>Context</a:t>
            </a:r>
          </a:p>
        </p:txBody>
      </p:sp>
      <p:sp>
        <p:nvSpPr>
          <p:cNvPr id="33795" name="Text Box 3"/>
          <p:cNvSpPr txBox="1">
            <a:spLocks noChangeArrowheads="1"/>
          </p:cNvSpPr>
          <p:nvPr/>
        </p:nvSpPr>
        <p:spPr bwMode="auto">
          <a:xfrm>
            <a:off x="457200" y="5181600"/>
            <a:ext cx="830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solidFill>
                  <a:schemeClr val="bg2">
                    <a:lumMod val="10000"/>
                  </a:schemeClr>
                </a:solidFill>
                <a:latin typeface="Calibri" pitchFamily="34" charset="0"/>
              </a:rPr>
              <a:t>- explanation (Hanson, van Fraassen, Heidegger)</a:t>
            </a:r>
          </a:p>
          <a:p>
            <a:pPr eaLnBrk="1" hangingPunct="1"/>
            <a:r>
              <a:rPr lang="en-US" sz="2400" dirty="0">
                <a:solidFill>
                  <a:schemeClr val="bg2">
                    <a:lumMod val="10000"/>
                  </a:schemeClr>
                </a:solidFill>
                <a:latin typeface="Calibri" pitchFamily="34" charset="0"/>
              </a:rPr>
              <a:t>- meaning (Quine);  tense - range of possibilities</a:t>
            </a:r>
          </a:p>
          <a:p>
            <a:pPr eaLnBrk="1" hangingPunct="1"/>
            <a:r>
              <a:rPr lang="en-US" sz="2400" dirty="0">
                <a:solidFill>
                  <a:schemeClr val="bg2">
                    <a:lumMod val="10000"/>
                  </a:schemeClr>
                </a:solidFill>
                <a:latin typeface="Calibri" pitchFamily="34" charset="0"/>
              </a:rPr>
              <a:t>- vocabulary (Derrida); ontologies, logical space</a:t>
            </a:r>
          </a:p>
          <a:p>
            <a:pPr eaLnBrk="1" hangingPunct="1">
              <a:buFontTx/>
              <a:buChar char="-"/>
            </a:pPr>
            <a:r>
              <a:rPr lang="en-US" sz="2400" dirty="0">
                <a:solidFill>
                  <a:schemeClr val="bg2">
                    <a:lumMod val="10000"/>
                  </a:schemeClr>
                </a:solidFill>
                <a:latin typeface="Calibri" pitchFamily="34" charset="0"/>
              </a:rPr>
              <a:t> Frames (</a:t>
            </a:r>
            <a:r>
              <a:rPr lang="en-US" sz="2400" dirty="0" err="1">
                <a:solidFill>
                  <a:schemeClr val="bg2">
                    <a:lumMod val="10000"/>
                  </a:schemeClr>
                </a:solidFill>
                <a:latin typeface="Calibri" pitchFamily="34" charset="0"/>
              </a:rPr>
              <a:t>Lakoff</a:t>
            </a:r>
            <a:r>
              <a:rPr lang="en-US" sz="2400" dirty="0">
                <a:solidFill>
                  <a:schemeClr val="bg2">
                    <a:lumMod val="10000"/>
                  </a:schemeClr>
                </a:solidFill>
                <a:latin typeface="Calibri" pitchFamily="34" charset="0"/>
              </a:rPr>
              <a:t>) and worldviews</a:t>
            </a:r>
            <a:endParaRPr lang="en-US" dirty="0">
              <a:solidFill>
                <a:schemeClr val="bg2">
                  <a:lumMod val="10000"/>
                </a:schemeClr>
              </a:solidFill>
              <a:latin typeface="Calibri" pitchFamily="34" charset="0"/>
            </a:endParaRPr>
          </a:p>
        </p:txBody>
      </p:sp>
      <p:sp>
        <p:nvSpPr>
          <p:cNvPr id="33796" name="Text Box 4"/>
          <p:cNvSpPr txBox="1">
            <a:spLocks noChangeArrowheads="1"/>
          </p:cNvSpPr>
          <p:nvPr/>
        </p:nvSpPr>
        <p:spPr bwMode="auto">
          <a:xfrm>
            <a:off x="228600" y="1098550"/>
            <a:ext cx="685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600" dirty="0">
                <a:solidFill>
                  <a:srgbClr val="ACAB8C"/>
                </a:solidFill>
              </a:rPr>
              <a:t>placement, environment</a:t>
            </a:r>
          </a:p>
        </p:txBody>
      </p:sp>
      <p:pic>
        <p:nvPicPr>
          <p:cNvPr id="33797" name="Picture 6" descr="culture-of-food-chart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490913"/>
            <a:ext cx="23749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7" descr="zones-of-qua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52600"/>
            <a:ext cx="5272088"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8"/>
          <p:cNvSpPr>
            <a:spLocks noChangeArrowheads="1"/>
          </p:cNvSpPr>
          <p:nvPr/>
        </p:nvSpPr>
        <p:spPr bwMode="auto">
          <a:xfrm>
            <a:off x="2209800" y="4852988"/>
            <a:ext cx="5697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Calibri" pitchFamily="34" charset="0"/>
                <a:hlinkClick r:id="rId5"/>
              </a:rPr>
              <a:t>http://www.occasionbasedmarketing.com/what-it-is</a:t>
            </a:r>
            <a:r>
              <a:rPr lang="en-US" sz="2000">
                <a:latin typeface="Calibri" pitchFamily="34" charset="0"/>
              </a:rPr>
              <a:t> </a:t>
            </a:r>
          </a:p>
        </p:txBody>
      </p:sp>
    </p:spTree>
    <p:extLst>
      <p:ext uri="{BB962C8B-B14F-4D97-AF65-F5344CB8AC3E}">
        <p14:creationId xmlns:p14="http://schemas.microsoft.com/office/powerpoint/2010/main" val="3480951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609600" y="3048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dirty="0">
                <a:solidFill>
                  <a:schemeClr val="bg2">
                    <a:lumMod val="10000"/>
                  </a:schemeClr>
                </a:solidFill>
              </a:rPr>
              <a:t>Change</a:t>
            </a:r>
          </a:p>
        </p:txBody>
      </p:sp>
      <p:sp>
        <p:nvSpPr>
          <p:cNvPr id="34819" name="Text Box 3"/>
          <p:cNvSpPr txBox="1">
            <a:spLocks noChangeArrowheads="1"/>
          </p:cNvSpPr>
          <p:nvPr/>
        </p:nvSpPr>
        <p:spPr bwMode="auto">
          <a:xfrm>
            <a:off x="304800" y="4575175"/>
            <a:ext cx="8305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400" dirty="0">
                <a:solidFill>
                  <a:schemeClr val="bg2">
                    <a:lumMod val="10000"/>
                  </a:schemeClr>
                </a:solidFill>
                <a:latin typeface="Calibri" pitchFamily="34" charset="0"/>
              </a:rPr>
              <a:t> relation and connection: I </a:t>
            </a:r>
            <a:r>
              <a:rPr lang="en-US" sz="2400" dirty="0" err="1">
                <a:solidFill>
                  <a:schemeClr val="bg2">
                    <a:lumMod val="10000"/>
                  </a:schemeClr>
                </a:solidFill>
                <a:latin typeface="Calibri" pitchFamily="34" charset="0"/>
              </a:rPr>
              <a:t>Ching</a:t>
            </a:r>
            <a:r>
              <a:rPr lang="en-US" sz="2400" dirty="0">
                <a:solidFill>
                  <a:schemeClr val="bg2">
                    <a:lumMod val="10000"/>
                  </a:schemeClr>
                </a:solidFill>
                <a:latin typeface="Calibri" pitchFamily="34" charset="0"/>
              </a:rPr>
              <a:t>,  logical relation</a:t>
            </a:r>
          </a:p>
          <a:p>
            <a:pPr eaLnBrk="1" hangingPunct="1">
              <a:buFontTx/>
              <a:buChar char="-"/>
            </a:pPr>
            <a:r>
              <a:rPr lang="en-US" sz="2400" dirty="0">
                <a:solidFill>
                  <a:schemeClr val="bg2">
                    <a:lumMod val="10000"/>
                  </a:schemeClr>
                </a:solidFill>
                <a:latin typeface="Calibri" pitchFamily="34" charset="0"/>
              </a:rPr>
              <a:t> flow:  Hegel - historicity, directionality; McLuhan - 4 things</a:t>
            </a:r>
          </a:p>
          <a:p>
            <a:pPr eaLnBrk="1" hangingPunct="1"/>
            <a:r>
              <a:rPr lang="en-US" sz="2400" dirty="0">
                <a:solidFill>
                  <a:schemeClr val="bg2">
                    <a:lumMod val="10000"/>
                  </a:schemeClr>
                </a:solidFill>
                <a:latin typeface="Calibri" pitchFamily="34" charset="0"/>
              </a:rPr>
              <a:t>- progression / logic -- games, for example: </a:t>
            </a:r>
            <a:r>
              <a:rPr lang="en-US" sz="2400" dirty="0" err="1">
                <a:solidFill>
                  <a:schemeClr val="bg2">
                    <a:lumMod val="10000"/>
                  </a:schemeClr>
                </a:solidFill>
                <a:latin typeface="Calibri" pitchFamily="34" charset="0"/>
              </a:rPr>
              <a:t>quiz&amp;points</a:t>
            </a:r>
            <a:r>
              <a:rPr lang="en-US" sz="2400" dirty="0">
                <a:solidFill>
                  <a:schemeClr val="bg2">
                    <a:lumMod val="10000"/>
                  </a:schemeClr>
                </a:solidFill>
                <a:latin typeface="Calibri" pitchFamily="34" charset="0"/>
              </a:rPr>
              <a:t>, branch-and-tree, database</a:t>
            </a:r>
          </a:p>
          <a:p>
            <a:pPr eaLnBrk="1" hangingPunct="1"/>
            <a:r>
              <a:rPr lang="en-US" sz="2400" dirty="0">
                <a:solidFill>
                  <a:schemeClr val="bg2">
                    <a:lumMod val="10000"/>
                  </a:schemeClr>
                </a:solidFill>
                <a:latin typeface="Calibri" pitchFamily="34" charset="0"/>
              </a:rPr>
              <a:t>- scheduling - timetabling - events; activity theory / </a:t>
            </a:r>
            <a:r>
              <a:rPr lang="en-US" sz="2400" dirty="0" err="1">
                <a:solidFill>
                  <a:schemeClr val="bg2">
                    <a:lumMod val="10000"/>
                  </a:schemeClr>
                </a:solidFill>
                <a:latin typeface="Calibri" pitchFamily="34" charset="0"/>
              </a:rPr>
              <a:t>LaaN</a:t>
            </a:r>
            <a:endParaRPr lang="en-US" dirty="0">
              <a:solidFill>
                <a:schemeClr val="bg2">
                  <a:lumMod val="10000"/>
                </a:schemeClr>
              </a:solidFill>
              <a:latin typeface="Calibri" pitchFamily="34" charset="0"/>
            </a:endParaRPr>
          </a:p>
        </p:txBody>
      </p:sp>
      <p:pic>
        <p:nvPicPr>
          <p:cNvPr id="34820" name="Picture 9" descr="Activity+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599"/>
            <a:ext cx="4876800"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164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traditional view</a:t>
            </a:r>
            <a:endParaRPr lang="en-US" dirty="0"/>
          </a:p>
        </p:txBody>
      </p:sp>
      <p:sp>
        <p:nvSpPr>
          <p:cNvPr id="3" name="Content Placeholder 2"/>
          <p:cNvSpPr>
            <a:spLocks noGrp="1"/>
          </p:cNvSpPr>
          <p:nvPr>
            <p:ph idx="1"/>
          </p:nvPr>
        </p:nvSpPr>
        <p:spPr/>
        <p:txBody>
          <a:bodyPr/>
          <a:lstStyle/>
          <a:p>
            <a:pPr marL="0" indent="0">
              <a:buNone/>
            </a:pPr>
            <a:r>
              <a:rPr lang="en-US" dirty="0" smtClean="0"/>
              <a:t>The steps of the scientific </a:t>
            </a:r>
          </a:p>
          <a:p>
            <a:pPr marL="0" indent="0">
              <a:buNone/>
            </a:pPr>
            <a:r>
              <a:rPr lang="en-US" dirty="0" smtClean="0"/>
              <a:t>method are to: </a:t>
            </a:r>
          </a:p>
          <a:p>
            <a:r>
              <a:rPr lang="en-US" sz="2400" dirty="0" smtClean="0"/>
              <a:t>Ask a Question</a:t>
            </a:r>
          </a:p>
          <a:p>
            <a:r>
              <a:rPr lang="en-US" sz="2400" dirty="0" smtClean="0"/>
              <a:t>Do Background Research</a:t>
            </a:r>
          </a:p>
          <a:p>
            <a:r>
              <a:rPr lang="en-US" sz="2400" dirty="0" smtClean="0"/>
              <a:t>Construct a Hypothesis</a:t>
            </a:r>
          </a:p>
          <a:p>
            <a:r>
              <a:rPr lang="en-US" sz="2400" dirty="0" smtClean="0"/>
              <a:t>Test Your Hypothesis by Doing an Experiment</a:t>
            </a:r>
          </a:p>
          <a:p>
            <a:r>
              <a:rPr lang="en-US" sz="2400" dirty="0" smtClean="0"/>
              <a:t>Analyze Your Data and Draw a Conclusion</a:t>
            </a:r>
          </a:p>
          <a:p>
            <a:r>
              <a:rPr lang="en-US" sz="2400" dirty="0" smtClean="0"/>
              <a:t>Communicate Your Results</a:t>
            </a:r>
          </a:p>
          <a:p>
            <a:endParaRPr lang="en-US" dirty="0"/>
          </a:p>
        </p:txBody>
      </p:sp>
      <p:sp>
        <p:nvSpPr>
          <p:cNvPr id="4" name="Rectangle 3"/>
          <p:cNvSpPr/>
          <p:nvPr/>
        </p:nvSpPr>
        <p:spPr>
          <a:xfrm>
            <a:off x="1295400" y="5410200"/>
            <a:ext cx="4572000" cy="954107"/>
          </a:xfrm>
          <a:prstGeom prst="rect">
            <a:avLst/>
          </a:prstGeom>
        </p:spPr>
        <p:txBody>
          <a:bodyPr>
            <a:spAutoFit/>
          </a:bodyPr>
          <a:lstStyle/>
          <a:p>
            <a:r>
              <a:rPr lang="en-US" sz="1400" dirty="0" smtClean="0"/>
              <a:t>Via </a:t>
            </a:r>
            <a:r>
              <a:rPr lang="en-US" sz="1400" i="1" dirty="0" smtClean="0"/>
              <a:t>Science </a:t>
            </a:r>
            <a:r>
              <a:rPr lang="en-US" sz="1400" dirty="0" smtClean="0"/>
              <a:t>Buddies </a:t>
            </a:r>
            <a:r>
              <a:rPr lang="en-US" sz="1400" dirty="0" smtClean="0">
                <a:hlinkClick r:id="rId2"/>
              </a:rPr>
              <a:t>http://www.sciencebuddies.org/science-fair-projects/project_scientific_method.shtml</a:t>
            </a:r>
            <a:r>
              <a:rPr lang="en-US" sz="1400" dirty="0" smtClean="0"/>
              <a:t> </a:t>
            </a:r>
          </a:p>
          <a:p>
            <a:r>
              <a:rPr lang="en-US" sz="1400" dirty="0" smtClean="0"/>
              <a:t>See also: </a:t>
            </a:r>
            <a:r>
              <a:rPr lang="en-US" sz="1400" dirty="0" smtClean="0">
                <a:hlinkClick r:id="rId3"/>
              </a:rPr>
              <a:t>http://philosophy.hku.hk/think/sci/hd.php</a:t>
            </a:r>
            <a:r>
              <a:rPr lang="en-US" sz="1400" dirty="0" smtClean="0"/>
              <a:t> </a:t>
            </a:r>
            <a:endParaRPr lang="en-US" sz="1400" dirty="0"/>
          </a:p>
        </p:txBody>
      </p:sp>
    </p:spTree>
    <p:extLst>
      <p:ext uri="{BB962C8B-B14F-4D97-AF65-F5344CB8AC3E}">
        <p14:creationId xmlns:p14="http://schemas.microsoft.com/office/powerpoint/2010/main" val="1491480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609600" y="304800"/>
            <a:ext cx="8153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dirty="0">
                <a:solidFill>
                  <a:schemeClr val="bg2">
                    <a:lumMod val="10000"/>
                  </a:schemeClr>
                </a:solidFill>
              </a:rPr>
              <a:t>21</a:t>
            </a:r>
            <a:r>
              <a:rPr lang="en-US" sz="3600" baseline="30000" dirty="0">
                <a:solidFill>
                  <a:schemeClr val="bg2">
                    <a:lumMod val="10000"/>
                  </a:schemeClr>
                </a:solidFill>
              </a:rPr>
              <a:t>st</a:t>
            </a:r>
            <a:r>
              <a:rPr lang="en-US" sz="3600" dirty="0">
                <a:solidFill>
                  <a:schemeClr val="bg2">
                    <a:lumMod val="10000"/>
                  </a:schemeClr>
                </a:solidFill>
              </a:rPr>
              <a:t> </a:t>
            </a:r>
            <a:r>
              <a:rPr lang="en-US" sz="3600" dirty="0" smtClean="0">
                <a:solidFill>
                  <a:schemeClr val="bg2">
                    <a:lumMod val="10000"/>
                  </a:schemeClr>
                </a:solidFill>
              </a:rPr>
              <a:t>Century Science</a:t>
            </a:r>
          </a:p>
          <a:p>
            <a:pPr eaLnBrk="1" hangingPunct="1"/>
            <a:r>
              <a:rPr lang="en-US" sz="3600" dirty="0" smtClean="0">
                <a:solidFill>
                  <a:schemeClr val="bg2">
                    <a:lumMod val="10000"/>
                  </a:schemeClr>
                </a:solidFill>
              </a:rPr>
              <a:t>Languages</a:t>
            </a:r>
            <a:endParaRPr lang="en-US" sz="3600" dirty="0">
              <a:solidFill>
                <a:schemeClr val="bg2">
                  <a:lumMod val="10000"/>
                </a:schemeClr>
              </a:solidFill>
            </a:endParaRPr>
          </a:p>
        </p:txBody>
      </p:sp>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25" y="1600200"/>
            <a:ext cx="3432092" cy="228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5"/>
          <p:cNvSpPr txBox="1">
            <a:spLocks noChangeArrowheads="1"/>
          </p:cNvSpPr>
          <p:nvPr/>
        </p:nvSpPr>
        <p:spPr bwMode="auto">
          <a:xfrm>
            <a:off x="642938" y="4500563"/>
            <a:ext cx="75723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800" dirty="0">
                <a:solidFill>
                  <a:schemeClr val="bg2">
                    <a:lumMod val="10000"/>
                  </a:schemeClr>
                </a:solidFill>
              </a:rPr>
              <a:t>The ‘skills’ described by Jenkins – </a:t>
            </a:r>
            <a:r>
              <a:rPr lang="en-CA" sz="2800" i="1" dirty="0">
                <a:solidFill>
                  <a:schemeClr val="bg2">
                    <a:lumMod val="10000"/>
                  </a:schemeClr>
                </a:solidFill>
              </a:rPr>
              <a:t>performance, simulation, appropriation, </a:t>
            </a:r>
            <a:r>
              <a:rPr lang="en-CA" sz="2800" i="1" dirty="0" err="1">
                <a:solidFill>
                  <a:schemeClr val="bg2">
                    <a:lumMod val="10000"/>
                  </a:schemeClr>
                </a:solidFill>
              </a:rPr>
              <a:t>etc</a:t>
            </a:r>
            <a:r>
              <a:rPr lang="en-CA" sz="2800" dirty="0">
                <a:solidFill>
                  <a:schemeClr val="bg2">
                    <a:lumMod val="10000"/>
                  </a:schemeClr>
                </a:solidFill>
              </a:rPr>
              <a:t> - are actually </a:t>
            </a:r>
            <a:r>
              <a:rPr lang="en-CA" sz="2800" i="1" dirty="0">
                <a:solidFill>
                  <a:schemeClr val="bg2">
                    <a:lumMod val="10000"/>
                  </a:schemeClr>
                </a:solidFill>
              </a:rPr>
              <a:t>languages</a:t>
            </a:r>
            <a:r>
              <a:rPr lang="en-CA" sz="2800" dirty="0">
                <a:solidFill>
                  <a:schemeClr val="bg2">
                    <a:lumMod val="10000"/>
                  </a:schemeClr>
                </a:solidFill>
              </a:rPr>
              <a:t> and should be understood in terms of these six dimensions</a:t>
            </a:r>
          </a:p>
        </p:txBody>
      </p:sp>
      <p:cxnSp>
        <p:nvCxnSpPr>
          <p:cNvPr id="8" name="Straight Connector 7"/>
          <p:cNvCxnSpPr/>
          <p:nvPr/>
        </p:nvCxnSpPr>
        <p:spPr>
          <a:xfrm>
            <a:off x="3214688" y="428625"/>
            <a:ext cx="1143000" cy="428625"/>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Straight Connector 13"/>
          <p:cNvCxnSpPr/>
          <p:nvPr/>
        </p:nvCxnSpPr>
        <p:spPr>
          <a:xfrm flipV="1">
            <a:off x="3214688" y="428625"/>
            <a:ext cx="1071562" cy="500063"/>
          </a:xfrm>
          <a:prstGeom prst="line">
            <a:avLst/>
          </a:prstGeom>
        </p:spPr>
        <p:style>
          <a:lnRef idx="2">
            <a:schemeClr val="accent1"/>
          </a:lnRef>
          <a:fillRef idx="0">
            <a:schemeClr val="accent1"/>
          </a:fillRef>
          <a:effectRef idx="1">
            <a:schemeClr val="accent1"/>
          </a:effectRef>
          <a:fontRef idx="minor">
            <a:schemeClr val="tx1"/>
          </a:fontRef>
        </p:style>
      </p:cxnSp>
      <p:sp>
        <p:nvSpPr>
          <p:cNvPr id="35847" name="Rectangle 15"/>
          <p:cNvSpPr>
            <a:spLocks noChangeArrowheads="1"/>
          </p:cNvSpPr>
          <p:nvPr/>
        </p:nvSpPr>
        <p:spPr bwMode="auto">
          <a:xfrm>
            <a:off x="642938" y="4000500"/>
            <a:ext cx="671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400">
                <a:hlinkClick r:id="rId4"/>
              </a:rPr>
              <a:t>http://spotlight.macfound.org/btr/entry/new_media_literacies/</a:t>
            </a:r>
            <a:r>
              <a:rPr lang="en-CA" sz="1400"/>
              <a:t> </a:t>
            </a:r>
          </a:p>
        </p:txBody>
      </p:sp>
    </p:spTree>
    <p:extLst>
      <p:ext uri="{BB962C8B-B14F-4D97-AF65-F5344CB8AC3E}">
        <p14:creationId xmlns:p14="http://schemas.microsoft.com/office/powerpoint/2010/main" val="864969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Discovery</a:t>
            </a:r>
            <a:endParaRPr lang="en-US" dirty="0"/>
          </a:p>
        </p:txBody>
      </p:sp>
      <p:sp>
        <p:nvSpPr>
          <p:cNvPr id="3" name="Content Placeholder 2"/>
          <p:cNvSpPr>
            <a:spLocks noGrp="1"/>
          </p:cNvSpPr>
          <p:nvPr>
            <p:ph idx="1"/>
          </p:nvPr>
        </p:nvSpPr>
        <p:spPr>
          <a:xfrm>
            <a:off x="457200" y="1600200"/>
            <a:ext cx="4724400" cy="4525963"/>
          </a:xfrm>
        </p:spPr>
        <p:txBody>
          <a:bodyPr>
            <a:normAutofit fontScale="92500"/>
          </a:bodyPr>
          <a:lstStyle/>
          <a:p>
            <a:r>
              <a:rPr lang="en-US" sz="2800" dirty="0" smtClean="0"/>
              <a:t>You don’t learn a language, you </a:t>
            </a:r>
            <a:r>
              <a:rPr lang="en-US" sz="2800" i="1" dirty="0" smtClean="0"/>
              <a:t>discover</a:t>
            </a:r>
            <a:r>
              <a:rPr lang="en-US" sz="2800" dirty="0" smtClean="0"/>
              <a:t> it</a:t>
            </a:r>
          </a:p>
          <a:p>
            <a:r>
              <a:rPr lang="en-US" sz="2800" dirty="0" smtClean="0"/>
              <a:t>To discover a language is to be </a:t>
            </a:r>
            <a:r>
              <a:rPr lang="en-US" sz="2800" i="1" dirty="0" smtClean="0"/>
              <a:t>immersed</a:t>
            </a:r>
            <a:r>
              <a:rPr lang="en-US" sz="2800" dirty="0" smtClean="0"/>
              <a:t> in it, to speak it and listen to people speaking in it</a:t>
            </a:r>
          </a:p>
          <a:p>
            <a:r>
              <a:rPr lang="en-US" sz="2800" dirty="0" smtClean="0"/>
              <a:t>My scientific method (if it can be called that) is to go to the office each day and immerse myself in the world – to try listening, and to try speaking</a:t>
            </a:r>
            <a:endParaRPr lang="en-US" sz="2800" dirty="0"/>
          </a:p>
        </p:txBody>
      </p:sp>
    </p:spTree>
    <p:extLst>
      <p:ext uri="{BB962C8B-B14F-4D97-AF65-F5344CB8AC3E}">
        <p14:creationId xmlns:p14="http://schemas.microsoft.com/office/powerpoint/2010/main" val="1856715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419600" cy="4525963"/>
          </a:xfrm>
        </p:spPr>
        <p:txBody>
          <a:bodyPr/>
          <a:lstStyle/>
          <a:p>
            <a:pPr marL="0" indent="0">
              <a:buNone/>
            </a:pPr>
            <a:r>
              <a:rPr lang="en-US" i="1" dirty="0" smtClean="0"/>
              <a:t>I</a:t>
            </a:r>
            <a:r>
              <a:rPr lang="en-US" dirty="0" smtClean="0"/>
              <a:t> am the universe of discourse</a:t>
            </a:r>
            <a:endParaRPr lang="en-US" i="1" dirty="0"/>
          </a:p>
        </p:txBody>
      </p:sp>
    </p:spTree>
    <p:extLst>
      <p:ext uri="{BB962C8B-B14F-4D97-AF65-F5344CB8AC3E}">
        <p14:creationId xmlns:p14="http://schemas.microsoft.com/office/powerpoint/2010/main" val="1427451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267200" cy="4525963"/>
          </a:xfrm>
        </p:spPr>
        <p:txBody>
          <a:bodyPr/>
          <a:lstStyle/>
          <a:p>
            <a:pPr marL="0" indent="0">
              <a:buNone/>
            </a:pPr>
            <a:r>
              <a:rPr lang="en-US" dirty="0" smtClean="0"/>
              <a:t>I’m not trying to theorize, I’m just trying to do</a:t>
            </a:r>
            <a:endParaRPr lang="en-US" dirty="0"/>
          </a:p>
        </p:txBody>
      </p:sp>
    </p:spTree>
    <p:extLst>
      <p:ext uri="{BB962C8B-B14F-4D97-AF65-F5344CB8AC3E}">
        <p14:creationId xmlns:p14="http://schemas.microsoft.com/office/powerpoint/2010/main" val="24512793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267200" cy="4525963"/>
          </a:xfrm>
        </p:spPr>
        <p:txBody>
          <a:bodyPr/>
          <a:lstStyle/>
          <a:p>
            <a:r>
              <a:rPr lang="en-US" dirty="0" smtClean="0"/>
              <a:t>The ‘theory’ (not properly-co-called) </a:t>
            </a:r>
            <a:r>
              <a:rPr lang="en-US" i="1" dirty="0" smtClean="0"/>
              <a:t>emerges</a:t>
            </a:r>
            <a:r>
              <a:rPr lang="en-US" dirty="0" smtClean="0"/>
              <a:t> from the interactions between myself and my colleagues</a:t>
            </a:r>
            <a:endParaRPr lang="en-US" dirty="0"/>
          </a:p>
        </p:txBody>
      </p:sp>
    </p:spTree>
    <p:extLst>
      <p:ext uri="{BB962C8B-B14F-4D97-AF65-F5344CB8AC3E}">
        <p14:creationId xmlns:p14="http://schemas.microsoft.com/office/powerpoint/2010/main" val="8710610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wired.com/images_blogs/wiredscience/images/2009/03/11/journalpone0004803g0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96400" cy="71723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228600"/>
            <a:ext cx="4572000" cy="1143000"/>
          </a:xfrm>
        </p:spPr>
        <p:txBody>
          <a:bodyPr>
            <a:normAutofit fontScale="90000"/>
          </a:bodyPr>
          <a:lstStyle/>
          <a:p>
            <a:pPr algn="l"/>
            <a:r>
              <a:rPr lang="en-US" dirty="0" smtClean="0">
                <a:solidFill>
                  <a:schemeClr val="bg2">
                    <a:lumMod val="75000"/>
                  </a:schemeClr>
                </a:solidFill>
              </a:rPr>
              <a:t>The Disunity of the Sciences</a:t>
            </a:r>
            <a:endParaRPr lang="en-US" dirty="0">
              <a:solidFill>
                <a:schemeClr val="bg2">
                  <a:lumMod val="75000"/>
                </a:schemeClr>
              </a:solidFill>
            </a:endParaRPr>
          </a:p>
        </p:txBody>
      </p:sp>
    </p:spTree>
    <p:extLst>
      <p:ext uri="{BB962C8B-B14F-4D97-AF65-F5344CB8AC3E}">
        <p14:creationId xmlns:p14="http://schemas.microsoft.com/office/powerpoint/2010/main" val="66542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3833" y="746363"/>
            <a:ext cx="6350000" cy="4762500"/>
          </a:xfrm>
          <a:prstGeom prst="rect">
            <a:avLst/>
          </a:prstGeom>
        </p:spPr>
      </p:pic>
      <p:sp>
        <p:nvSpPr>
          <p:cNvPr id="5" name="TextBox 4"/>
          <p:cNvSpPr txBox="1"/>
          <p:nvPr/>
        </p:nvSpPr>
        <p:spPr>
          <a:xfrm>
            <a:off x="883833" y="5508863"/>
            <a:ext cx="4551095" cy="646331"/>
          </a:xfrm>
          <a:prstGeom prst="rect">
            <a:avLst/>
          </a:prstGeom>
          <a:solidFill>
            <a:srgbClr val="BFBFBF"/>
          </a:solidFill>
          <a:ln>
            <a:solidFill>
              <a:srgbClr val="4F81BD"/>
            </a:solidFill>
          </a:ln>
        </p:spPr>
        <p:txBody>
          <a:bodyPr wrap="none" rtlCol="0">
            <a:spAutoFit/>
          </a:bodyPr>
          <a:lstStyle/>
          <a:p>
            <a:r>
              <a:rPr lang="en-US" sz="3600" dirty="0" smtClean="0"/>
              <a:t>http://</a:t>
            </a:r>
            <a:r>
              <a:rPr lang="en-US" sz="3600" dirty="0" err="1" smtClean="0"/>
              <a:t>www.downes.ca</a:t>
            </a:r>
            <a:endParaRPr lang="en-US" sz="3600" dirty="0"/>
          </a:p>
        </p:txBody>
      </p:sp>
    </p:spTree>
    <p:extLst>
      <p:ext uri="{BB962C8B-B14F-4D97-AF65-F5344CB8AC3E}">
        <p14:creationId xmlns:p14="http://schemas.microsoft.com/office/powerpoint/2010/main" val="615089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Research Methods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This model is pretty much the </a:t>
            </a:r>
          </a:p>
          <a:p>
            <a:pPr marL="0" indent="0">
              <a:buNone/>
            </a:pPr>
            <a:r>
              <a:rPr lang="en-US" sz="2800" dirty="0" smtClean="0"/>
              <a:t>core of most research </a:t>
            </a:r>
            <a:r>
              <a:rPr lang="en-US" sz="2800" dirty="0" err="1" smtClean="0"/>
              <a:t>mothods</a:t>
            </a:r>
            <a:endParaRPr lang="en-US" sz="2800" dirty="0" smtClean="0"/>
          </a:p>
          <a:p>
            <a:r>
              <a:rPr lang="en-US" sz="2400" dirty="0" smtClean="0"/>
              <a:t>Design Research</a:t>
            </a:r>
          </a:p>
          <a:p>
            <a:endParaRPr lang="en-US" sz="2400" dirty="0"/>
          </a:p>
          <a:p>
            <a:r>
              <a:rPr lang="en-US" sz="2400" dirty="0" smtClean="0"/>
              <a:t>Observational Research</a:t>
            </a:r>
          </a:p>
          <a:p>
            <a:endParaRPr lang="en-US" sz="2400" dirty="0" smtClean="0"/>
          </a:p>
          <a:p>
            <a:r>
              <a:rPr lang="en-US" sz="2400" dirty="0" smtClean="0"/>
              <a:t>Qualitative Research / Grounded Theory</a:t>
            </a:r>
          </a:p>
          <a:p>
            <a:endParaRPr lang="en-US" sz="2400" dirty="0"/>
          </a:p>
        </p:txBody>
      </p:sp>
      <p:sp>
        <p:nvSpPr>
          <p:cNvPr id="4" name="Rectangle 3"/>
          <p:cNvSpPr/>
          <p:nvPr/>
        </p:nvSpPr>
        <p:spPr>
          <a:xfrm>
            <a:off x="1143000" y="3009612"/>
            <a:ext cx="4572000" cy="584775"/>
          </a:xfrm>
          <a:prstGeom prst="rect">
            <a:avLst/>
          </a:prstGeom>
        </p:spPr>
        <p:txBody>
          <a:bodyPr>
            <a:spAutoFit/>
          </a:bodyPr>
          <a:lstStyle/>
          <a:p>
            <a:r>
              <a:rPr lang="en-US" sz="1600" dirty="0" smtClean="0">
                <a:hlinkClick r:id="rId2"/>
              </a:rPr>
              <a:t>http://depts.washington.edu/rural/RURAL/design/scimethod.html</a:t>
            </a:r>
            <a:r>
              <a:rPr lang="en-US" sz="1600" dirty="0" smtClean="0"/>
              <a:t> </a:t>
            </a:r>
            <a:endParaRPr lang="en-US" sz="1600" dirty="0"/>
          </a:p>
        </p:txBody>
      </p:sp>
      <p:sp>
        <p:nvSpPr>
          <p:cNvPr id="5" name="Rectangle 4"/>
          <p:cNvSpPr/>
          <p:nvPr/>
        </p:nvSpPr>
        <p:spPr>
          <a:xfrm>
            <a:off x="1143000" y="3887726"/>
            <a:ext cx="4572000" cy="584775"/>
          </a:xfrm>
          <a:prstGeom prst="rect">
            <a:avLst/>
          </a:prstGeom>
        </p:spPr>
        <p:txBody>
          <a:bodyPr>
            <a:spAutoFit/>
          </a:bodyPr>
          <a:lstStyle/>
          <a:p>
            <a:r>
              <a:rPr lang="en-US" sz="1600" dirty="0" smtClean="0">
                <a:hlinkClick r:id="rId3"/>
              </a:rPr>
              <a:t>http://www.public.asu.edu/~kroel/www500/Observation.pdf</a:t>
            </a:r>
            <a:r>
              <a:rPr lang="en-US" sz="1600" dirty="0" smtClean="0"/>
              <a:t> </a:t>
            </a:r>
            <a:endParaRPr lang="en-US" sz="1600" dirty="0"/>
          </a:p>
        </p:txBody>
      </p:sp>
      <p:sp>
        <p:nvSpPr>
          <p:cNvPr id="6" name="Rectangle 5"/>
          <p:cNvSpPr/>
          <p:nvPr/>
        </p:nvSpPr>
        <p:spPr>
          <a:xfrm>
            <a:off x="1172029" y="4796969"/>
            <a:ext cx="4572000" cy="1323439"/>
          </a:xfrm>
          <a:prstGeom prst="rect">
            <a:avLst/>
          </a:prstGeom>
        </p:spPr>
        <p:txBody>
          <a:bodyPr>
            <a:spAutoFit/>
          </a:bodyPr>
          <a:lstStyle/>
          <a:p>
            <a:r>
              <a:rPr lang="en-US" sz="1600" dirty="0" smtClean="0">
                <a:hlinkClick r:id="rId4"/>
              </a:rPr>
              <a:t>http://www.edu.plymouth.ac.uk/resined/qualitative%20methods%202/qualrshm.htm</a:t>
            </a:r>
          </a:p>
          <a:p>
            <a:endParaRPr lang="en-US" sz="1600" dirty="0" smtClean="0">
              <a:hlinkClick r:id="rId4"/>
            </a:endParaRPr>
          </a:p>
          <a:p>
            <a:r>
              <a:rPr lang="en-US" sz="1600" dirty="0" smtClean="0">
                <a:hlinkClick r:id="rId4"/>
              </a:rPr>
              <a:t>http://www.methods.manchester.ac.uk/events/whatis/gt.pdf</a:t>
            </a:r>
            <a:r>
              <a:rPr lang="en-US" sz="1600" dirty="0" smtClean="0"/>
              <a:t> </a:t>
            </a:r>
            <a:endParaRPr lang="en-US" sz="1600" dirty="0"/>
          </a:p>
        </p:txBody>
      </p:sp>
    </p:spTree>
    <p:extLst>
      <p:ext uri="{BB962C8B-B14F-4D97-AF65-F5344CB8AC3E}">
        <p14:creationId xmlns:p14="http://schemas.microsoft.com/office/powerpoint/2010/main" val="2031448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HD-Method</a:t>
            </a:r>
            <a:endParaRPr lang="en-US" dirty="0"/>
          </a:p>
        </p:txBody>
      </p:sp>
      <p:sp>
        <p:nvSpPr>
          <p:cNvPr id="3" name="Content Placeholder 2"/>
          <p:cNvSpPr>
            <a:spLocks noGrp="1"/>
          </p:cNvSpPr>
          <p:nvPr>
            <p:ph idx="1"/>
          </p:nvPr>
        </p:nvSpPr>
        <p:spPr/>
        <p:txBody>
          <a:bodyPr/>
          <a:lstStyle/>
          <a:p>
            <a:pPr marL="0" indent="0">
              <a:buNone/>
            </a:pPr>
            <a:r>
              <a:rPr lang="en-US" sz="2800" dirty="0" smtClean="0"/>
              <a:t>This model is known as the</a:t>
            </a:r>
            <a:r>
              <a:rPr lang="en-US" sz="2800" dirty="0"/>
              <a:t> </a:t>
            </a:r>
            <a:endParaRPr lang="en-US" sz="2800" dirty="0" smtClean="0"/>
          </a:p>
          <a:p>
            <a:pPr marL="0" indent="0">
              <a:buNone/>
            </a:pPr>
            <a:r>
              <a:rPr lang="en-US" sz="2800" dirty="0" smtClean="0"/>
              <a:t>Hypothetico-Deductive Method</a:t>
            </a:r>
            <a:endParaRPr lang="en-US" sz="2800" dirty="0"/>
          </a:p>
          <a:p>
            <a:r>
              <a:rPr lang="en-US" sz="2400" dirty="0" smtClean="0"/>
              <a:t>cf. mid-1800s </a:t>
            </a:r>
          </a:p>
          <a:p>
            <a:r>
              <a:rPr lang="en-US" sz="2400" dirty="0" smtClean="0"/>
              <a:t>Updated by Carl Hempel as</a:t>
            </a:r>
            <a:r>
              <a:rPr lang="en-US" sz="2400" dirty="0"/>
              <a:t> </a:t>
            </a:r>
            <a:r>
              <a:rPr lang="en-US" sz="2400" dirty="0" smtClean="0"/>
              <a:t>the</a:t>
            </a:r>
          </a:p>
          <a:p>
            <a:pPr marL="400050" lvl="1" indent="0">
              <a:buNone/>
            </a:pPr>
            <a:r>
              <a:rPr lang="en-US" sz="2400" dirty="0" smtClean="0"/>
              <a:t>Deductive-Nomological Model</a:t>
            </a:r>
          </a:p>
          <a:p>
            <a:r>
              <a:rPr lang="en-US" sz="2400" dirty="0" smtClean="0"/>
              <a:t>“Inference to the Best Explanation”</a:t>
            </a:r>
          </a:p>
        </p:txBody>
      </p:sp>
      <p:sp>
        <p:nvSpPr>
          <p:cNvPr id="4" name="Rectangle 3"/>
          <p:cNvSpPr/>
          <p:nvPr/>
        </p:nvSpPr>
        <p:spPr>
          <a:xfrm>
            <a:off x="591457" y="4572000"/>
            <a:ext cx="4572000" cy="646331"/>
          </a:xfrm>
          <a:prstGeom prst="rect">
            <a:avLst/>
          </a:prstGeom>
        </p:spPr>
        <p:txBody>
          <a:bodyPr>
            <a:spAutoFit/>
          </a:bodyPr>
          <a:lstStyle/>
          <a:p>
            <a:r>
              <a:rPr lang="en-US" dirty="0" smtClean="0">
                <a:hlinkClick r:id="rId2"/>
              </a:rPr>
              <a:t>http://en.wikipedia.org/wiki/Hypothetico-deductive_model</a:t>
            </a:r>
            <a:endParaRPr lang="en-US" dirty="0" smtClean="0"/>
          </a:p>
        </p:txBody>
      </p:sp>
      <p:sp>
        <p:nvSpPr>
          <p:cNvPr id="5" name="Rectangle 4"/>
          <p:cNvSpPr/>
          <p:nvPr/>
        </p:nvSpPr>
        <p:spPr>
          <a:xfrm>
            <a:off x="620486" y="5334000"/>
            <a:ext cx="4572000" cy="646331"/>
          </a:xfrm>
          <a:prstGeom prst="rect">
            <a:avLst/>
          </a:prstGeom>
        </p:spPr>
        <p:txBody>
          <a:bodyPr>
            <a:spAutoFit/>
          </a:bodyPr>
          <a:lstStyle/>
          <a:p>
            <a:r>
              <a:rPr lang="en-US" dirty="0" smtClean="0">
                <a:hlinkClick r:id="rId3"/>
              </a:rPr>
              <a:t>https://en.wikipedia.org/wiki/Deductive-nomological_model</a:t>
            </a:r>
            <a:r>
              <a:rPr lang="en-US" dirty="0" smtClean="0"/>
              <a:t> </a:t>
            </a:r>
            <a:endParaRPr lang="en-US" dirty="0"/>
          </a:p>
        </p:txBody>
      </p:sp>
      <p:pic>
        <p:nvPicPr>
          <p:cNvPr id="3074" name="Picture 2" descr="http://citelighter-cards.s3.amazonaws.com/p16omj2gnmfji1g0aj3j1uvtmki0_536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677" y="3886200"/>
            <a:ext cx="1541065" cy="20941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84676" y="5994845"/>
            <a:ext cx="1406723" cy="369332"/>
          </a:xfrm>
          <a:prstGeom prst="rect">
            <a:avLst/>
          </a:prstGeom>
          <a:noFill/>
        </p:spPr>
        <p:txBody>
          <a:bodyPr wrap="square" rtlCol="0">
            <a:spAutoFit/>
          </a:bodyPr>
          <a:lstStyle/>
          <a:p>
            <a:r>
              <a:rPr lang="en-US" dirty="0" err="1" smtClean="0"/>
              <a:t>Hempel</a:t>
            </a:r>
            <a:endParaRPr lang="en-US" dirty="0"/>
          </a:p>
        </p:txBody>
      </p:sp>
    </p:spTree>
    <p:extLst>
      <p:ext uri="{BB962C8B-B14F-4D97-AF65-F5344CB8AC3E}">
        <p14:creationId xmlns:p14="http://schemas.microsoft.com/office/powerpoint/2010/main" val="3951663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am an Empiricist</a:t>
            </a:r>
            <a:endParaRPr lang="en-US" dirty="0"/>
          </a:p>
        </p:txBody>
      </p:sp>
      <p:sp>
        <p:nvSpPr>
          <p:cNvPr id="3" name="Content Placeholder 2"/>
          <p:cNvSpPr>
            <a:spLocks noGrp="1"/>
          </p:cNvSpPr>
          <p:nvPr>
            <p:ph idx="1"/>
          </p:nvPr>
        </p:nvSpPr>
        <p:spPr>
          <a:xfrm>
            <a:off x="457200" y="1600200"/>
            <a:ext cx="4648200" cy="4525963"/>
          </a:xfrm>
        </p:spPr>
        <p:txBody>
          <a:bodyPr/>
          <a:lstStyle/>
          <a:p>
            <a:r>
              <a:rPr lang="en-US" sz="2800" dirty="0" smtClean="0"/>
              <a:t>Observation and experience are the foundation of knowledge</a:t>
            </a:r>
          </a:p>
          <a:p>
            <a:r>
              <a:rPr lang="en-US" sz="2800" dirty="0" smtClean="0"/>
              <a:t>There is no ‘synthetic </a:t>
            </a:r>
            <a:r>
              <a:rPr lang="en-US" sz="2800" i="1" dirty="0" smtClean="0"/>
              <a:t>a priori</a:t>
            </a:r>
            <a:r>
              <a:rPr lang="en-US" sz="2800" dirty="0" smtClean="0"/>
              <a:t>’</a:t>
            </a:r>
          </a:p>
          <a:p>
            <a:endParaRPr lang="en-US" dirty="0"/>
          </a:p>
        </p:txBody>
      </p:sp>
      <p:pic>
        <p:nvPicPr>
          <p:cNvPr id="9218" name="Picture 2" descr="http://upload.wikimedia.org/wikipedia/commons/thumb/2/21/David_Hume.jpg/220px-David_Hu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581400"/>
            <a:ext cx="2095500" cy="2543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67400" y="6248400"/>
            <a:ext cx="1905000" cy="369332"/>
          </a:xfrm>
          <a:prstGeom prst="rect">
            <a:avLst/>
          </a:prstGeom>
          <a:noFill/>
        </p:spPr>
        <p:txBody>
          <a:bodyPr wrap="square" rtlCol="0">
            <a:spAutoFit/>
          </a:bodyPr>
          <a:lstStyle/>
          <a:p>
            <a:r>
              <a:rPr lang="en-US" dirty="0" smtClean="0"/>
              <a:t>Hume</a:t>
            </a:r>
            <a:endParaRPr lang="en-US" dirty="0"/>
          </a:p>
        </p:txBody>
      </p:sp>
      <p:sp>
        <p:nvSpPr>
          <p:cNvPr id="5" name="Rectangle 4"/>
          <p:cNvSpPr/>
          <p:nvPr/>
        </p:nvSpPr>
        <p:spPr>
          <a:xfrm>
            <a:off x="838200" y="4191000"/>
            <a:ext cx="4572000" cy="1754326"/>
          </a:xfrm>
          <a:prstGeom prst="rect">
            <a:avLst/>
          </a:prstGeom>
        </p:spPr>
        <p:txBody>
          <a:bodyPr>
            <a:spAutoFit/>
          </a:bodyPr>
          <a:lstStyle/>
          <a:p>
            <a:r>
              <a:rPr lang="en-US" dirty="0" smtClean="0"/>
              <a:t>“Hume maintained that all knowledge, even the most basic beliefs about the natural world, cannot be conclusively established by reason. Rather, he maintained, our beliefs are more a result of accumulated </a:t>
            </a:r>
            <a:r>
              <a:rPr lang="en-US" i="1" dirty="0" smtClean="0"/>
              <a:t>habits</a:t>
            </a:r>
            <a:r>
              <a:rPr lang="en-US" dirty="0" smtClean="0"/>
              <a:t>, developed in response to accumulated sense experiences.”</a:t>
            </a:r>
            <a:endParaRPr lang="en-US" dirty="0"/>
          </a:p>
        </p:txBody>
      </p:sp>
      <p:sp>
        <p:nvSpPr>
          <p:cNvPr id="6" name="Rectangle 5"/>
          <p:cNvSpPr/>
          <p:nvPr/>
        </p:nvSpPr>
        <p:spPr>
          <a:xfrm>
            <a:off x="1676400" y="5955298"/>
            <a:ext cx="3573799" cy="338554"/>
          </a:xfrm>
          <a:prstGeom prst="rect">
            <a:avLst/>
          </a:prstGeom>
        </p:spPr>
        <p:txBody>
          <a:bodyPr wrap="none">
            <a:spAutoFit/>
          </a:bodyPr>
          <a:lstStyle/>
          <a:p>
            <a:r>
              <a:rPr lang="en-US" sz="1600" dirty="0" smtClean="0">
                <a:hlinkClick r:id="rId3"/>
              </a:rPr>
              <a:t>http://en.wikipedia.org/wiki/Empiricism</a:t>
            </a:r>
            <a:r>
              <a:rPr lang="en-US" sz="1600" dirty="0" smtClean="0"/>
              <a:t> </a:t>
            </a:r>
            <a:endParaRPr lang="en-US" sz="1600" dirty="0"/>
          </a:p>
        </p:txBody>
      </p:sp>
    </p:spTree>
    <p:extLst>
      <p:ext uri="{BB962C8B-B14F-4D97-AF65-F5344CB8AC3E}">
        <p14:creationId xmlns:p14="http://schemas.microsoft.com/office/powerpoint/2010/main" val="3794760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4495800" cy="1143000"/>
          </a:xfrm>
        </p:spPr>
        <p:txBody>
          <a:bodyPr>
            <a:normAutofit fontScale="90000"/>
          </a:bodyPr>
          <a:lstStyle/>
          <a:p>
            <a:pPr algn="l"/>
            <a:r>
              <a:rPr lang="en-US" dirty="0" smtClean="0"/>
              <a:t>People Falling Into Holes</a:t>
            </a:r>
            <a:endParaRPr lang="en-US" dirty="0"/>
          </a:p>
        </p:txBody>
      </p:sp>
      <p:sp>
        <p:nvSpPr>
          <p:cNvPr id="3" name="Content Placeholder 2"/>
          <p:cNvSpPr>
            <a:spLocks noGrp="1"/>
          </p:cNvSpPr>
          <p:nvPr>
            <p:ph idx="1"/>
          </p:nvPr>
        </p:nvSpPr>
        <p:spPr>
          <a:xfrm>
            <a:off x="457200" y="2209800"/>
            <a:ext cx="8229600" cy="3916363"/>
          </a:xfrm>
        </p:spPr>
        <p:txBody>
          <a:bodyPr>
            <a:normAutofit/>
          </a:bodyPr>
          <a:lstStyle/>
          <a:p>
            <a:r>
              <a:rPr lang="en-US" sz="2800" dirty="0" smtClean="0">
                <a:hlinkClick r:id="rId2"/>
              </a:rPr>
              <a:t>https://www.youtube.com/watch?v=YABCazKQpfI</a:t>
            </a:r>
            <a:endParaRPr lang="en-US" sz="2800" dirty="0" smtClean="0"/>
          </a:p>
          <a:p>
            <a:r>
              <a:rPr lang="en-US" sz="2800" dirty="0" smtClean="0">
                <a:hlinkClick r:id="rId3"/>
              </a:rPr>
              <a:t>https://www.youtube.com/watch?v=MmqhqjRLeNQ</a:t>
            </a:r>
            <a:endParaRPr lang="en-US" sz="2800" dirty="0" smtClean="0"/>
          </a:p>
          <a:p>
            <a:r>
              <a:rPr lang="en-US" sz="2800" dirty="0" smtClean="0">
                <a:hlinkClick r:id="rId4"/>
              </a:rPr>
              <a:t>https://www.youtube.com/watch?v=s1C6q42AfqY</a:t>
            </a:r>
            <a:endParaRPr lang="en-US" sz="2800" dirty="0" smtClean="0"/>
          </a:p>
          <a:p>
            <a:endParaRPr lang="en-US" sz="2800" dirty="0"/>
          </a:p>
        </p:txBody>
      </p:sp>
      <p:sp>
        <p:nvSpPr>
          <p:cNvPr id="4" name="TextBox 3"/>
          <p:cNvSpPr txBox="1"/>
          <p:nvPr/>
        </p:nvSpPr>
        <p:spPr>
          <a:xfrm>
            <a:off x="914400" y="4876800"/>
            <a:ext cx="5715000" cy="1200329"/>
          </a:xfrm>
          <a:prstGeom prst="rect">
            <a:avLst/>
          </a:prstGeom>
          <a:noFill/>
        </p:spPr>
        <p:txBody>
          <a:bodyPr wrap="square" rtlCol="0">
            <a:spAutoFit/>
          </a:bodyPr>
          <a:lstStyle/>
          <a:p>
            <a:r>
              <a:rPr lang="en-US" dirty="0" smtClean="0"/>
              <a:t>My science is not based on believing there are no holes. On the contrary, my science is based on the realization that there’s always the possibility that the earth will open and swallow you up.</a:t>
            </a:r>
            <a:endParaRPr lang="en-US" dirty="0"/>
          </a:p>
        </p:txBody>
      </p:sp>
    </p:spTree>
    <p:extLst>
      <p:ext uri="{BB962C8B-B14F-4D97-AF65-F5344CB8AC3E}">
        <p14:creationId xmlns:p14="http://schemas.microsoft.com/office/powerpoint/2010/main" val="1337543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4267200" cy="1143000"/>
          </a:xfrm>
        </p:spPr>
        <p:txBody>
          <a:bodyPr>
            <a:normAutofit fontScale="90000"/>
          </a:bodyPr>
          <a:lstStyle/>
          <a:p>
            <a:pPr algn="l"/>
            <a:r>
              <a:rPr lang="en-US" dirty="0" smtClean="0"/>
              <a:t>Two Dogmas of Empiricism</a:t>
            </a:r>
            <a:endParaRPr lang="en-US" dirty="0"/>
          </a:p>
        </p:txBody>
      </p:sp>
      <p:sp>
        <p:nvSpPr>
          <p:cNvPr id="3" name="Content Placeholder 2"/>
          <p:cNvSpPr>
            <a:spLocks noGrp="1"/>
          </p:cNvSpPr>
          <p:nvPr>
            <p:ph idx="1"/>
          </p:nvPr>
        </p:nvSpPr>
        <p:spPr>
          <a:xfrm>
            <a:off x="457200" y="1981200"/>
            <a:ext cx="5105400" cy="4144963"/>
          </a:xfrm>
        </p:spPr>
        <p:txBody>
          <a:bodyPr/>
          <a:lstStyle/>
          <a:p>
            <a:r>
              <a:rPr lang="en-US" sz="2800" dirty="0" smtClean="0"/>
              <a:t>that there is a principled distinction between analytic and synthetic propositions</a:t>
            </a:r>
          </a:p>
          <a:p>
            <a:r>
              <a:rPr lang="en-US" sz="2800" dirty="0" smtClean="0"/>
              <a:t>that reductionism is true</a:t>
            </a:r>
          </a:p>
          <a:p>
            <a:endParaRPr lang="en-US" dirty="0"/>
          </a:p>
        </p:txBody>
      </p:sp>
      <p:sp>
        <p:nvSpPr>
          <p:cNvPr id="4" name="Rectangle 3"/>
          <p:cNvSpPr/>
          <p:nvPr/>
        </p:nvSpPr>
        <p:spPr>
          <a:xfrm>
            <a:off x="533400" y="3886200"/>
            <a:ext cx="2971800" cy="646331"/>
          </a:xfrm>
          <a:prstGeom prst="rect">
            <a:avLst/>
          </a:prstGeom>
        </p:spPr>
        <p:txBody>
          <a:bodyPr wrap="square">
            <a:spAutoFit/>
          </a:bodyPr>
          <a:lstStyle/>
          <a:p>
            <a:r>
              <a:rPr lang="en-US" dirty="0" smtClean="0">
                <a:hlinkClick r:id="rId2"/>
              </a:rPr>
              <a:t>http://www2.drury.edu/cpanza/quinereview.html</a:t>
            </a:r>
            <a:r>
              <a:rPr lang="en-US" dirty="0" smtClean="0"/>
              <a:t> </a:t>
            </a:r>
            <a:endParaRPr lang="en-US" dirty="0"/>
          </a:p>
        </p:txBody>
      </p:sp>
      <p:sp>
        <p:nvSpPr>
          <p:cNvPr id="6" name="TextBox 5"/>
          <p:cNvSpPr txBox="1"/>
          <p:nvPr/>
        </p:nvSpPr>
        <p:spPr>
          <a:xfrm>
            <a:off x="566057" y="4876800"/>
            <a:ext cx="4648200" cy="1384995"/>
          </a:xfrm>
          <a:prstGeom prst="rect">
            <a:avLst/>
          </a:prstGeom>
          <a:noFill/>
        </p:spPr>
        <p:txBody>
          <a:bodyPr wrap="square" rtlCol="0">
            <a:spAutoFit/>
          </a:bodyPr>
          <a:lstStyle/>
          <a:p>
            <a:r>
              <a:rPr lang="en-US" sz="2800" dirty="0" smtClean="0"/>
              <a:t>My take: If this is the case, you cannot even </a:t>
            </a:r>
            <a:r>
              <a:rPr lang="en-US" sz="2800" i="1" dirty="0" smtClean="0"/>
              <a:t>state</a:t>
            </a:r>
            <a:r>
              <a:rPr lang="en-US" sz="2800" dirty="0" smtClean="0"/>
              <a:t> a theory, much less find one</a:t>
            </a:r>
            <a:endParaRPr lang="en-US" sz="2800" dirty="0"/>
          </a:p>
        </p:txBody>
      </p:sp>
      <p:pic>
        <p:nvPicPr>
          <p:cNvPr id="10242" name="Picture 2" descr="https://encrypted-tbn1.gstatic.com/images?q=tbn:ANd9GcS73XhcAJCydiVFHjC1cdRYMv0mzeMhge_j4XxxNH1l2IzhfX7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81400"/>
            <a:ext cx="1838325" cy="24860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00" y="6261795"/>
            <a:ext cx="1600200" cy="369332"/>
          </a:xfrm>
          <a:prstGeom prst="rect">
            <a:avLst/>
          </a:prstGeom>
          <a:noFill/>
        </p:spPr>
        <p:txBody>
          <a:bodyPr wrap="square" rtlCol="0">
            <a:spAutoFit/>
          </a:bodyPr>
          <a:lstStyle/>
          <a:p>
            <a:r>
              <a:rPr lang="en-US" dirty="0" smtClean="0"/>
              <a:t>Quine</a:t>
            </a:r>
            <a:endParaRPr lang="en-US" dirty="0"/>
          </a:p>
        </p:txBody>
      </p:sp>
    </p:spTree>
    <p:extLst>
      <p:ext uri="{BB962C8B-B14F-4D97-AF65-F5344CB8AC3E}">
        <p14:creationId xmlns:p14="http://schemas.microsoft.com/office/powerpoint/2010/main" val="466624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Fallacy of Theory</a:t>
            </a:r>
            <a:endParaRPr lang="en-US" dirty="0"/>
          </a:p>
        </p:txBody>
      </p:sp>
      <p:sp>
        <p:nvSpPr>
          <p:cNvPr id="3" name="Content Placeholder 2"/>
          <p:cNvSpPr>
            <a:spLocks noGrp="1"/>
          </p:cNvSpPr>
          <p:nvPr>
            <p:ph idx="1"/>
          </p:nvPr>
        </p:nvSpPr>
        <p:spPr>
          <a:xfrm>
            <a:off x="457200" y="1600200"/>
            <a:ext cx="4800600" cy="4525963"/>
          </a:xfrm>
        </p:spPr>
        <p:txBody>
          <a:bodyPr>
            <a:normAutofit/>
          </a:bodyPr>
          <a:lstStyle/>
          <a:p>
            <a:r>
              <a:rPr lang="en-US" sz="2400" dirty="0" smtClean="0"/>
              <a:t>Elusive Truth – what distinguishes sense from nonsense?</a:t>
            </a:r>
          </a:p>
          <a:p>
            <a:r>
              <a:rPr lang="en-US" sz="2400" dirty="0" smtClean="0"/>
              <a:t>Theory-laden data – you see what you expect to see (gorilla video)</a:t>
            </a:r>
          </a:p>
          <a:p>
            <a:r>
              <a:rPr lang="en-US" sz="2400" dirty="0" smtClean="0"/>
              <a:t>Incommensurability and paradigms</a:t>
            </a:r>
          </a:p>
          <a:p>
            <a:r>
              <a:rPr lang="en-US" sz="2400" dirty="0" smtClean="0"/>
              <a:t>Empty consensus replacing rationality and truth</a:t>
            </a:r>
            <a:endParaRPr lang="en-US" sz="2400" dirty="0"/>
          </a:p>
        </p:txBody>
      </p:sp>
      <p:sp>
        <p:nvSpPr>
          <p:cNvPr id="4" name="Rectangle 3"/>
          <p:cNvSpPr/>
          <p:nvPr/>
        </p:nvSpPr>
        <p:spPr>
          <a:xfrm>
            <a:off x="533400" y="5943600"/>
            <a:ext cx="4572000" cy="646331"/>
          </a:xfrm>
          <a:prstGeom prst="rect">
            <a:avLst/>
          </a:prstGeom>
        </p:spPr>
        <p:txBody>
          <a:bodyPr>
            <a:spAutoFit/>
          </a:bodyPr>
          <a:lstStyle/>
          <a:p>
            <a:r>
              <a:rPr lang="en-US" b="1" dirty="0" smtClean="0"/>
              <a:t>Scientific Method in Brief</a:t>
            </a:r>
          </a:p>
          <a:p>
            <a:r>
              <a:rPr lang="en-US" dirty="0" smtClean="0"/>
              <a:t>Hugh G., Hugh G </a:t>
            </a:r>
            <a:r>
              <a:rPr lang="en-US" dirty="0" err="1" smtClean="0"/>
              <a:t>Gauch</a:t>
            </a:r>
            <a:r>
              <a:rPr lang="en-US" dirty="0" smtClean="0"/>
              <a:t>, Jr., pp. 53-66</a:t>
            </a:r>
            <a:endParaRPr lang="en-US" dirty="0"/>
          </a:p>
        </p:txBody>
      </p:sp>
      <p:pic>
        <p:nvPicPr>
          <p:cNvPr id="11266" name="Picture 2" descr="http://www.loyno.edu/%7Efolse/Han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733800"/>
            <a:ext cx="329565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535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4508</TotalTime>
  <Words>1399</Words>
  <Application>Microsoft Office PowerPoint</Application>
  <PresentationFormat>On-screen Show (4:3)</PresentationFormat>
  <Paragraphs>172</Paragraphs>
  <Slides>36</Slides>
  <Notes>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Against Digital Research Methodologies</vt:lpstr>
      <vt:lpstr>Caveats</vt:lpstr>
      <vt:lpstr>The traditional view</vt:lpstr>
      <vt:lpstr>Research Methods</vt:lpstr>
      <vt:lpstr>HD-Method</vt:lpstr>
      <vt:lpstr>I am an Empiricist</vt:lpstr>
      <vt:lpstr>People Falling Into Holes</vt:lpstr>
      <vt:lpstr>Two Dogmas of Empiricism</vt:lpstr>
      <vt:lpstr>The Fallacy of Theory</vt:lpstr>
      <vt:lpstr>Research Methods…</vt:lpstr>
      <vt:lpstr>Against Method</vt:lpstr>
      <vt:lpstr>Voltaire’s Bastards</vt:lpstr>
      <vt:lpstr>Dimensions of Change</vt:lpstr>
      <vt:lpstr>Research-Led Design</vt:lpstr>
      <vt:lpstr>Design-Led Research</vt:lpstr>
      <vt:lpstr>Design-Led Research</vt:lpstr>
      <vt:lpstr>Design-Led Research</vt:lpstr>
      <vt:lpstr>Situated Maketools</vt:lpstr>
      <vt:lpstr>Situating as Framing</vt:lpstr>
      <vt:lpstr>Beyond Theory</vt:lpstr>
      <vt:lpstr>Reading the World</vt:lpstr>
      <vt:lpstr>Method as Literacy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Discovery</vt:lpstr>
      <vt:lpstr>PowerPoint Presentation</vt:lpstr>
      <vt:lpstr>PowerPoint Presentation</vt:lpstr>
      <vt:lpstr>PowerPoint Presentation</vt:lpstr>
      <vt:lpstr>The Disunity of the Sciences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Massive Open Online Support for Education</dc:title>
  <dc:creator>Stephen Downes</dc:creator>
  <cp:lastModifiedBy>Stephen Downes</cp:lastModifiedBy>
  <cp:revision>19</cp:revision>
  <dcterms:created xsi:type="dcterms:W3CDTF">2013-05-06T16:26:33Z</dcterms:created>
  <dcterms:modified xsi:type="dcterms:W3CDTF">2013-05-10T15:42:24Z</dcterms:modified>
</cp:coreProperties>
</file>