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84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85" r:id="rId14"/>
    <p:sldId id="268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2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94BED-7753-4853-BAE7-94543D4AC197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954D6-1181-4CE7-B689-0A52949A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0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A8CA-48CB-4A5D-AB07-38686639D37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C8A1-DFE9-4829-BDC7-410037B2E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global.org/metadata/" TargetMode="External"/><Relationship Id="rId7" Type="http://schemas.openxmlformats.org/officeDocument/2006/relationships/hyperlink" Target="http://zaidlearn.blogspot.com/2008/06/university-learning-ocw-oer-free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creativecommons.org/" TargetMode="External"/><Relationship Id="rId4" Type="http://schemas.openxmlformats.org/officeDocument/2006/relationships/hyperlink" Target="http://ltsc.ieee.org/wg12/files/LOM_1484_12_1_v1_Final_Draft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pal.innovationpros.net/news/launch-of-tools-to-enable-open-educational-practices/" TargetMode="External"/><Relationship Id="rId3" Type="http://schemas.openxmlformats.org/officeDocument/2006/relationships/hyperlink" Target="http://iet-staff.open.ac.uk/g.c.conole" TargetMode="External"/><Relationship Id="rId7" Type="http://schemas.openxmlformats.org/officeDocument/2006/relationships/hyperlink" Target="http://www.educause.edu/Resources/BeyondOERShiftingFocustoOpenEd/224619" TargetMode="External"/><Relationship Id="rId2" Type="http://schemas.openxmlformats.org/officeDocument/2006/relationships/hyperlink" Target="http://www.ulf-ehlers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e4innovation.com/?p=373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epository.alt.ac.uk/88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msglobal.org/learningdesign/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aspirationtech.org/events/p2pu/openassessment/20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brainbench.com/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://cck11.mooc.c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oc.ca/" TargetMode="External"/><Relationship Id="rId5" Type="http://schemas.openxmlformats.org/officeDocument/2006/relationships/hyperlink" Target="http://suifaijohnmak.wordpress.com/2011/03/10/cck11-how-to-explain-connectivism-mooc-and-plepln/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ooc.c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apps.cc.umanitoba.ca/moodle/course/view.php?id=20" TargetMode="External"/><Relationship Id="rId5" Type="http://schemas.openxmlformats.org/officeDocument/2006/relationships/hyperlink" Target="http://connect.downes.ca/cgi-bin/archive.cgi?page=thedaily.htm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://connect.downes.ca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nge.mooc.ca/" TargetMode="External"/><Relationship Id="rId5" Type="http://schemas.openxmlformats.org/officeDocument/2006/relationships/hyperlink" Target="http://edfuture.net/" TargetMode="Externa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hyperlink" Target="https://www.ai-class.com/" TargetMode="External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ds106.us/history/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hyperlink" Target="https://www.coursera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x28newblog.blog.uni-heidelberg.de/2008/09/06/cck08-first-impressions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upport.psi.net/support/common/routers/nethopper/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ates.ca/2012/03/03/more-reflections-on-moocs-and-mitx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23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itforum.coe.uga.edu/paper92/paper9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rsshopper.downes.ca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e.lapto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lpccanada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downes.ca/post/5522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tenberg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netnews.ca/?p=5159" TargetMode="External"/><Relationship Id="rId5" Type="http://schemas.openxmlformats.org/officeDocument/2006/relationships/hyperlink" Target="http://www.thebramptonnews.com/articles/1524/1/Early-Literacy-Workstation-Fun-for-Kids/Page1.htm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.edu.au/" TargetMode="External"/><Relationship Id="rId3" Type="http://schemas.openxmlformats.org/officeDocument/2006/relationships/hyperlink" Target="http://www.ignou.ac.in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habascau.ca/" TargetMode="External"/><Relationship Id="rId5" Type="http://schemas.openxmlformats.org/officeDocument/2006/relationships/hyperlink" Target="http://www.open.ac.uk/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.org/blog/Lists/Posts/Post.aspx?ID=13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.org/blog/Lists/Posts/Post.aspx?ID=13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assive 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/>
              <a:t>pen 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/>
              <a:t>nline 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upport for </a:t>
            </a:r>
            <a:r>
              <a:rPr lang="en-US" sz="3200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/>
              <a:t>ducation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640080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Stephen Downes</a:t>
            </a:r>
          </a:p>
          <a:p>
            <a:r>
              <a:rPr lang="en-US" sz="2000" dirty="0" smtClean="0"/>
              <a:t>May 6, 2013</a:t>
            </a:r>
            <a:endParaRPr lang="en-US" sz="2000" dirty="0"/>
          </a:p>
        </p:txBody>
      </p:sp>
      <p:pic>
        <p:nvPicPr>
          <p:cNvPr id="1026" name="Picture 2" descr="http://www.mbgnet.net/sets/taiga/animals/mo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185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Open Educational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160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Phase 1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267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648200" y="3886200"/>
            <a:ext cx="375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3"/>
              </a:rPr>
              <a:t>http://www.imsglobal.org/metadata/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962400" y="4495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  <a:hlinkClick r:id="rId4"/>
              </a:rPr>
              <a:t>http://ltsc.ieee.org/wg12/files/LOM_1484_12_1_v1_Final_Draft.pdf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5334000" y="5105400"/>
            <a:ext cx="299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5"/>
              </a:rPr>
              <a:t>http://creativecommons.org/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102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4038600" cy="3100388"/>
          </a:xfrm>
          <a:noFill/>
        </p:spPr>
      </p:pic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381000" y="762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  <a:hlinkClick r:id="rId7"/>
              </a:rPr>
              <a:t>http://zaidlearn.blogspot.com/2008/06/university-learning-ocw-oer-free.html</a:t>
            </a:r>
            <a:r>
              <a:rPr lang="en-CA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5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Learning Design &amp; Open Practices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205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Phase 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45720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400">
                <a:latin typeface="Calibri" pitchFamily="34" charset="0"/>
              </a:rPr>
              <a:t>...the Open Educational Practices movement, developed by Germany's </a:t>
            </a:r>
            <a:r>
              <a:rPr lang="en-CA" sz="1400">
                <a:latin typeface="Calibri" pitchFamily="34" charset="0"/>
                <a:hlinkClick r:id="rId2"/>
              </a:rPr>
              <a:t>Ulf-Daniel Ehlers</a:t>
            </a:r>
            <a:r>
              <a:rPr lang="en-CA" sz="1400">
                <a:latin typeface="Calibri" pitchFamily="34" charset="0"/>
              </a:rPr>
              <a:t> and the UK's </a:t>
            </a:r>
            <a:r>
              <a:rPr lang="en-CA" sz="1400">
                <a:latin typeface="Calibri" pitchFamily="34" charset="0"/>
                <a:hlinkClick r:id="rId3"/>
              </a:rPr>
              <a:t>Gráinne Conole</a:t>
            </a:r>
            <a:r>
              <a:rPr lang="en-CA" sz="1400">
                <a:latin typeface="Calibri" pitchFamily="34" charset="0"/>
              </a:rPr>
              <a:t>...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6005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" y="5257800"/>
            <a:ext cx="334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5"/>
              </a:rPr>
              <a:t>http://e4innovation.com/?p=373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81600" y="2819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200">
                <a:latin typeface="Calibri" pitchFamily="34" charset="0"/>
                <a:hlinkClick r:id="rId7"/>
              </a:rPr>
              <a:t>http://www.educause.edu/Resources/BeyondOERShiftingFocustoOpenEd/224619</a:t>
            </a:r>
            <a:r>
              <a:rPr lang="en-CA" sz="1200">
                <a:latin typeface="Calibri" pitchFamily="34" charset="0"/>
              </a:rPr>
              <a:t>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181600" y="34290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200">
                <a:latin typeface="Calibri" pitchFamily="34" charset="0"/>
                <a:hlinkClick r:id="rId8"/>
              </a:rPr>
              <a:t>http://opal.innovationpros.net/news/launch-of-tools-to-enable-open-educational-practices/</a:t>
            </a:r>
            <a:r>
              <a:rPr lang="en-CA" sz="120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4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Learning Design &amp; Patterns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00600" y="4114800"/>
            <a:ext cx="319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2"/>
              </a:rPr>
              <a:t>http://repository.alt.ac.uk/883/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479425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590800"/>
            <a:ext cx="3962400" cy="2378075"/>
          </a:xfr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4953000"/>
            <a:ext cx="423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5"/>
              </a:rPr>
              <a:t>http://www.imsglobal.org/learningdesign/</a:t>
            </a:r>
            <a:r>
              <a:rPr lang="en-CA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0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Open Assessment?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358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Phase 3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5257800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400">
                <a:latin typeface="Calibri" pitchFamily="34" charset="0"/>
                <a:hlinkClick r:id="rId2"/>
              </a:rPr>
              <a:t>http://www.aspirationtech.org/events/p2pu/openassessment/2010</a:t>
            </a:r>
            <a:r>
              <a:rPr lang="en-CA" sz="1400">
                <a:latin typeface="Calibri" pitchFamily="34" charset="0"/>
              </a:rPr>
              <a:t>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40531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4953000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400">
                <a:latin typeface="Calibri" pitchFamily="34" charset="0"/>
                <a:hlinkClick r:id="rId5"/>
              </a:rPr>
              <a:t>http://www.brainbench.com/</a:t>
            </a:r>
            <a:r>
              <a:rPr lang="en-CA" sz="1400">
                <a:latin typeface="Calibri" pitchFamily="34" charset="0"/>
              </a:rPr>
              <a:t> 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2144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762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The MOOC...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23812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44958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  <a:hlinkClick r:id="rId5"/>
              </a:rPr>
              <a:t>http://suifaijohnmak.wordpress.com/2011/03/10/cck11-how-to-explain-connectivism-mooc-and-plepln/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838200" y="1524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>
                <a:latin typeface="Calibri" pitchFamily="34" charset="0"/>
                <a:hlinkClick r:id="rId6"/>
              </a:rPr>
              <a:t>http://www.mooc.ca</a:t>
            </a:r>
            <a:endParaRPr lang="en-CA">
              <a:latin typeface="Calibri" pitchFamily="34" charset="0"/>
            </a:endParaRPr>
          </a:p>
          <a:p>
            <a:pPr eaLnBrk="1" hangingPunct="1"/>
            <a:r>
              <a:rPr lang="en-CA">
                <a:latin typeface="Calibri" pitchFamily="34" charset="0"/>
                <a:hlinkClick r:id="rId7"/>
              </a:rPr>
              <a:t>http://cck11.mooc.ca</a:t>
            </a:r>
            <a:r>
              <a:rPr lang="en-CA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1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What are MOOCs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accent2">
                    <a:lumMod val="75000"/>
                  </a:schemeClr>
                </a:solidFill>
              </a:rPr>
              <a:t>Massive</a:t>
            </a:r>
            <a:r>
              <a:rPr lang="en-CA" sz="4000" dirty="0" smtClean="0"/>
              <a:t> – by design</a:t>
            </a:r>
          </a:p>
          <a:p>
            <a:r>
              <a:rPr lang="en-CA" sz="4000" dirty="0" smtClean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en-CA" sz="4000" dirty="0" smtClean="0"/>
              <a:t> – gratis and </a:t>
            </a:r>
            <a:r>
              <a:rPr lang="en-CA" sz="4000" dirty="0" err="1" smtClean="0"/>
              <a:t>libre</a:t>
            </a:r>
            <a:endParaRPr lang="en-CA" sz="4000" dirty="0" smtClean="0"/>
          </a:p>
          <a:p>
            <a:r>
              <a:rPr lang="en-CA" sz="4000" dirty="0" smtClean="0">
                <a:solidFill>
                  <a:schemeClr val="accent3">
                    <a:lumMod val="50000"/>
                  </a:schemeClr>
                </a:solidFill>
              </a:rPr>
              <a:t>Online </a:t>
            </a:r>
            <a:r>
              <a:rPr lang="en-CA" sz="4000" dirty="0" smtClean="0"/>
              <a:t>– vs. blended and wrapped</a:t>
            </a:r>
          </a:p>
          <a:p>
            <a:r>
              <a:rPr lang="en-CA" sz="4000" dirty="0" smtClean="0">
                <a:solidFill>
                  <a:srgbClr val="00B0F0"/>
                </a:solidFill>
              </a:rPr>
              <a:t>Courses </a:t>
            </a:r>
            <a:r>
              <a:rPr lang="en-CA" sz="4000" dirty="0" smtClean="0"/>
              <a:t>– vs. communities, websites, video collections, </a:t>
            </a:r>
            <a:r>
              <a:rPr lang="en-CA" sz="4000" dirty="0" err="1" smtClean="0"/>
              <a:t>etc</a:t>
            </a:r>
            <a:endParaRPr lang="en-C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48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http://mooc.ca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7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CCK08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24" y="1647304"/>
            <a:ext cx="8229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385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680520" cy="35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477614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5"/>
              </a:rPr>
              <a:t>http://connect.downes.ca/cgi-bin/archive.cgi?page=thedaily.htm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376288" y="5315307"/>
            <a:ext cx="3043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6"/>
              </a:rPr>
              <a:t>http://wwwapps.cc.umanitoba.ca/moodle/course/view.php?id=20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6300192" y="1637015"/>
            <a:ext cx="195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2300 </a:t>
            </a:r>
            <a:r>
              <a:rPr lang="fr-FR" sz="2400" dirty="0" err="1" smtClean="0"/>
              <a:t>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76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6" y="1412776"/>
            <a:ext cx="43594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86468" cy="30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7594" y="5558338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2800 </a:t>
            </a:r>
            <a:r>
              <a:rPr lang="fr-FR" dirty="0" err="1" smtClean="0"/>
              <a:t>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456" y="4149080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1800 </a:t>
            </a:r>
            <a:r>
              <a:rPr lang="fr-FR" dirty="0" err="1" smtClean="0"/>
              <a:t>students</a:t>
            </a:r>
            <a:endParaRPr lang="en-US" dirty="0"/>
          </a:p>
        </p:txBody>
      </p:sp>
      <p:pic>
        <p:nvPicPr>
          <p:cNvPr id="1029" name="Picture 5" descr="http://etcjournal.files.wordpress.com/2012/10/cfhe12.jpg?w=300&amp;h=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" y="5104829"/>
            <a:ext cx="2857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110" y="5830277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3000 </a:t>
            </a:r>
            <a:r>
              <a:rPr lang="fr-FR" dirty="0" err="1" smtClean="0"/>
              <a:t>students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492" y="6093315"/>
            <a:ext cx="171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http://edfuture.net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5927670"/>
            <a:ext cx="1964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</a:t>
            </a:r>
            <a:r>
              <a:rPr lang="en-US" sz="1400" dirty="0" smtClean="0">
                <a:hlinkClick r:id="rId6"/>
              </a:rPr>
              <a:t>://change.mooc.ca/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069" y="4420492"/>
            <a:ext cx="2188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</a:t>
            </a:r>
            <a:r>
              <a:rPr lang="en-US" sz="1400" dirty="0" smtClean="0">
                <a:hlinkClick r:id="rId7"/>
              </a:rPr>
              <a:t>://connect.downes.ca/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Other Courses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1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MOOC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xMOOC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1914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networks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91174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9117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tasks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683" y="6237312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" y="2564904"/>
            <a:ext cx="2041401" cy="31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ds106.us/wiki/images/7/7b/2012-fall-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8796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59832" y="4128255"/>
            <a:ext cx="1743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http://ds106.us/history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4" name="Picture 6" descr="http://www.blogcdn.com/www.engadget.com/media/2011/08/stanford-ai-cou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7760"/>
            <a:ext cx="2209428" cy="1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21123" y="3628877"/>
            <a:ext cx="1880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https://www.ai-class.com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6" name="Picture 8" descr="http://www.slate.com/content/dam/slate/blogs/future_tense/2012/09/19/online_education_coursera_adds_17_universities_aims_to_take_over_world/1348064508404.png.CROP.rectangle3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5" y="3905876"/>
            <a:ext cx="2225153" cy="1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50731" y="5261339"/>
            <a:ext cx="1907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https://www.coursera.org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8" name="Picture 10" descr="https://encrypted-tbn0.gstatic.com/images?q=tbn:ANd9GcRPXjeGEQVsA0gcKv6kNLqCzSasMbAXZPBTurqo_x0_hrhdcOC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13" y="5538338"/>
            <a:ext cx="1608380" cy="12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Connectivist </a:t>
            </a:r>
            <a:r>
              <a:rPr lang="fr-CA" dirty="0" err="1" smtClean="0"/>
              <a:t>MOOCs</a:t>
            </a:r>
            <a:endParaRPr lang="en-US" dirty="0"/>
          </a:p>
        </p:txBody>
      </p:sp>
      <p:pic>
        <p:nvPicPr>
          <p:cNvPr id="307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7335"/>
            <a:ext cx="6387927" cy="4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309320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http://x28newblog.blog.uni-heidelberg.de/2008/09/06/cck08-first-impressions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9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09800" y="4495800"/>
            <a:ext cx="6248400" cy="1143000"/>
          </a:xfrm>
        </p:spPr>
        <p:txBody>
          <a:bodyPr/>
          <a:lstStyle/>
          <a:p>
            <a:pPr eaLnBrk="1" hangingPunct="1"/>
            <a:r>
              <a:rPr lang="en-CA" smtClean="0"/>
              <a:t>Have Network, Will Travel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209800"/>
            <a:ext cx="2590800" cy="2095500"/>
          </a:xfr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0600" y="434340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  <a:hlinkClick r:id="rId4"/>
              </a:rPr>
              <a:t>http://www.support.psi.net/support/common/routers/nethopper/index.html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1755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5943600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24581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How to </a:t>
            </a:r>
            <a:r>
              <a:rPr lang="fr-CA" dirty="0" err="1" smtClean="0"/>
              <a:t>Learn</a:t>
            </a:r>
            <a:r>
              <a:rPr lang="fr-CA" dirty="0" smtClean="0"/>
              <a:t> in a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3-11 at 11.5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" y="1525189"/>
            <a:ext cx="7124700" cy="440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6309320"/>
            <a:ext cx="319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http://www.tonybates.ca/2012/03/03/more-reflections-on-moocs-and-mitx/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862795" y="5932089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2400" dirty="0" smtClean="0"/>
              <a:t>A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of immersion </a:t>
            </a:r>
            <a:r>
              <a:rPr lang="fr-FR" sz="2400" dirty="0" err="1" smtClean="0"/>
              <a:t>into</a:t>
            </a:r>
            <a:r>
              <a:rPr lang="fr-FR" sz="2400" dirty="0" smtClean="0"/>
              <a:t> a </a:t>
            </a:r>
            <a:r>
              <a:rPr lang="fr-FR" sz="2400" dirty="0" err="1" smtClean="0"/>
              <a:t>knowing</a:t>
            </a:r>
            <a:r>
              <a:rPr lang="fr-FR" sz="2400" dirty="0" smtClean="0"/>
              <a:t> </a:t>
            </a:r>
            <a:r>
              <a:rPr lang="fr-FR" sz="2400" dirty="0" err="1" smtClean="0"/>
              <a:t>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1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How to </a:t>
            </a:r>
            <a:r>
              <a:rPr lang="fr-CA" dirty="0" err="1" smtClean="0"/>
              <a:t>Create</a:t>
            </a:r>
            <a:r>
              <a:rPr lang="fr-CA" dirty="0" smtClean="0"/>
              <a:t> a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It’s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</a:t>
            </a:r>
            <a:r>
              <a:rPr lang="fr-CA" dirty="0" err="1" smtClean="0"/>
              <a:t>creating</a:t>
            </a:r>
            <a:r>
              <a:rPr lang="fr-CA" dirty="0" smtClean="0"/>
              <a:t> a network</a:t>
            </a:r>
          </a:p>
          <a:p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centralize</a:t>
            </a:r>
            <a:endParaRPr lang="fr-FR" dirty="0" smtClean="0"/>
          </a:p>
          <a:p>
            <a:r>
              <a:rPr lang="fr-FR" dirty="0" err="1" smtClean="0"/>
              <a:t>Concentrate</a:t>
            </a:r>
            <a:r>
              <a:rPr lang="fr-FR" dirty="0" smtClean="0"/>
              <a:t> on the </a:t>
            </a:r>
            <a:r>
              <a:rPr lang="fr-FR" dirty="0" err="1" smtClean="0"/>
              <a:t>creation</a:t>
            </a:r>
            <a:r>
              <a:rPr lang="fr-FR" dirty="0" smtClean="0"/>
              <a:t> of links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4283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use social networks.</a:t>
            </a:r>
            <a:r>
              <a:rPr lang="fr-CA" dirty="0" smtClean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0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… to </a:t>
            </a:r>
            <a:r>
              <a:rPr lang="fr-CA" dirty="0" err="1" smtClean="0"/>
              <a:t>create</a:t>
            </a:r>
            <a:r>
              <a:rPr lang="fr-CA" dirty="0" smtClean="0"/>
              <a:t> </a:t>
            </a:r>
            <a:r>
              <a:rPr lang="fr-CA" dirty="0" err="1" smtClean="0"/>
              <a:t>personal</a:t>
            </a:r>
            <a:r>
              <a:rPr lang="fr-CA" dirty="0" smtClean="0"/>
              <a:t> </a:t>
            </a:r>
            <a:r>
              <a:rPr lang="fr-CA" dirty="0" err="1" smtClean="0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Why</a:t>
            </a:r>
            <a:r>
              <a:rPr lang="fr-CA" dirty="0" smtClean="0"/>
              <a:t> Open Educational Resources?</a:t>
            </a:r>
            <a:endParaRPr lang="en-US" dirty="0"/>
          </a:p>
        </p:txBody>
      </p:sp>
      <p:pic>
        <p:nvPicPr>
          <p:cNvPr id="4098" name="Picture 2" descr="http://upload.wikimedia.org/wikipedia/commons/thumb/4/43/Logo_Ressources_Educatives_Libres_%28REL%29_mondial_fond_blanc.svg/800px-Logo_Ressources_Educatives_Libres_%28REL%29_mondial_fond_blan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315744" cy="3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437111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Learning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essentially</a:t>
            </a:r>
            <a:r>
              <a:rPr lang="fr-FR" sz="2800" dirty="0" smtClean="0"/>
              <a:t> conversations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15616" y="53912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 smtClean="0"/>
              <a:t>OERs</a:t>
            </a:r>
            <a:r>
              <a:rPr lang="fr-FR" sz="2800" dirty="0" smtClean="0"/>
              <a:t> are the </a:t>
            </a:r>
            <a:r>
              <a:rPr lang="fr-FR" sz="2800" i="1" dirty="0" err="1" smtClean="0"/>
              <a:t>words</a:t>
            </a:r>
            <a:r>
              <a:rPr lang="fr-FR" sz="2800" i="1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in </a:t>
            </a:r>
            <a:r>
              <a:rPr lang="fr-FR" sz="2800" dirty="0" err="1" smtClean="0"/>
              <a:t>those</a:t>
            </a:r>
            <a:r>
              <a:rPr lang="fr-FR" sz="2800" dirty="0" smtClean="0"/>
              <a:t> conversations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05" y="4579370"/>
            <a:ext cx="2087446" cy="17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6354998"/>
            <a:ext cx="3258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www.downes.ca/presentation/233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79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Success Factors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What sort of decentralized network will best support learning-as-growth?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28938"/>
            <a:ext cx="4933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Semantic</a:t>
            </a:r>
            <a:r>
              <a:rPr lang="fr-CA" dirty="0" smtClean="0"/>
              <a:t>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Autonomy</a:t>
            </a:r>
            <a:r>
              <a:rPr lang="fr-FR" dirty="0" smtClean="0"/>
              <a:t>, </a:t>
            </a:r>
            <a:r>
              <a:rPr lang="fr-FR" dirty="0" err="1" smtClean="0"/>
              <a:t>diversity</a:t>
            </a:r>
            <a:r>
              <a:rPr lang="fr-FR" dirty="0" smtClean="0"/>
              <a:t>, </a:t>
            </a:r>
            <a:r>
              <a:rPr lang="fr-FR" dirty="0" err="1" smtClean="0"/>
              <a:t>openness</a:t>
            </a:r>
            <a:r>
              <a:rPr lang="fr-FR" dirty="0" smtClean="0"/>
              <a:t>, </a:t>
            </a:r>
            <a:r>
              <a:rPr lang="fr-FR" dirty="0" err="1" smtClean="0"/>
              <a:t>interactivity</a:t>
            </a:r>
            <a:endParaRPr lang="fr-FR" dirty="0" smtClean="0"/>
          </a:p>
          <a:p>
            <a:r>
              <a:rPr lang="fr-FR" dirty="0" err="1" smtClean="0"/>
              <a:t>These</a:t>
            </a:r>
            <a:r>
              <a:rPr lang="fr-FR" dirty="0" smtClean="0"/>
              <a:t> conditions are the conditions for a constructive dialogue…</a:t>
            </a:r>
          </a:p>
          <a:p>
            <a:r>
              <a:rPr lang="fr-FR" dirty="0" smtClean="0"/>
              <a:t>And are </a:t>
            </a:r>
            <a:r>
              <a:rPr lang="fr-FR" dirty="0" err="1" smtClean="0"/>
              <a:t>thus</a:t>
            </a:r>
            <a:r>
              <a:rPr lang="fr-FR" dirty="0" smtClean="0"/>
              <a:t> the design </a:t>
            </a:r>
            <a:r>
              <a:rPr lang="fr-FR" dirty="0" err="1" smtClean="0"/>
              <a:t>principles</a:t>
            </a:r>
            <a:r>
              <a:rPr lang="fr-FR" dirty="0" smtClean="0"/>
              <a:t> for a MOOC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808" y="623731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itforum.coe.uga.edu/paper92/paper92.html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V="1">
            <a:off x="2645152" y="3787621"/>
            <a:ext cx="3277631" cy="1614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V="1">
            <a:off x="4932040" y="4437112"/>
            <a:ext cx="2844004" cy="1551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flipV="1">
            <a:off x="1043609" y="4742084"/>
            <a:ext cx="2232248" cy="14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How to </a:t>
            </a:r>
            <a:r>
              <a:rPr lang="fr-CA" dirty="0" err="1" smtClean="0"/>
              <a:t>Evaluate</a:t>
            </a:r>
            <a:r>
              <a:rPr lang="fr-CA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Learning </a:t>
            </a:r>
            <a:r>
              <a:rPr lang="fr-CA" dirty="0" err="1" smtClean="0"/>
              <a:t>is</a:t>
            </a:r>
            <a:r>
              <a:rPr lang="fr-CA" dirty="0" smtClean="0"/>
              <a:t> not possession of a collection of </a:t>
            </a:r>
            <a:r>
              <a:rPr lang="fr-CA" dirty="0" err="1" smtClean="0"/>
              <a:t>facts</a:t>
            </a:r>
            <a:r>
              <a:rPr lang="fr-CA" dirty="0" smtClean="0"/>
              <a:t>, </a:t>
            </a:r>
            <a:r>
              <a:rPr lang="fr-CA" dirty="0" err="1" smtClean="0"/>
              <a:t>it’s</a:t>
            </a:r>
            <a:r>
              <a:rPr lang="fr-CA" dirty="0" smtClean="0"/>
              <a:t> the expression of a </a:t>
            </a:r>
            <a:r>
              <a:rPr lang="fr-CA" dirty="0" err="1" smtClean="0"/>
              <a:t>capacity</a:t>
            </a:r>
            <a:endParaRPr lang="fr-FR" dirty="0" smtClean="0"/>
          </a:p>
          <a:p>
            <a:r>
              <a:rPr lang="fr-FR" dirty="0" smtClean="0"/>
              <a:t>Learning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recognized</a:t>
            </a:r>
            <a:r>
              <a:rPr lang="fr-FR" dirty="0" smtClean="0"/>
              <a:t> by a </a:t>
            </a:r>
            <a:r>
              <a:rPr lang="fr-FR" dirty="0" err="1" smtClean="0"/>
              <a:t>community</a:t>
            </a:r>
            <a:r>
              <a:rPr lang="fr-FR" dirty="0" smtClean="0"/>
              <a:t> of experts in a network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5" y="3717032"/>
            <a:ext cx="3593976" cy="2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48" y="3968513"/>
            <a:ext cx="3768576" cy="2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057518"/>
            <a:ext cx="34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recognize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understandings</a:t>
            </a:r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7944" y="6420778"/>
            <a:ext cx="464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…by the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use </a:t>
            </a:r>
            <a:r>
              <a:rPr lang="fr-FR" dirty="0" err="1" smtClean="0"/>
              <a:t>them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social network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72536">
            <a:off x="4038067" y="466099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016" y="3861048"/>
            <a:ext cx="18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Learning </a:t>
            </a:r>
            <a:r>
              <a:rPr lang="fr-FR" dirty="0" err="1" smtClean="0"/>
              <a:t>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Aggregated</a:t>
            </a:r>
            <a:r>
              <a:rPr lang="fr-FR" dirty="0" smtClean="0"/>
              <a:t> Conversations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4089400"/>
            <a:ext cx="50419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4" y="1696820"/>
            <a:ext cx="5000210" cy="3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gRSShopper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0" b="18498"/>
          <a:stretch/>
        </p:blipFill>
        <p:spPr/>
      </p:pic>
      <p:sp>
        <p:nvSpPr>
          <p:cNvPr id="3" name="TextBox 2"/>
          <p:cNvSpPr txBox="1"/>
          <p:nvPr/>
        </p:nvSpPr>
        <p:spPr>
          <a:xfrm>
            <a:off x="522007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hlinkClick r:id="rId3"/>
              </a:rPr>
              <a:t>http://grsshopper.downes.ca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833" y="5508863"/>
            <a:ext cx="4551095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http://</a:t>
            </a:r>
            <a:r>
              <a:rPr lang="en-US" sz="3600" dirty="0" err="1" smtClean="0"/>
              <a:t>www.downes.ca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50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One Laptop Per Child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16213" cy="3352800"/>
          </a:xfr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19800" y="4724400"/>
            <a:ext cx="235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4"/>
              </a:rPr>
              <a:t>http://one.laptop.org/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33400"/>
            <a:ext cx="1219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2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2006</a:t>
            </a:r>
            <a:endParaRPr lang="en-CA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0772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OLPC Canada Promo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257800"/>
            <a:ext cx="312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http://www.olpccanada.com/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86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“That's 40,000 books already delivered...”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2387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1066800"/>
            <a:ext cx="1600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2016?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81000" y="4114800"/>
            <a:ext cx="3582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4"/>
              </a:rPr>
              <a:t>http://www.downes.ca/post/55228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762000"/>
            <a:ext cx="6248400" cy="4157663"/>
          </a:xfrm>
          <a:noFill/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18113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610600" cy="1143000"/>
          </a:xfrm>
        </p:spPr>
        <p:txBody>
          <a:bodyPr/>
          <a:lstStyle/>
          <a:p>
            <a:pPr eaLnBrk="1" hangingPunct="1"/>
            <a:r>
              <a:rPr lang="en-CA" smtClean="0"/>
              <a:t>“A spring of truth shall flow from it”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228600" y="624840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4"/>
              </a:rPr>
              <a:t>http://www.gutenberg.org/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762000"/>
            <a:ext cx="609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i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  <a:t>"It is a press, certainly, but a press from which shall flow in inexhaustible streams...Through it, God will spread His Word. A spring of truth shall flow from it: like a new star it shall scatter the darkness of ignorance, and cause a light heretofore unknown to shine amongst men" </a:t>
            </a:r>
            <a:br>
              <a:rPr lang="en-CA" sz="1200" i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</a:br>
            <a:r>
              <a:rPr lang="en-CA" sz="1200" i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  <a:t/>
            </a:r>
            <a:br>
              <a:rPr lang="en-CA" sz="1200" i="1" dirty="0">
                <a:solidFill>
                  <a:schemeClr val="bg2">
                    <a:lumMod val="90000"/>
                  </a:schemeClr>
                </a:solidFill>
                <a:latin typeface="+mn-lt"/>
                <a:cs typeface="+mn-cs"/>
              </a:rPr>
            </a:br>
            <a:endParaRPr lang="en-CA" sz="1200" i="1" dirty="0">
              <a:solidFill>
                <a:schemeClr val="bg2">
                  <a:lumMod val="9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1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981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Language, literacy, libraries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533400" y="3048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Brampton Library tested an Early Literacy Workstation at its South Fletcher's Branch for a two-week period earlier this month. 2007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33400" y="41910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800">
                <a:latin typeface="Calibri" pitchFamily="34" charset="0"/>
                <a:hlinkClick r:id="rId5"/>
              </a:rPr>
              <a:t>http://www.thebramptonnews.com/articles/1524/1/Early-Literacy-Workstation-Fun-for-Kids/Page1.html</a:t>
            </a:r>
            <a:r>
              <a:rPr lang="en-CA" sz="800">
                <a:latin typeface="Calibri" pitchFamily="34" charset="0"/>
              </a:rPr>
              <a:t> 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4419600" y="12954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Revai Meeks, 6, and Easton Meeks, 3, read with their mother Erika Lee at the Belleville Public Library Jan. 20, 2011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4267200" y="5257800"/>
            <a:ext cx="2392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 sz="1200">
                <a:latin typeface="Calibri" pitchFamily="34" charset="0"/>
                <a:hlinkClick r:id="rId6"/>
              </a:rPr>
              <a:t>http://www.qnetnews.ca/?p=5159</a:t>
            </a:r>
            <a:r>
              <a:rPr lang="en-CA" sz="120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9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44646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The Idea of Open Learning...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3733800" cy="228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hi-IN" sz="1400" smtClean="0">
                <a:solidFill>
                  <a:schemeClr val="bg1"/>
                </a:solidFill>
              </a:rPr>
              <a:t>इंदिरा गाँधी राष्ट्रीय मुक्त विश्वविद्यालय</a:t>
            </a:r>
            <a:endParaRPr lang="en-CA" sz="1400" smtClean="0">
              <a:solidFill>
                <a:schemeClr val="bg1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5029200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3"/>
              </a:rPr>
              <a:t>http://www.ignou.ac.in/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2800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6477000" y="30480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5"/>
              </a:rPr>
              <a:t>http://www.open.ac.uk/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572000" y="4953000"/>
            <a:ext cx="283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6"/>
              </a:rPr>
              <a:t>http://www.athabascau.ca/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3927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6454775" y="685800"/>
            <a:ext cx="274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  <a:hlinkClick r:id="rId8"/>
              </a:rPr>
              <a:t>http://www.open.edu.au/</a:t>
            </a:r>
            <a:r>
              <a:rPr lang="en-CA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6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CA" smtClean="0"/>
              <a:t>Phases of Openness?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048250" cy="3948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00400" y="525780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  <a:hlinkClick r:id="rId3"/>
              </a:rPr>
              <a:t>http://www.col.org/blog/Lists/Posts/Post.aspx?ID=130</a:t>
            </a:r>
            <a:r>
              <a:rPr lang="en-CA">
                <a:latin typeface="Calibri" pitchFamily="34" charset="0"/>
              </a:rPr>
              <a:t> 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3352800" y="5334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  <a:hlinkClick r:id="rId6"/>
              </a:rPr>
              <a:t>http://www.col.org/blog/Lists/Posts/Post.aspx?ID=134</a:t>
            </a:r>
            <a:r>
              <a:rPr lang="en-CA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25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578</Words>
  <Application>Microsoft Office PowerPoint</Application>
  <PresentationFormat>On-screen Show (4:3)</PresentationFormat>
  <Paragraphs>114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Massive Open Online Support for Education</vt:lpstr>
      <vt:lpstr>Have Network, Will Travel</vt:lpstr>
      <vt:lpstr>One Laptop Per Child</vt:lpstr>
      <vt:lpstr>PowerPoint Presentation</vt:lpstr>
      <vt:lpstr>“That's 40,000 books already delivered...”</vt:lpstr>
      <vt:lpstr>“A spring of truth shall flow from it”</vt:lpstr>
      <vt:lpstr>Language, literacy, libraries</vt:lpstr>
      <vt:lpstr>The Idea of Open Learning...</vt:lpstr>
      <vt:lpstr>Phases of Openness?</vt:lpstr>
      <vt:lpstr>Open Educational Resources</vt:lpstr>
      <vt:lpstr>Learning Design &amp; Open Practices</vt:lpstr>
      <vt:lpstr>Learning Design &amp; Patterns</vt:lpstr>
      <vt:lpstr>Open Assessment?</vt:lpstr>
      <vt:lpstr>The MOOC...</vt:lpstr>
      <vt:lpstr>What are MOOCs</vt:lpstr>
      <vt:lpstr>CCK08</vt:lpstr>
      <vt:lpstr>  </vt:lpstr>
      <vt:lpstr>cMOOC vs xMOOC</vt:lpstr>
      <vt:lpstr>Connectivist MOOCs</vt:lpstr>
      <vt:lpstr>How to Learn in a cMOOC</vt:lpstr>
      <vt:lpstr>How to Create a cMOOC</vt:lpstr>
      <vt:lpstr>Why Open Educational Resources?</vt:lpstr>
      <vt:lpstr>Success Factors</vt:lpstr>
      <vt:lpstr>The Semantic Condition</vt:lpstr>
      <vt:lpstr>How to Evaluate Learning</vt:lpstr>
      <vt:lpstr>Aggregated Conversations</vt:lpstr>
      <vt:lpstr>gRSShopper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Open Online Support for Education</dc:title>
  <dc:creator>Stephen Downes</dc:creator>
  <cp:lastModifiedBy>Stephen Downes</cp:lastModifiedBy>
  <cp:revision>4</cp:revision>
  <dcterms:created xsi:type="dcterms:W3CDTF">2013-05-06T16:26:33Z</dcterms:created>
  <dcterms:modified xsi:type="dcterms:W3CDTF">2013-05-06T18:20:44Z</dcterms:modified>
</cp:coreProperties>
</file>